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717" r:id="rId3"/>
  </p:sldMasterIdLst>
  <p:notesMasterIdLst>
    <p:notesMasterId r:id="rId22"/>
  </p:notesMasterIdLst>
  <p:sldIdLst>
    <p:sldId id="276" r:id="rId4"/>
    <p:sldId id="886" r:id="rId5"/>
    <p:sldId id="887" r:id="rId6"/>
    <p:sldId id="889" r:id="rId7"/>
    <p:sldId id="890" r:id="rId8"/>
    <p:sldId id="891" r:id="rId9"/>
    <p:sldId id="892" r:id="rId10"/>
    <p:sldId id="903" r:id="rId11"/>
    <p:sldId id="898" r:id="rId12"/>
    <p:sldId id="899" r:id="rId13"/>
    <p:sldId id="900" r:id="rId14"/>
    <p:sldId id="904" r:id="rId15"/>
    <p:sldId id="901" r:id="rId16"/>
    <p:sldId id="894" r:id="rId17"/>
    <p:sldId id="902" r:id="rId18"/>
    <p:sldId id="896" r:id="rId19"/>
    <p:sldId id="311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77" autoAdjust="0"/>
    <p:restoredTop sz="86404"/>
  </p:normalViewPr>
  <p:slideViewPr>
    <p:cSldViewPr snapToGrid="0">
      <p:cViewPr>
        <p:scale>
          <a:sx n="75" d="100"/>
          <a:sy n="75" d="100"/>
        </p:scale>
        <p:origin x="272" y="704"/>
      </p:cViewPr>
      <p:guideLst/>
    </p:cSldViewPr>
  </p:slideViewPr>
  <p:outlineViewPr>
    <p:cViewPr>
      <p:scale>
        <a:sx n="33" d="100"/>
        <a:sy n="33" d="100"/>
      </p:scale>
      <p:origin x="0" y="-61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A93B541B-3C2A-4085-86B3-9CD30F7D5966}" type="datetimeFigureOut">
              <a:rPr lang="en-US" smtClean="0"/>
              <a:pPr/>
              <a:t>8/10/26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39C62764-145D-464B-9925-CDD1598CBF8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2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AC755F-22B2-3846-8FEA-269A7FC2B19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13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81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BA63-85F2-071A-4AA6-ED291B3E5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D89531-CD50-1388-6AB8-9CA9A3C8E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5CE7D-E174-BE16-4BCE-37C1C011A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030F6-4C16-1EBF-83E4-1012FFF5C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459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0C737-5E3F-ABEE-399A-E87AEAA2A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C56AC-AA7C-423E-C65D-4D51C5D1E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7770AB-7FFE-FCA4-9607-7B7D6971D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3011A-0BCE-8C35-84C2-D2F4B4390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682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5B65-8218-22F8-547B-5C387998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9B659-0A37-20A9-5C8C-B9DF640E1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B199C4-173B-6D0E-71FC-9C567D170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B0463-6D99-4A9A-EF5A-7F2B460C5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529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71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22668-A282-33E1-6BE1-39782B6F4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ABC3C4-98D2-7A9B-D9B6-3E7AE0BBC2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C6C60-4E5E-F2FD-88FC-C25E13C7D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10ECD-A0EC-C200-77AD-7394128D53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177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967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D2459-AF07-2003-D3DB-A75E0DA1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597C14-4E98-2FF4-0140-3CF8CAE6F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0751B0-060C-D2BF-13A2-F3CE8FC5B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985F0-255A-3FD7-FE1F-096F7478F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436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45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507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18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3461-A0DB-5B01-AB4A-9650974FF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D9B4E-CE4A-9E36-CADE-EEECB0D7C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13BA05-4C0B-71FB-654B-8704B282C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94088-24BB-B4D0-2730-6F6D67AF4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462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842A3-E127-4BD6-4A39-13446C7D5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21E2B5-DDFA-258A-A6DC-6EDC657EF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55DBF-E6FD-F3A3-0D29-9D8A9C65C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7D890-50C0-A13E-934A-F769F5DE97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065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37AE-04E3-A365-E26B-25AC22046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61FCF-2982-E652-7F35-817B5A181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3837A7-096D-1DF7-621B-A59CC6A8B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1F662-9639-669C-7647-955EF337D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061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45D25-3487-07A5-1ADA-47783C110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B5817-2C85-26F7-3660-A2E2CC4B20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E076A-EB7D-89D9-A6EA-37845D75E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1BC63-B435-F210-B979-0030E92C84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62B07-E081-475F-9884-C7852543EC2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172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62764-145D-464B-9925-CDD1598CBF8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16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AC755F-22B2-3846-8FEA-269A7FC2B19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22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59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7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2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4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3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15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9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22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82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32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3F3C0-1D56-80B0-A015-B8DD8970BD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7631" y="330200"/>
            <a:ext cx="4545569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0" i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sz="5000">
                <a:latin typeface="Oswald" pitchFamily="2" charset="77"/>
              </a:defRPr>
            </a:lvl2pPr>
            <a:lvl3pPr>
              <a:defRPr sz="5000">
                <a:latin typeface="Oswald" pitchFamily="2" charset="77"/>
              </a:defRPr>
            </a:lvl3pPr>
            <a:lvl4pPr>
              <a:defRPr sz="5000">
                <a:latin typeface="Oswald" pitchFamily="2" charset="77"/>
              </a:defRPr>
            </a:lvl4pPr>
            <a:lvl5pPr>
              <a:defRPr sz="5000">
                <a:latin typeface="Oswald" pitchFamily="2" charset="77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7A737-EF3C-16CE-7B2C-9B3FC0F1116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7659" y="2565400"/>
            <a:ext cx="6120341" cy="55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3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37659" y="3581400"/>
            <a:ext cx="6120341" cy="289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lorem non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. </a:t>
            </a:r>
            <a:r>
              <a:rPr lang="en-US" err="1"/>
              <a:t>Qquisque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et diam vehicular </a:t>
            </a:r>
            <a:r>
              <a:rPr lang="en-US" err="1"/>
              <a:t>volupat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porta in Bibendum </a:t>
            </a:r>
            <a:r>
              <a:rPr lang="en-US" err="1"/>
              <a:t>malesuada</a:t>
            </a:r>
            <a:r>
              <a:rPr lang="en-US"/>
              <a:t>, auctor id dolor.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leo</a:t>
            </a:r>
            <a:r>
              <a:rPr lang="en-US"/>
              <a:t> dolor,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bibiendum</a:t>
            </a:r>
            <a:r>
              <a:rPr lang="en-US"/>
              <a:t> non, </a:t>
            </a:r>
            <a:r>
              <a:rPr lang="en-US" err="1"/>
              <a:t>blandit</a:t>
            </a:r>
            <a:r>
              <a:rPr lang="en-US"/>
              <a:t> in </a:t>
            </a:r>
            <a:r>
              <a:rPr lang="en-US" err="1"/>
              <a:t>nisis</a:t>
            </a:r>
            <a:r>
              <a:rPr lang="en-US"/>
              <a:t>. Vestibulum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gravide</a:t>
            </a:r>
            <a:r>
              <a:rPr lang="en-US"/>
              <a:t> vitae ac </a:t>
            </a:r>
            <a:r>
              <a:rPr lang="en-US" err="1"/>
              <a:t>nisl</a:t>
            </a:r>
            <a:r>
              <a:rPr lang="en-US"/>
              <a:t>. Vestibulum bel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leo</a:t>
            </a:r>
            <a:r>
              <a:rPr lang="en-US"/>
              <a:t>. Proin gravida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, non </a:t>
            </a:r>
            <a:r>
              <a:rPr lang="en-US" err="1"/>
              <a:t>lobortis</a:t>
            </a:r>
            <a:r>
              <a:rPr lang="en-US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5241" y="1163638"/>
            <a:ext cx="4229100" cy="3921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5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4953000"/>
            <a:ext cx="3454400" cy="1561027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4089400"/>
            <a:ext cx="7620000" cy="71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800"/>
            <a:ext cx="76962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9B93A2F-967C-AD09-3BA6-9445C8841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6908800" y="5435948"/>
            <a:ext cx="3691276" cy="9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2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5016076"/>
            <a:ext cx="3120469" cy="1410125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612972" y="3937000"/>
            <a:ext cx="8928100" cy="7757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BD339423-B9F2-F3C0-9788-D8F3E4B442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654300" y="5918200"/>
            <a:ext cx="5219700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3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Presenter: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169" y="787400"/>
            <a:ext cx="89281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0016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688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4A3A-A88A-1792-7C44-6A715588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01800"/>
            <a:ext cx="5334000" cy="711200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A314-B3B8-AE88-AEE2-0008C31FDE0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2000" y="2667000"/>
            <a:ext cx="5334000" cy="32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/>
            </a:lvl1pPr>
          </a:lstStyle>
          <a:p>
            <a:pPr lvl="0"/>
            <a:r>
              <a:rPr lang="en-US" b="1" dirty="0"/>
              <a:t>OVERVIEW OF KEY IDEAS</a:t>
            </a:r>
          </a:p>
          <a:p>
            <a:pPr lvl="0"/>
            <a:endParaRPr lang="en-US" b="1" dirty="0"/>
          </a:p>
          <a:p>
            <a:pPr lvl="0"/>
            <a:r>
              <a:rPr lang="en-US" b="0" dirty="0"/>
              <a:t>Point One</a:t>
            </a:r>
          </a:p>
          <a:p>
            <a:pPr lvl="0"/>
            <a:r>
              <a:rPr lang="en-US" b="0" dirty="0"/>
              <a:t>Point Two</a:t>
            </a:r>
          </a:p>
          <a:p>
            <a:pPr lvl="0"/>
            <a:r>
              <a:rPr lang="en-US" b="0" dirty="0"/>
              <a:t>Point Three</a:t>
            </a:r>
          </a:p>
          <a:p>
            <a:pPr lvl="0"/>
            <a:r>
              <a:rPr lang="en-US" b="0" dirty="0"/>
              <a:t>Point Four</a:t>
            </a:r>
          </a:p>
          <a:p>
            <a:pPr lvl="0"/>
            <a:r>
              <a:rPr lang="en-US" b="0" dirty="0"/>
              <a:t>Point Five</a:t>
            </a:r>
          </a:p>
          <a:p>
            <a:pPr lvl="0"/>
            <a:r>
              <a:rPr lang="en-US" b="0" dirty="0"/>
              <a:t>Point Six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A2FBE3B-3F0B-2FFE-1949-5829A78799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2400" y="660400"/>
            <a:ext cx="3251200" cy="553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95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B86A-4289-42E9-962B-50B33957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659" y="1163638"/>
            <a:ext cx="6120341" cy="700617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37659" y="2555876"/>
            <a:ext cx="6120341" cy="3921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Lorem Ipsum Dolor Sit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Proin gravida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, non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5241" y="1163638"/>
            <a:ext cx="4229100" cy="3921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1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w/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49092-2289-41A3-D79A-504B67962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1777"/>
            <a:ext cx="3124200" cy="13260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the Master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489E673-6FFF-2384-C3FE-FAE26DB529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9624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053194-F713-6E33-5A2D-A144216AA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9600" y="551067"/>
            <a:ext cx="7416800" cy="4876800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98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CCA8FCFE-641E-FEB7-BFBD-6A0CD397FD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8801" y="2717800"/>
            <a:ext cx="5181600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subscript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Nollum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300E6-2040-74F9-50E1-CD2B76F82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3200" y="0"/>
            <a:ext cx="56388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0CA603-9FA9-B49F-699A-380F59BD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939801"/>
            <a:ext cx="5181600" cy="1427691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29228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D7C373F-992F-B468-FAB0-485A0F21E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57400"/>
            <a:ext cx="5029200" cy="3708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B48784-88E1-3119-6F1B-680ED214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399" y="759712"/>
            <a:ext cx="10312400" cy="8022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9278FC5-7918-AB16-687D-F673495A0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1600" y="2057400"/>
            <a:ext cx="5029200" cy="370840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</p:spTree>
    <p:extLst>
      <p:ext uri="{BB962C8B-B14F-4D97-AF65-F5344CB8AC3E}">
        <p14:creationId xmlns:p14="http://schemas.microsoft.com/office/powerpoint/2010/main" val="2434758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7C46E4-CB60-C1F1-FD75-881D7897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358640"/>
            <a:ext cx="4114800" cy="151382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AC233CF-1F4D-25A8-A9B9-4BC9C6FBC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400" y="1244600"/>
            <a:ext cx="5943600" cy="4627864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7940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/Two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23547-19C7-BB19-A984-0D6354AE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358963"/>
            <a:ext cx="4142015" cy="406399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DAE4CA7-8741-27DD-A758-109244201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3200" y="896679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99CF1A6-316D-EF51-07F1-8810AB2F7A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6786" y="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3623A8-E42A-928A-F7DF-7CB5A4688F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6745" y="3937000"/>
            <a:ext cx="4142015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327C0DD-A4D6-4E8E-77DB-C1A3FC670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6745" y="4474718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D7AC194-398D-CC86-3815-7E0F3E1108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54340" y="342900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869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A6CF-F721-B3D6-1015-A99847E1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30352"/>
            <a:ext cx="2641600" cy="1886098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33D777-F610-76CD-2E3B-6BA2DC5467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82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E541A5D-AF1C-F850-A7AA-61BDD30D5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846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6808B73-87F3-3B16-E190-6EBA125E7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216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1F09A24-7CE5-C0C7-DCCF-F672494892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DEEAF7E-71C1-0830-3BB3-F50F76C0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8200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C38C5BC-2C55-899C-9423-DBFD58BA08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84600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339CEAC-D601-683C-5378-EEA4D14F12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38533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271BE6C-CB3B-4AE9-A051-86EBB4D9C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44933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</p:spTree>
    <p:extLst>
      <p:ext uri="{BB962C8B-B14F-4D97-AF65-F5344CB8AC3E}">
        <p14:creationId xmlns:p14="http://schemas.microsoft.com/office/powerpoint/2010/main" val="7265497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D159-737D-F11A-6E40-8DFC2DAE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51067"/>
            <a:ext cx="2641600" cy="19356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DA8C6-E68C-E53B-181F-9671DF239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6800" y="551067"/>
            <a:ext cx="8229600" cy="5265533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50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295400"/>
            <a:ext cx="105156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795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65126"/>
            <a:ext cx="99060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6400" y="1295400"/>
            <a:ext cx="99060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90714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6600"/>
            <a:ext cx="110744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800" y="1666874"/>
            <a:ext cx="110744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0363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25D3-12D7-7F37-267C-86FF0719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736600"/>
            <a:ext cx="10515600" cy="7514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0E90A7B0-9BE9-1DA9-D72B-CA02A60D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60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B6CD816-39BB-9104-9B8E-784E0C659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4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41E4DEE-9A09-C182-A12A-9ED54C121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4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AE20D51-63B3-C8BA-BD42-48CBDD62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60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ADB9D7D-8B94-631E-96B7-A227C0E45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8400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E879128-9F32-227B-04A4-B3DD5858E0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8400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4" name="AutoShape 7">
            <a:extLst>
              <a:ext uri="{FF2B5EF4-FFF2-40B4-BE49-F238E27FC236}">
                <a16:creationId xmlns:a16="http://schemas.microsoft.com/office/drawing/2014/main" id="{00119CA4-DE3E-01C5-447A-0B44111E9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600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89F7586-147A-3760-EED0-E3A01F9AE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48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C8477A31-CB66-4A03-12EE-E404C1C8D7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48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99E4B0F2-76C3-A861-AA33-35C9F602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600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3251B537-6A50-9F6E-6A8B-9C7030017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6874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EF41DFCC-0A07-8855-E159-E25D65440B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56874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</p:spTree>
    <p:extLst>
      <p:ext uri="{BB962C8B-B14F-4D97-AF65-F5344CB8AC3E}">
        <p14:creationId xmlns:p14="http://schemas.microsoft.com/office/powerpoint/2010/main" val="17981469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6924-226B-AB96-07D0-32A17DEC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67" y="990600"/>
            <a:ext cx="7189433" cy="7006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03DD093D-B4EB-203A-5AA1-4585D89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0867" y="2060774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673F7C5-0B02-3542-89AD-0F1CB3F57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6867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0309AEF-37E9-D85E-A763-72C0EBCE6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8048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38111C70-A392-EA69-6BD8-861425EF8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11681" y="2052308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09D1CB2E-69B2-294C-E725-4011B8452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9182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0C8F160-3758-03C1-005C-8C137DCFD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363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8EF6AE8D-A41C-943A-3223-9F2D52966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9367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18232DD-51D3-90D2-92CE-B6227C362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6867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CADE4E4-BEDB-A0F6-2AAB-AE3E9AF2D8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8048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AFD353DE-F0D5-4A12-2316-79BE884C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48819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1E736885-5697-3DA6-A33D-E1F121F75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86319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2B709C1A-9C89-4A74-C156-AD421DC31F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7500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</p:spTree>
    <p:extLst>
      <p:ext uri="{BB962C8B-B14F-4D97-AF65-F5344CB8AC3E}">
        <p14:creationId xmlns:p14="http://schemas.microsoft.com/office/powerpoint/2010/main" val="1058805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B359579-182E-581E-088F-759E0FDE4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5985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Marlene Schwartz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B30B61-60E2-A044-6703-C9E8CCEE1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712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5DF64AC-FCA5-1CF8-C9C8-FEAE9A997C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88121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Rebecca </a:t>
            </a:r>
            <a:r>
              <a:rPr lang="en-US" dirty="0" err="1"/>
              <a:t>Puhl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93EF6945-F23F-095E-88B3-9109A0194B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82847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Deputy Director</a:t>
            </a:r>
          </a:p>
          <a:p>
            <a:pPr lvl="0"/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611647-D84D-1F43-6EED-1BCE751F34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2072" y="5264745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Tatiana </a:t>
            </a:r>
            <a:r>
              <a:rPr lang="en-US" dirty="0" err="1"/>
              <a:t>Andreyeva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654F436-C2C5-5CBC-A11B-E7DEB339A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6799" y="5690927"/>
            <a:ext cx="2532031" cy="58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 of Economic Initiatives</a:t>
            </a:r>
          </a:p>
          <a:p>
            <a:pPr lvl="0"/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14827A-AB37-BE90-A8AB-5C81F86DB4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555986" y="298494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047FBE79-44D2-AE6E-D4BE-4ECB17B24A4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882848" y="2998307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0EBB8247-C73F-5B59-9209-9FF658F39D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06167" y="298156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936C1-9DAB-DFF7-8A8A-2D5D48D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986" y="365125"/>
            <a:ext cx="5831937" cy="153987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900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7018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2822467"/>
            <a:ext cx="3048000" cy="3048000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66567" y="96971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6567" y="149726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66567" y="230095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6567" y="282850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4795" y="3714394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4795" y="4241942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uconnruddcenter.org/adolescent-citizen-scientists</a:t>
            </a:r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81" y="5124781"/>
            <a:ext cx="2412838" cy="1090350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9E527FE-66CC-F471-9F0E-9975A7D733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7730038" y="5461000"/>
            <a:ext cx="2412838" cy="6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33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/ Ema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041401"/>
            <a:ext cx="3047168" cy="802359"/>
          </a:xfrm>
          <a:prstGeom prst="rect">
            <a:avLst/>
          </a:prstGeom>
        </p:spPr>
        <p:txBody>
          <a:bodyPr/>
          <a:lstStyle>
            <a:lvl1pPr algn="ctr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02" y="2164399"/>
            <a:ext cx="2486133" cy="2486133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8000" y="10414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8000" y="15689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88000" y="23726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0" y="29001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66229" y="37860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6229" y="43136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4851400"/>
            <a:ext cx="3048000" cy="1377377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5AE6912D-4F90-94CC-5B4E-0CA0014CB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66229" y="5117316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5DFBADD-1ECD-3CE0-61A4-68728DFA48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6229" y="5644864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marlene.schwartz@uconn.edu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928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89200" y="12954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0" y="2484407"/>
            <a:ext cx="3353632" cy="3353632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9600" y="8890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9600" y="14165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9600" y="22202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9600" y="27477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7829" y="36336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7829" y="41612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954" y="4803776"/>
            <a:ext cx="3048000" cy="13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193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54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4953000"/>
            <a:ext cx="3454400" cy="1561027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4089400"/>
            <a:ext cx="7620000" cy="71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800"/>
            <a:ext cx="76962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9B93A2F-967C-AD09-3BA6-9445C8841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6908800" y="5435948"/>
            <a:ext cx="3691276" cy="9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559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5016076"/>
            <a:ext cx="3120469" cy="1410125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612972" y="3937000"/>
            <a:ext cx="8928100" cy="7757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BD339423-B9F2-F3C0-9788-D8F3E4B442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654300" y="5918200"/>
            <a:ext cx="5219700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3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Presenter: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169" y="787400"/>
            <a:ext cx="89281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0016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3714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4A3A-A88A-1792-7C44-6A715588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01800"/>
            <a:ext cx="5334000" cy="711200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A314-B3B8-AE88-AEE2-0008C31FDE0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2000" y="2667000"/>
            <a:ext cx="5334000" cy="32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/>
            </a:lvl1pPr>
          </a:lstStyle>
          <a:p>
            <a:pPr lvl="0"/>
            <a:r>
              <a:rPr lang="en-US" b="1" dirty="0"/>
              <a:t>OVERVIEW OF KEY IDEAS</a:t>
            </a:r>
          </a:p>
          <a:p>
            <a:pPr lvl="0"/>
            <a:endParaRPr lang="en-US" b="1" dirty="0"/>
          </a:p>
          <a:p>
            <a:pPr lvl="0"/>
            <a:r>
              <a:rPr lang="en-US" b="0" dirty="0"/>
              <a:t>Point One</a:t>
            </a:r>
          </a:p>
          <a:p>
            <a:pPr lvl="0"/>
            <a:r>
              <a:rPr lang="en-US" b="0" dirty="0"/>
              <a:t>Point Two</a:t>
            </a:r>
          </a:p>
          <a:p>
            <a:pPr lvl="0"/>
            <a:r>
              <a:rPr lang="en-US" b="0" dirty="0"/>
              <a:t>Point Three</a:t>
            </a:r>
          </a:p>
          <a:p>
            <a:pPr lvl="0"/>
            <a:r>
              <a:rPr lang="en-US" b="0" dirty="0"/>
              <a:t>Point Four</a:t>
            </a:r>
          </a:p>
          <a:p>
            <a:pPr lvl="0"/>
            <a:r>
              <a:rPr lang="en-US" b="0" dirty="0"/>
              <a:t>Point Five</a:t>
            </a:r>
          </a:p>
          <a:p>
            <a:pPr lvl="0"/>
            <a:r>
              <a:rPr lang="en-US" b="0" dirty="0"/>
              <a:t>Point Six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A2FBE3B-3F0B-2FFE-1949-5829A78799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2400" y="660400"/>
            <a:ext cx="3251200" cy="553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596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B86A-4289-42E9-962B-50B33957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659" y="1163638"/>
            <a:ext cx="6120341" cy="700617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37659" y="2555876"/>
            <a:ext cx="6120341" cy="3921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Lorem Ipsum Dolor Sit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Proin gravida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, non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5241" y="1163638"/>
            <a:ext cx="4229100" cy="3921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202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oints w/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49092-2289-41A3-D79A-504B67962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1777"/>
            <a:ext cx="3124200" cy="13260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the Master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489E673-6FFF-2384-C3FE-FAE26DB529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9624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053194-F713-6E33-5A2D-A144216AA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9600" y="551067"/>
            <a:ext cx="7416800" cy="4876800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382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CCA8FCFE-641E-FEB7-BFBD-6A0CD397FD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8801" y="2717800"/>
            <a:ext cx="5181600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subscript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Nollum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300E6-2040-74F9-50E1-CD2B76F82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3200" y="0"/>
            <a:ext cx="56388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0CA603-9FA9-B49F-699A-380F59BD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939801"/>
            <a:ext cx="5181600" cy="1427691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20415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ext Box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D7C373F-992F-B468-FAB0-485A0F21E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57400"/>
            <a:ext cx="5029200" cy="3708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B48784-88E1-3119-6F1B-680ED214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399" y="759712"/>
            <a:ext cx="10312400" cy="8022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9278FC5-7918-AB16-687D-F673495A0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1600" y="2057400"/>
            <a:ext cx="5029200" cy="370840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</p:spTree>
    <p:extLst>
      <p:ext uri="{BB962C8B-B14F-4D97-AF65-F5344CB8AC3E}">
        <p14:creationId xmlns:p14="http://schemas.microsoft.com/office/powerpoint/2010/main" val="1259599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oints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7C46E4-CB60-C1F1-FD75-881D7897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358640"/>
            <a:ext cx="4114800" cy="151382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AC233CF-1F4D-25A8-A9B9-4BC9C6FBC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400" y="1244600"/>
            <a:ext cx="5943600" cy="4627864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034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ext/Two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23547-19C7-BB19-A984-0D6354AE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358963"/>
            <a:ext cx="4142015" cy="406399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DAE4CA7-8741-27DD-A758-109244201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3200" y="896679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99CF1A6-316D-EF51-07F1-8810AB2F7A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6786" y="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3623A8-E42A-928A-F7DF-7CB5A4688F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6745" y="3937000"/>
            <a:ext cx="4142015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327C0DD-A4D6-4E8E-77DB-C1A3FC670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6745" y="4474718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D7AC194-398D-CC86-3815-7E0F3E1108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54340" y="342900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153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oi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A6CF-F721-B3D6-1015-A99847E1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30352"/>
            <a:ext cx="2641600" cy="1886098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33D777-F610-76CD-2E3B-6BA2DC5467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82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E541A5D-AF1C-F850-A7AA-61BDD30D5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846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6808B73-87F3-3B16-E190-6EBA125E7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216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1F09A24-7CE5-C0C7-DCCF-F672494892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DEEAF7E-71C1-0830-3BB3-F50F76C0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8200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C38C5BC-2C55-899C-9423-DBFD58BA08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84600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339CEAC-D601-683C-5378-EEA4D14F12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38533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271BE6C-CB3B-4AE9-A051-86EBB4D9C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44933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</p:spTree>
    <p:extLst>
      <p:ext uri="{BB962C8B-B14F-4D97-AF65-F5344CB8AC3E}">
        <p14:creationId xmlns:p14="http://schemas.microsoft.com/office/powerpoint/2010/main" val="9518098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oints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D159-737D-F11A-6E40-8DFC2DAE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51067"/>
            <a:ext cx="2641600" cy="19356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DA8C6-E68C-E53B-181F-9671DF239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6800" y="551067"/>
            <a:ext cx="8229600" cy="5265533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2445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 Tex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295400"/>
            <a:ext cx="105156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74920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 Text Al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65126"/>
            <a:ext cx="99060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6400" y="1295400"/>
            <a:ext cx="99060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86014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 Text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6600"/>
            <a:ext cx="110744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800" y="1666874"/>
            <a:ext cx="110744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17393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Boxes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25D3-12D7-7F37-267C-86FF0719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736600"/>
            <a:ext cx="10515600" cy="7514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0E90A7B0-9BE9-1DA9-D72B-CA02A60D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B6CD816-39BB-9104-9B8E-784E0C659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4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41E4DEE-9A09-C182-A12A-9ED54C121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4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AE20D51-63B3-C8BA-BD42-48CBDD62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ADB9D7D-8B94-631E-96B7-A227C0E45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8400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E879128-9F32-227B-04A4-B3DD5858E0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8400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4" name="AutoShape 7">
            <a:extLst>
              <a:ext uri="{FF2B5EF4-FFF2-40B4-BE49-F238E27FC236}">
                <a16:creationId xmlns:a16="http://schemas.microsoft.com/office/drawing/2014/main" id="{00119CA4-DE3E-01C5-447A-0B44111E9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89F7586-147A-3760-EED0-E3A01F9AE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48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C8477A31-CB66-4A03-12EE-E404C1C8D7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48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99E4B0F2-76C3-A861-AA33-35C9F602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3251B537-6A50-9F6E-6A8B-9C7030017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6874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EF41DFCC-0A07-8855-E159-E25D65440B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56874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</p:spTree>
    <p:extLst>
      <p:ext uri="{BB962C8B-B14F-4D97-AF65-F5344CB8AC3E}">
        <p14:creationId xmlns:p14="http://schemas.microsoft.com/office/powerpoint/2010/main" val="6132496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oints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6924-226B-AB96-07D0-32A17DEC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67" y="990600"/>
            <a:ext cx="7189433" cy="7006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03DD093D-B4EB-203A-5AA1-4585D89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0867" y="2060774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673F7C5-0B02-3542-89AD-0F1CB3F57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6867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0309AEF-37E9-D85E-A763-72C0EBCE6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8048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38111C70-A392-EA69-6BD8-861425EF8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11681" y="2052308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09D1CB2E-69B2-294C-E725-4011B8452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9182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0C8F160-3758-03C1-005C-8C137DCFD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363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8EF6AE8D-A41C-943A-3223-9F2D52966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9367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18232DD-51D3-90D2-92CE-B6227C362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6867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CADE4E4-BEDB-A0F6-2AAB-AE3E9AF2D8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8048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AFD353DE-F0D5-4A12-2316-79BE884C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48819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1E736885-5697-3DA6-A33D-E1F121F75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86319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2B709C1A-9C89-4A74-C156-AD421DC31F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7500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</p:spTree>
    <p:extLst>
      <p:ext uri="{BB962C8B-B14F-4D97-AF65-F5344CB8AC3E}">
        <p14:creationId xmlns:p14="http://schemas.microsoft.com/office/powerpoint/2010/main" val="1318052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B359579-182E-581E-088F-759E0FDE4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5985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Marlene Schwartz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B30B61-60E2-A044-6703-C9E8CCEE1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712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5DF64AC-FCA5-1CF8-C9C8-FEAE9A997C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88121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Rebecca </a:t>
            </a:r>
            <a:r>
              <a:rPr lang="en-US" dirty="0" err="1"/>
              <a:t>Puhl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93EF6945-F23F-095E-88B3-9109A0194B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82847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Deputy Director</a:t>
            </a:r>
          </a:p>
          <a:p>
            <a:pPr lvl="0"/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611647-D84D-1F43-6EED-1BCE751F34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2072" y="5264745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Tatiana </a:t>
            </a:r>
            <a:r>
              <a:rPr lang="en-US" dirty="0" err="1"/>
              <a:t>Andreyeva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654F436-C2C5-5CBC-A11B-E7DEB339A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6799" y="5690927"/>
            <a:ext cx="2532031" cy="58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 of Economic Initiatives</a:t>
            </a:r>
          </a:p>
          <a:p>
            <a:pPr lvl="0"/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14827A-AB37-BE90-A8AB-5C81F86DB4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555986" y="298494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047FBE79-44D2-AE6E-D4BE-4ECB17B24A4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882848" y="2998307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0EBB8247-C73F-5B59-9209-9FF658F39D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06167" y="298156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936C1-9DAB-DFF7-8A8A-2D5D48D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986" y="365125"/>
            <a:ext cx="5831937" cy="153987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758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7018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2822467"/>
            <a:ext cx="3048000" cy="3048000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66567" y="96971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6567" y="149726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66567" y="230095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6567" y="282850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4795" y="3714394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4795" y="4241942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uconnruddcenter.org/adolescent-citizen-scientists</a:t>
            </a:r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81" y="5124781"/>
            <a:ext cx="2412838" cy="1090350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9E527FE-66CC-F471-9F0E-9975A7D733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7730038" y="5461000"/>
            <a:ext cx="2412838" cy="6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696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w/ Ema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041401"/>
            <a:ext cx="3047168" cy="802359"/>
          </a:xfrm>
          <a:prstGeom prst="rect">
            <a:avLst/>
          </a:prstGeom>
        </p:spPr>
        <p:txBody>
          <a:bodyPr/>
          <a:lstStyle>
            <a:lvl1pPr algn="ctr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02" y="2164399"/>
            <a:ext cx="2486133" cy="2486133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8000" y="10414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8000" y="15689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88000" y="23726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0" y="29001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66229" y="37860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6229" y="43136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4851400"/>
            <a:ext cx="3048000" cy="1377377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5AE6912D-4F90-94CC-5B4E-0CA0014CB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66229" y="5117316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5DFBADD-1ECD-3CE0-61A4-68728DFA48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6229" y="5644864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marlene.schwartz@uconn.edu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808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89200" y="12954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0" y="2484407"/>
            <a:ext cx="3353632" cy="3353632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9600" y="8890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9600" y="14165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9600" y="22202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9600" y="27477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7829" y="36336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7829" y="41612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954" y="4803776"/>
            <a:ext cx="3048000" cy="13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1662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262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3F3C0-1D56-80B0-A015-B8DD8970BD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7631" y="330200"/>
            <a:ext cx="4545569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0" i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sz="5000">
                <a:latin typeface="Oswald" pitchFamily="2" charset="77"/>
              </a:defRPr>
            </a:lvl2pPr>
            <a:lvl3pPr>
              <a:defRPr sz="5000">
                <a:latin typeface="Oswald" pitchFamily="2" charset="77"/>
              </a:defRPr>
            </a:lvl3pPr>
            <a:lvl4pPr>
              <a:defRPr sz="5000">
                <a:latin typeface="Oswald" pitchFamily="2" charset="77"/>
              </a:defRPr>
            </a:lvl4pPr>
            <a:lvl5pPr>
              <a:defRPr sz="5000">
                <a:latin typeface="Oswald" pitchFamily="2" charset="77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7A737-EF3C-16CE-7B2C-9B3FC0F1116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7659" y="2565400"/>
            <a:ext cx="6120341" cy="558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3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37659" y="3581400"/>
            <a:ext cx="6120341" cy="289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lorem non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. </a:t>
            </a:r>
            <a:r>
              <a:rPr lang="en-US" err="1"/>
              <a:t>Qquisque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et diam vehicular </a:t>
            </a:r>
            <a:r>
              <a:rPr lang="en-US" err="1"/>
              <a:t>volupat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porta in Bibendum </a:t>
            </a:r>
            <a:r>
              <a:rPr lang="en-US" err="1"/>
              <a:t>malesuada</a:t>
            </a:r>
            <a:r>
              <a:rPr lang="en-US"/>
              <a:t>, auctor id dolor.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leo</a:t>
            </a:r>
            <a:r>
              <a:rPr lang="en-US"/>
              <a:t> dolor,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bibiendum</a:t>
            </a:r>
            <a:r>
              <a:rPr lang="en-US"/>
              <a:t> non, </a:t>
            </a:r>
            <a:r>
              <a:rPr lang="en-US" err="1"/>
              <a:t>blandit</a:t>
            </a:r>
            <a:r>
              <a:rPr lang="en-US"/>
              <a:t> in </a:t>
            </a:r>
            <a:r>
              <a:rPr lang="en-US" err="1"/>
              <a:t>nisis</a:t>
            </a:r>
            <a:r>
              <a:rPr lang="en-US"/>
              <a:t>. Vestibulum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gravide</a:t>
            </a:r>
            <a:r>
              <a:rPr lang="en-US"/>
              <a:t> vitae ac </a:t>
            </a:r>
            <a:r>
              <a:rPr lang="en-US" err="1"/>
              <a:t>nisl</a:t>
            </a:r>
            <a:r>
              <a:rPr lang="en-US"/>
              <a:t>. Vestibulum bel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leo</a:t>
            </a:r>
            <a:r>
              <a:rPr lang="en-US"/>
              <a:t>. Proin gravida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, non </a:t>
            </a:r>
            <a:r>
              <a:rPr lang="en-US" err="1"/>
              <a:t>lobortis</a:t>
            </a:r>
            <a:r>
              <a:rPr lang="en-US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5241" y="1163638"/>
            <a:ext cx="4229100" cy="3921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523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4953000"/>
            <a:ext cx="3454400" cy="1561027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14400" y="4089400"/>
            <a:ext cx="7620000" cy="71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800"/>
            <a:ext cx="76962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29B93A2F-967C-AD09-3BA6-9445C8841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6908800" y="5435948"/>
            <a:ext cx="3691276" cy="9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779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D87BC5B-E4E7-B869-2FED-EC35F5B586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5016076"/>
            <a:ext cx="3120469" cy="1410125"/>
          </a:xfrm>
          <a:prstGeom prst="rect">
            <a:avLst/>
          </a:prstGeom>
        </p:spPr>
      </p:pic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C091E8A3-59FC-5779-58FE-E75A3CC5222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612972" y="3937000"/>
            <a:ext cx="8928100" cy="7757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subheading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BD339423-B9F2-F3C0-9788-D8F3E4B4425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654300" y="5918200"/>
            <a:ext cx="5219700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3">
                <a:solidFill>
                  <a:srgbClr val="000D2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Presenter: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C8077-197E-598F-05ED-8B515146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169" y="787400"/>
            <a:ext cx="8928100" cy="2783636"/>
          </a:xfrm>
          <a:prstGeom prst="rect">
            <a:avLst/>
          </a:prstGeom>
        </p:spPr>
        <p:txBody>
          <a:bodyPr/>
          <a:lstStyle>
            <a:lvl1pPr algn="l">
              <a:defRPr sz="8800" b="0" i="0">
                <a:solidFill>
                  <a:srgbClr val="0016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4523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F4A3A-A88A-1792-7C44-6A715588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01800"/>
            <a:ext cx="5334000" cy="711200"/>
          </a:xfrm>
          <a:prstGeom prst="rect">
            <a:avLst/>
          </a:prstGeom>
        </p:spPr>
        <p:txBody>
          <a:bodyPr/>
          <a:lstStyle>
            <a:lvl1pPr algn="l">
              <a:defRPr sz="36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A314-B3B8-AE88-AEE2-0008C31FDE0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2000" y="2667000"/>
            <a:ext cx="5334000" cy="32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/>
            </a:lvl1pPr>
          </a:lstStyle>
          <a:p>
            <a:pPr lvl="0"/>
            <a:r>
              <a:rPr lang="en-US" b="1" dirty="0"/>
              <a:t>OVERVIEW OF KEY IDEAS</a:t>
            </a:r>
          </a:p>
          <a:p>
            <a:pPr lvl="0"/>
            <a:endParaRPr lang="en-US" b="1" dirty="0"/>
          </a:p>
          <a:p>
            <a:pPr lvl="0"/>
            <a:r>
              <a:rPr lang="en-US" b="0" dirty="0"/>
              <a:t>Point One</a:t>
            </a:r>
          </a:p>
          <a:p>
            <a:pPr lvl="0"/>
            <a:r>
              <a:rPr lang="en-US" b="0" dirty="0"/>
              <a:t>Point Two</a:t>
            </a:r>
          </a:p>
          <a:p>
            <a:pPr lvl="0"/>
            <a:r>
              <a:rPr lang="en-US" b="0" dirty="0"/>
              <a:t>Point Three</a:t>
            </a:r>
          </a:p>
          <a:p>
            <a:pPr lvl="0"/>
            <a:r>
              <a:rPr lang="en-US" b="0" dirty="0"/>
              <a:t>Point Four</a:t>
            </a:r>
          </a:p>
          <a:p>
            <a:pPr lvl="0"/>
            <a:r>
              <a:rPr lang="en-US" b="0" dirty="0"/>
              <a:t>Point Five</a:t>
            </a:r>
          </a:p>
          <a:p>
            <a:pPr lvl="0"/>
            <a:r>
              <a:rPr lang="en-US" b="0" dirty="0"/>
              <a:t>Point Six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A2FBE3B-3F0B-2FFE-1949-5829A78799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72400" y="660400"/>
            <a:ext cx="3251200" cy="553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937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/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B86A-4289-42E9-962B-50B339579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659" y="1163638"/>
            <a:ext cx="6120341" cy="700617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1042EE-1BAE-90BC-FB69-198272562F5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37659" y="2555876"/>
            <a:ext cx="6120341" cy="3921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Lorem Ipsum Dolor Sit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Proin gravida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, non </a:t>
            </a:r>
            <a:r>
              <a:rPr lang="en-US" dirty="0" err="1"/>
              <a:t>lobortis</a:t>
            </a:r>
            <a:r>
              <a:rPr lang="en-US" dirty="0"/>
              <a:t>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C2E1EA-8645-07C1-0D0E-1BB5539DB1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25241" y="1163638"/>
            <a:ext cx="4229100" cy="3921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17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w/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49092-2289-41A3-D79A-504B67962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1777"/>
            <a:ext cx="3124200" cy="13260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the Master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489E673-6FFF-2384-C3FE-FAE26DB529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9624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C053194-F713-6E33-5A2D-A144216AAA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9600" y="551067"/>
            <a:ext cx="7416800" cy="4876800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</a:t>
            </a:r>
          </a:p>
          <a:p>
            <a:pPr lvl="1"/>
            <a:r>
              <a:rPr lang="en-US" dirty="0"/>
              <a:t>They are mostly presented before an audience. This is a placeholder.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7443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-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CCA8FCFE-641E-FEB7-BFBD-6A0CD397FD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58801" y="2717800"/>
            <a:ext cx="5181600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, auctor id dolor.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dolor,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bibiendum</a:t>
            </a:r>
            <a:r>
              <a:rPr lang="en-US" dirty="0"/>
              <a:t> non, </a:t>
            </a:r>
            <a:r>
              <a:rPr lang="en-US" dirty="0" err="1"/>
              <a:t>blandit</a:t>
            </a:r>
            <a:r>
              <a:rPr lang="en-US" dirty="0"/>
              <a:t> in </a:t>
            </a:r>
            <a:r>
              <a:rPr lang="en-US" dirty="0" err="1"/>
              <a:t>nisis</a:t>
            </a:r>
            <a:r>
              <a:rPr lang="en-US" dirty="0"/>
              <a:t>. Vestibulum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gravide</a:t>
            </a:r>
            <a:r>
              <a:rPr lang="en-US" dirty="0"/>
              <a:t> vitae ac </a:t>
            </a:r>
            <a:r>
              <a:rPr lang="en-US" dirty="0" err="1"/>
              <a:t>nisl</a:t>
            </a:r>
            <a:r>
              <a:rPr lang="en-US" dirty="0"/>
              <a:t>. Vestibulum bel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subscript lorem non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diam vehicular </a:t>
            </a:r>
            <a:r>
              <a:rPr lang="en-US" dirty="0" err="1"/>
              <a:t>volupat</a:t>
            </a:r>
            <a:r>
              <a:rPr lang="en-US" dirty="0"/>
              <a:t>. </a:t>
            </a:r>
            <a:r>
              <a:rPr lang="en-US" dirty="0" err="1"/>
              <a:t>Nollum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, porta in Bibendum </a:t>
            </a:r>
            <a:r>
              <a:rPr lang="en-US" dirty="0" err="1"/>
              <a:t>malesuada</a:t>
            </a:r>
            <a:r>
              <a:rPr lang="en-US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300E6-2040-74F9-50E1-CD2B76F82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3200" y="0"/>
            <a:ext cx="56388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0CA603-9FA9-B49F-699A-380F59BD1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939801"/>
            <a:ext cx="5181600" cy="1427691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8578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7D7C373F-992F-B468-FAB0-485A0F21E0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57400"/>
            <a:ext cx="5029200" cy="3708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B48784-88E1-3119-6F1B-680ED214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399" y="759712"/>
            <a:ext cx="10312400" cy="8022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E9278FC5-7918-AB16-687D-F673495A0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1600" y="2057400"/>
            <a:ext cx="5029200" cy="370840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907"/>
              </a:lnSpc>
              <a:buNone/>
              <a:defRPr sz="1867"/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highlights, which can be applied to whatever you plan on discussing.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</p:txBody>
      </p:sp>
    </p:spTree>
    <p:extLst>
      <p:ext uri="{BB962C8B-B14F-4D97-AF65-F5344CB8AC3E}">
        <p14:creationId xmlns:p14="http://schemas.microsoft.com/office/powerpoint/2010/main" val="21759341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oints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E7C46E4-CB60-C1F1-FD75-881D7897C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358640"/>
            <a:ext cx="4114800" cy="151382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7AC233CF-1F4D-25A8-A9B9-4BC9C6FBCE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400" y="1244600"/>
            <a:ext cx="5943600" cy="4627864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2876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/Two P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23547-19C7-BB19-A984-0D6354AE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358963"/>
            <a:ext cx="4142015" cy="406399"/>
          </a:xfrm>
          <a:prstGeom prst="rect">
            <a:avLst/>
          </a:prstGeom>
        </p:spPr>
        <p:txBody>
          <a:bodyPr/>
          <a:lstStyle>
            <a:lvl1pPr algn="l"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BDAE4CA7-8741-27DD-A758-109244201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3200" y="896679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99CF1A6-316D-EF51-07F1-8810AB2F7AB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76786" y="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3623A8-E42A-928A-F7DF-7CB5A4688F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6745" y="3937000"/>
            <a:ext cx="4142015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3327C0DD-A4D6-4E8E-77DB-C1A3FC670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6745" y="4474718"/>
            <a:ext cx="4142015" cy="20243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07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Start with an outline of topics and identify highlights.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D7AC194-398D-CC86-3815-7E0F3E11089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54340" y="3429000"/>
            <a:ext cx="5615214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113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D5A6CF-F721-B3D6-1015-A99847E1A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30352"/>
            <a:ext cx="2641600" cy="1886098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33D777-F610-76CD-2E3B-6BA2DC5467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82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E541A5D-AF1C-F850-A7AA-61BDD30D5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846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36808B73-87F3-3B16-E190-6EBA125E7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21600" y="530352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1F09A24-7CE5-C0C7-DCCF-F672494892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28000" y="1421104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DEEAF7E-71C1-0830-3BB3-F50F76C05F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8200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C38C5BC-2C55-899C-9423-DBFD58BA08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84600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339CEAC-D601-683C-5378-EEA4D14F12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38533" y="3468228"/>
            <a:ext cx="4114800" cy="762000"/>
          </a:xfrm>
          <a:prstGeom prst="rect">
            <a:avLst/>
          </a:prstGeom>
        </p:spPr>
        <p:txBody>
          <a:bodyPr/>
          <a:lstStyle>
            <a:lvl1pPr marL="381019" indent="-381019">
              <a:buClr>
                <a:srgbClr val="000000"/>
              </a:buClr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 DOLOR SIT IPSUM DOLOR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271BE6C-CB3B-4AE9-A051-86EBB4D9C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44933" y="4358980"/>
            <a:ext cx="3708400" cy="172415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tools that can be used as lectures, speeches, reports, conferences, and more. Utilize them to engage your audience and convey information with ease.</a:t>
            </a:r>
          </a:p>
        </p:txBody>
      </p:sp>
    </p:spTree>
    <p:extLst>
      <p:ext uri="{BB962C8B-B14F-4D97-AF65-F5344CB8AC3E}">
        <p14:creationId xmlns:p14="http://schemas.microsoft.com/office/powerpoint/2010/main" val="4250658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DD159-737D-F11A-6E40-8DFC2DAE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551067"/>
            <a:ext cx="2641600" cy="1935691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DA8C6-E68C-E53B-181F-9671DF239A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6800" y="551067"/>
            <a:ext cx="8229600" cy="5265533"/>
          </a:xfrm>
          <a:prstGeom prst="rect">
            <a:avLst/>
          </a:prstGeom>
        </p:spPr>
        <p:txBody>
          <a:bodyPr/>
          <a:lstStyle>
            <a:lvl1pPr marL="381019" indent="-381019">
              <a:spcBef>
                <a:spcPts val="400"/>
              </a:spcBef>
              <a:buFont typeface="Wingdings" pitchFamily="2" charset="2"/>
              <a:buChar char="§"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spcBef>
                <a:spcPts val="400"/>
              </a:spcBef>
              <a:defRPr/>
            </a:lvl2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Presentations are communication tools that can be used as lectures, speeches, and more. They can be delivered live or shared online.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27555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295400"/>
            <a:ext cx="105156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2915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65126"/>
            <a:ext cx="99060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6400" y="1295400"/>
            <a:ext cx="99060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76564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xt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1C75-7D1A-E4A3-5BCC-B514A2EB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736600"/>
            <a:ext cx="11074400" cy="676275"/>
          </a:xfrm>
          <a:prstGeom prst="rect">
            <a:avLst/>
          </a:prstGeom>
        </p:spPr>
        <p:txBody>
          <a:bodyPr/>
          <a:lstStyle>
            <a:lvl1pPr algn="l">
              <a:defRPr sz="4000" b="0" i="0">
                <a:solidFill>
                  <a:srgbClr val="000D2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CBB2AC-7022-A4EC-56AF-9668FFD98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800" y="1666874"/>
            <a:ext cx="11074400" cy="4622800"/>
          </a:xfrm>
          <a:prstGeom prst="rect">
            <a:avLst/>
          </a:prstGeom>
        </p:spPr>
        <p:txBody>
          <a:bodyPr/>
          <a:lstStyle>
            <a:lvl1pPr marL="228611" indent="-228611"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buFont typeface="Wingdings" pitchFamily="2" charset="2"/>
              <a:buChar char="§"/>
              <a:defRPr/>
            </a:lvl1pPr>
            <a:lvl2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2pPr>
            <a:lvl3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3pPr>
            <a:lvl4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4pPr>
            <a:lvl5pPr>
              <a:lnSpc>
                <a:spcPct val="100000"/>
              </a:lnSpc>
              <a:spcBef>
                <a:spcPts val="512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1412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25D3-12D7-7F37-267C-86FF0719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736600"/>
            <a:ext cx="10515600" cy="7514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AutoShape 7">
            <a:extLst>
              <a:ext uri="{FF2B5EF4-FFF2-40B4-BE49-F238E27FC236}">
                <a16:creationId xmlns:a16="http://schemas.microsoft.com/office/drawing/2014/main" id="{0E90A7B0-9BE9-1DA9-D72B-CA02A60DD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B6CD816-39BB-9104-9B8E-784E0C659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84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41E4DEE-9A09-C182-A12A-9ED54C1215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4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DAE20D51-63B3-C8BA-BD42-48CBDD622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52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ADB9D7D-8B94-631E-96B7-A227C0E45D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8400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E879128-9F32-227B-04A4-B3DD5858E0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8400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4" name="AutoShape 7">
            <a:extLst>
              <a:ext uri="{FF2B5EF4-FFF2-40B4-BE49-F238E27FC236}">
                <a16:creationId xmlns:a16="http://schemas.microsoft.com/office/drawing/2014/main" id="{00119CA4-DE3E-01C5-447A-0B44111E9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21082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89F7586-147A-3760-EED0-E3A01F9AE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4800" y="2291853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C8477A31-CB66-4A03-12EE-E404C1C8D7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4800" y="2819400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  <p:sp>
        <p:nvSpPr>
          <p:cNvPr id="22" name="AutoShape 7">
            <a:extLst>
              <a:ext uri="{FF2B5EF4-FFF2-40B4-BE49-F238E27FC236}">
                <a16:creationId xmlns:a16="http://schemas.microsoft.com/office/drawing/2014/main" id="{99E4B0F2-76C3-A861-AA33-35C9F602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51600" y="4546600"/>
            <a:ext cx="5029200" cy="2032000"/>
          </a:xfrm>
          <a:prstGeom prst="rect">
            <a:avLst/>
          </a:prstGeom>
          <a:solidFill>
            <a:srgbClr val="254E72">
              <a:alpha val="7843"/>
            </a:srgbClr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3251B537-6A50-9F6E-6A8B-9C70300175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6874" y="4754522"/>
            <a:ext cx="4668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EF41DFCC-0A07-8855-E159-E25D65440B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56874" y="5282069"/>
            <a:ext cx="4668309" cy="11385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and more. It is mostly presented before an audience or posted online.</a:t>
            </a:r>
          </a:p>
        </p:txBody>
      </p:sp>
    </p:spTree>
    <p:extLst>
      <p:ext uri="{BB962C8B-B14F-4D97-AF65-F5344CB8AC3E}">
        <p14:creationId xmlns:p14="http://schemas.microsoft.com/office/powerpoint/2010/main" val="2919185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oints Al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E6924-226B-AB96-07D0-32A17DECE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367" y="990600"/>
            <a:ext cx="7189433" cy="70061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AutoShape 6">
            <a:extLst>
              <a:ext uri="{FF2B5EF4-FFF2-40B4-BE49-F238E27FC236}">
                <a16:creationId xmlns:a16="http://schemas.microsoft.com/office/drawing/2014/main" id="{03DD093D-B4EB-203A-5AA1-4585D89D0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0867" y="2060774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A673F7C5-0B02-3542-89AD-0F1CB3F57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6867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0309AEF-37E9-D85E-A763-72C0EBCE64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8048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38111C70-A392-EA69-6BD8-861425EF8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11681" y="2052308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09D1CB2E-69B2-294C-E725-4011B8452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9182" y="2360911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90C8F160-3758-03C1-005C-8C137DCFD9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0363" y="2882422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8EF6AE8D-A41C-943A-3223-9F2D52966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9367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18232DD-51D3-90D2-92CE-B6227C362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6867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4CADE4E4-BEDB-A0F6-2AAB-AE3E9AF2D8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8048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AFD353DE-F0D5-4A12-2316-79BE884C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48819" y="4360001"/>
            <a:ext cx="4890952" cy="1871654"/>
          </a:xfrm>
          <a:prstGeom prst="rect">
            <a:avLst/>
          </a:prstGeom>
          <a:solidFill>
            <a:srgbClr val="000E2F"/>
          </a:solidFill>
        </p:spPr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1E736885-5697-3DA6-A33D-E1F121F75A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86319" y="4668604"/>
            <a:ext cx="4013589" cy="3809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2B709C1A-9C89-4A74-C156-AD421DC31F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7500" y="5190116"/>
            <a:ext cx="4013589" cy="809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973"/>
              </a:lnSpc>
              <a:buNone/>
              <a:defRPr sz="1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Presentations are communication tools that can be used as lectures, speeches, reports, and more.</a:t>
            </a:r>
          </a:p>
        </p:txBody>
      </p:sp>
    </p:spTree>
    <p:extLst>
      <p:ext uri="{BB962C8B-B14F-4D97-AF65-F5344CB8AC3E}">
        <p14:creationId xmlns:p14="http://schemas.microsoft.com/office/powerpoint/2010/main" val="29139655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B359579-182E-581E-088F-759E0FDE4C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55985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Marlene Schwartz</a:t>
            </a:r>
          </a:p>
          <a:p>
            <a:pPr lvl="0"/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2B30B61-60E2-A044-6703-C9E8CCEE1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712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</a:t>
            </a:r>
          </a:p>
          <a:p>
            <a:pPr lvl="0"/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5DF64AC-FCA5-1CF8-C9C8-FEAE9A997C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88121" y="5295653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Rebecca </a:t>
            </a:r>
            <a:r>
              <a:rPr lang="en-US" dirty="0" err="1"/>
              <a:t>Puhl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93EF6945-F23F-095E-88B3-9109A0194B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82847" y="5721836"/>
            <a:ext cx="2532031" cy="5519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Deputy Director</a:t>
            </a:r>
          </a:p>
          <a:p>
            <a:pPr lvl="0"/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611647-D84D-1F43-6EED-1BCE751F34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2072" y="5264745"/>
            <a:ext cx="2532031" cy="3299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Tatiana </a:t>
            </a:r>
            <a:r>
              <a:rPr lang="en-US" dirty="0" err="1"/>
              <a:t>Andreyeva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C654F436-C2C5-5CBC-A11B-E7DEB339A3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6799" y="5690927"/>
            <a:ext cx="2532031" cy="58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Director of Economic Initiatives</a:t>
            </a:r>
          </a:p>
          <a:p>
            <a:pPr lvl="0"/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14827A-AB37-BE90-A8AB-5C81F86DB4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555986" y="298494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047FBE79-44D2-AE6E-D4BE-4ECB17B24A4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882848" y="2998307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0EBB8247-C73F-5B59-9209-9FF658F39D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06167" y="2981569"/>
            <a:ext cx="2505075" cy="19674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936C1-9DAB-DFF7-8A8A-2D5D48D1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986" y="365125"/>
            <a:ext cx="5831937" cy="1539875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79128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7018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2822467"/>
            <a:ext cx="3048000" cy="3048000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66567" y="96971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66567" y="149726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66567" y="2300959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6567" y="2828507"/>
            <a:ext cx="51763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44795" y="3714394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4795" y="4241942"/>
            <a:ext cx="5198081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uconnruddcenter.org/adolescent-citizen-scientists</a:t>
            </a:r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81" y="5124781"/>
            <a:ext cx="2412838" cy="1090350"/>
          </a:xfrm>
          <a:prstGeom prst="rect">
            <a:avLst/>
          </a:prstGeom>
        </p:spPr>
      </p:pic>
      <p:pic>
        <p:nvPicPr>
          <p:cNvPr id="9" name="Picture 8" descr="A blue logo with white text&#10;&#10;AI-generated content may be incorrect.">
            <a:extLst>
              <a:ext uri="{FF2B5EF4-FFF2-40B4-BE49-F238E27FC236}">
                <a16:creationId xmlns:a16="http://schemas.microsoft.com/office/drawing/2014/main" id="{49E527FE-66CC-F471-9F0E-9975A7D733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7730038" y="5461000"/>
            <a:ext cx="2412838" cy="63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294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/ Emai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600" y="1041401"/>
            <a:ext cx="3047168" cy="802359"/>
          </a:xfrm>
          <a:prstGeom prst="rect">
            <a:avLst/>
          </a:prstGeom>
        </p:spPr>
        <p:txBody>
          <a:bodyPr/>
          <a:lstStyle>
            <a:lvl1pPr algn="ctr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02" y="2164399"/>
            <a:ext cx="2486133" cy="2486133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8000" y="10414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8000" y="15689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88000" y="23726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0" y="29001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66229" y="37860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6229" y="43136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68" y="4851400"/>
            <a:ext cx="3048000" cy="1377377"/>
          </a:xfrm>
          <a:prstGeom prst="rect">
            <a:avLst/>
          </a:prstGeom>
        </p:spPr>
      </p:pic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5AE6912D-4F90-94CC-5B4E-0CA0014CB6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66229" y="5117316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5DFBADD-1ECD-3CE0-61A4-68728DFA48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6229" y="5644864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marlene.schwartz@uconn.edu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7977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3BAFD3-43D2-4029-83BC-AFDE23028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89200" y="1295401"/>
            <a:ext cx="3047168" cy="802359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8" name="Picture 7" descr="A QR code to connect with the Rudd Center online">
            <a:extLst>
              <a:ext uri="{FF2B5EF4-FFF2-40B4-BE49-F238E27FC236}">
                <a16:creationId xmlns:a16="http://schemas.microsoft.com/office/drawing/2014/main" id="{3C643A98-F4CD-EC9C-D652-04A014A4F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0" y="2484407"/>
            <a:ext cx="3353632" cy="3353632"/>
          </a:xfrm>
          <a:prstGeom prst="rect">
            <a:avLst/>
          </a:prstGeom>
        </p:spPr>
      </p:pic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5396B3A-FE50-4E85-8AEF-4A86D050D3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9600" y="889000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err="1"/>
              <a:t>Bluesky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F4CA131-4A3A-557A-0384-15533AFBC2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9600" y="1416548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@</a:t>
            </a:r>
            <a:r>
              <a:rPr lang="en-US" dirty="0" err="1"/>
              <a:t>UConnRudd.Bsky.Social</a:t>
            </a:r>
            <a:endParaRPr lang="en-US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3178FCB-0709-4B51-A867-EF4AB0265D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9600" y="2220241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LinkedIn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2D96DB2-DB75-642E-E00D-0E99C4D9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9600" y="2747789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/>
              <a:t>UConn Rudd Center for Food Policy and Health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2C6E263-B303-C42C-9B94-AE97CF7C8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7829" y="3633675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rgbClr val="BE2D2D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Website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5DE8DE9-DDD9-8EC4-04F8-FA15CD021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37829" y="4161223"/>
            <a:ext cx="4820709" cy="40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>
                <a:solidFill>
                  <a:srgbClr val="000D2F"/>
                </a:solidFill>
              </a:defRPr>
            </a:lvl1pPr>
          </a:lstStyle>
          <a:p>
            <a:pPr lvl="0"/>
            <a:r>
              <a:rPr lang="en-US" dirty="0" err="1"/>
              <a:t>uconnruddcenter.org</a:t>
            </a:r>
            <a:endParaRPr lang="en-US" dirty="0"/>
          </a:p>
        </p:txBody>
      </p:sp>
      <p:pic>
        <p:nvPicPr>
          <p:cNvPr id="12" name="Picture 11" descr="UConn Rudd Center for Food Policy and Health Logo">
            <a:extLst>
              <a:ext uri="{FF2B5EF4-FFF2-40B4-BE49-F238E27FC236}">
                <a16:creationId xmlns:a16="http://schemas.microsoft.com/office/drawing/2014/main" id="{5E721C7C-AF84-4DDA-A85B-793F4E7B3E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954" y="4803776"/>
            <a:ext cx="3048000" cy="13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0055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3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2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19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  <p:sldLayoutId id="2147483710" r:id="rId37"/>
    <p:sldLayoutId id="2147483711" r:id="rId38"/>
    <p:sldLayoutId id="2147483712" r:id="rId39"/>
    <p:sldLayoutId id="2147483713" r:id="rId40"/>
    <p:sldLayoutId id="2147483714" r:id="rId41"/>
    <p:sldLayoutId id="2147483715" r:id="rId42"/>
    <p:sldLayoutId id="2147483716" r:id="rId4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51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717804" y="1100745"/>
            <a:ext cx="10756392" cy="246221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US" sz="8000" spc="73" dirty="0">
                <a:solidFill>
                  <a:srgbClr val="BE2D2D"/>
                </a:solidFill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  <a:t>Focus Group Research</a:t>
            </a:r>
            <a:br>
              <a:rPr lang="en-US" sz="8000" spc="73" dirty="0">
                <a:solidFill>
                  <a:srgbClr val="BE2D2D"/>
                </a:solidFill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en-US" sz="8000" spc="73" dirty="0">
                <a:solidFill>
                  <a:srgbClr val="BE2D2D"/>
                </a:solidFill>
                <a:latin typeface="+mn-lt"/>
                <a:ea typeface="Verdana" panose="020B0604030504040204" pitchFamily="34" charset="0"/>
                <a:cs typeface="Calibri" panose="020F0502020204030204" pitchFamily="34" charset="0"/>
              </a:rPr>
              <a:t>Session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7BC0B-6A81-C043-3031-C2C20DC81FB3}"/>
              </a:ext>
            </a:extLst>
          </p:cNvPr>
          <p:cNvSpPr txBox="1"/>
          <p:nvPr/>
        </p:nvSpPr>
        <p:spPr>
          <a:xfrm>
            <a:off x="717804" y="3941466"/>
            <a:ext cx="8432800" cy="350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42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 pitchFamily="34" charset="0"/>
                <a:ea typeface="Geneva" panose="020B0503030404040204" pitchFamily="34" charset="0"/>
                <a:cs typeface="Calibri" panose="020F0502020204030204" pitchFamily="34" charset="0"/>
              </a:rPr>
              <a:t>Adolescent Citizen Scientist Training</a:t>
            </a:r>
            <a:endParaRPr kumimoji="0" lang="en-US" sz="2933" b="0" i="0" u="none" strike="noStrike" kern="1200" cap="none" spc="42" normalizeH="0" baseline="0" noProof="0" dirty="0">
              <a:ln>
                <a:noFill/>
              </a:ln>
              <a:solidFill>
                <a:srgbClr val="001640"/>
              </a:solidFill>
              <a:effectLst/>
              <a:uLnTx/>
              <a:uFillTx/>
              <a:latin typeface="Calibri" panose="020F0502020204030204" pitchFamily="34" charset="0"/>
              <a:ea typeface="Geneva" panose="020B05030304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dolescent Citizen Scientist program logo featuring a variety of hands and the words “Teens Improving the Food Environment”">
            <a:extLst>
              <a:ext uri="{FF2B5EF4-FFF2-40B4-BE49-F238E27FC236}">
                <a16:creationId xmlns:a16="http://schemas.microsoft.com/office/drawing/2014/main" id="{E62A5088-48A0-28DF-3463-335582258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4670905"/>
            <a:ext cx="1854200" cy="1854200"/>
          </a:xfrm>
          <a:prstGeom prst="rect">
            <a:avLst/>
          </a:prstGeom>
        </p:spPr>
      </p:pic>
      <p:pic>
        <p:nvPicPr>
          <p:cNvPr id="6" name="Picture 5" descr="UConn Rudd Center for Food Policy and Health logo">
            <a:extLst>
              <a:ext uri="{FF2B5EF4-FFF2-40B4-BE49-F238E27FC236}">
                <a16:creationId xmlns:a16="http://schemas.microsoft.com/office/drawing/2014/main" id="{3BC3781E-C2AD-AD90-E6B4-C42019277B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4886360"/>
            <a:ext cx="3302000" cy="1492158"/>
          </a:xfrm>
          <a:prstGeom prst="rect">
            <a:avLst/>
          </a:prstGeom>
        </p:spPr>
      </p:pic>
      <p:pic>
        <p:nvPicPr>
          <p:cNvPr id="2" name="Picture 1" descr="Hispanic Health Council logo">
            <a:extLst>
              <a:ext uri="{FF2B5EF4-FFF2-40B4-BE49-F238E27FC236}">
                <a16:creationId xmlns:a16="http://schemas.microsoft.com/office/drawing/2014/main" id="{E3D5B47C-57B4-4EA4-7C37-0806BB6FC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674" b="15172"/>
          <a:stretch>
            <a:fillRect/>
          </a:stretch>
        </p:blipFill>
        <p:spPr>
          <a:xfrm>
            <a:off x="7264400" y="5413643"/>
            <a:ext cx="3302000" cy="86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9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4DDD0-F685-E4CD-67D6-107139E00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2C0EB-6EBA-056E-346B-0A2FE0EB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91" y="492404"/>
            <a:ext cx="1939636" cy="1841151"/>
          </a:xfrm>
        </p:spPr>
        <p:txBody>
          <a:bodyPr/>
          <a:lstStyle/>
          <a:p>
            <a:r>
              <a:rPr lang="en-US" b="1" dirty="0"/>
              <a:t>Today’s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6F3CE-8756-237A-D513-A438E7417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75152" y="492404"/>
            <a:ext cx="8229600" cy="4513662"/>
          </a:xfrm>
        </p:spPr>
        <p:txBody>
          <a:bodyPr lIns="91440" tIns="45720" rIns="91440" bIns="45720" anchor="t"/>
          <a:lstStyle/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rgbClr val="000D2F"/>
                </a:solidFill>
              </a:rPr>
              <a:t>How focus groups research helps </a:t>
            </a:r>
            <a:r>
              <a:rPr lang="en-US" sz="3200" dirty="0">
                <a:solidFill>
                  <a:srgbClr val="000D2F"/>
                </a:solidFill>
              </a:rPr>
              <a:t>researchers understand community experiences and perspectives.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D2F"/>
                </a:solidFill>
              </a:rPr>
              <a:t>Key components of focus group, including planning and analysis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D2F"/>
                </a:solidFill>
              </a:rPr>
              <a:t>Basic guidelines for writing a focus group discussion guide. </a:t>
            </a:r>
          </a:p>
        </p:txBody>
      </p:sp>
    </p:spTree>
    <p:extLst>
      <p:ext uri="{BB962C8B-B14F-4D97-AF65-F5344CB8AC3E}">
        <p14:creationId xmlns:p14="http://schemas.microsoft.com/office/powerpoint/2010/main" val="334736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2D6C6-CD65-ECD7-5E1F-15A0140DB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9A3E536F-C05D-8963-FC30-34DCB74595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4765" y="1244928"/>
            <a:ext cx="11658600" cy="7250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What are focus groups?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4D1D5A-EF0A-655B-C687-6759D85D0730}"/>
              </a:ext>
            </a:extLst>
          </p:cNvPr>
          <p:cNvSpPr txBox="1"/>
          <p:nvPr/>
        </p:nvSpPr>
        <p:spPr>
          <a:xfrm>
            <a:off x="354765" y="2381611"/>
            <a:ext cx="6225917" cy="34701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5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Small-group discussions guided by a trained leader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5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Used to learn about opinions on a designated topic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65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Often used to guide future actions</a:t>
            </a:r>
            <a:endParaRPr kumimoji="0" lang="en-US" sz="2650" u="none" strike="noStrike" kern="1200" cap="none" spc="0" normalizeH="0" baseline="0" noProof="0" dirty="0">
              <a:ln>
                <a:noFill/>
              </a:ln>
              <a:solidFill>
                <a:srgbClr val="001640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R="0" lvl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u="none" strike="noStrike" kern="1200" cap="none" spc="0" normalizeH="0" baseline="0" noProof="0" dirty="0">
              <a:ln>
                <a:noFill/>
              </a:ln>
              <a:solidFill>
                <a:srgbClr val="001640"/>
              </a:solidFill>
              <a:effectLst/>
              <a:uLnTx/>
              <a:uFillTx/>
              <a:latin typeface="Calibri"/>
              <a:ea typeface="Calibri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08122-C04E-7B9A-63AD-2A3E6383B3C0}"/>
              </a:ext>
            </a:extLst>
          </p:cNvPr>
          <p:cNvSpPr txBox="1"/>
          <p:nvPr/>
        </p:nvSpPr>
        <p:spPr>
          <a:xfrm>
            <a:off x="354765" y="6278055"/>
            <a:ext cx="59005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Source: https://ctb.ku.edu/en/table-of-contents/assessment/assessing-community-needs-and-resources/conduct-focus-groups/main</a:t>
            </a:r>
          </a:p>
        </p:txBody>
      </p:sp>
      <p:pic>
        <p:nvPicPr>
          <p:cNvPr id="6" name="Picture 5" descr="Group of adults sitting in circle">
            <a:extLst>
              <a:ext uri="{FF2B5EF4-FFF2-40B4-BE49-F238E27FC236}">
                <a16:creationId xmlns:a16="http://schemas.microsoft.com/office/drawing/2014/main" id="{789E0174-B06D-D725-DAA5-7E17A700D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05" y="2229633"/>
            <a:ext cx="4724262" cy="31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2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92282-4A02-7B24-3A55-6E9083E23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91FC942C-259F-3230-9C84-4857DEB366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0979" y="623667"/>
            <a:ext cx="9523274" cy="12403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 are focus groups different from group discussions?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FAE4EA-7C1B-461E-080B-D93FB1578CF0}"/>
              </a:ext>
            </a:extLst>
          </p:cNvPr>
          <p:cNvSpPr txBox="1"/>
          <p:nvPr/>
        </p:nvSpPr>
        <p:spPr>
          <a:xfrm>
            <a:off x="310979" y="2282892"/>
            <a:ext cx="7343776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Focus groups have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ea typeface="Calibri"/>
                <a:cs typeface="Calibri" panose="020F0502020204030204" pitchFamily="34" charset="0"/>
              </a:rPr>
              <a:t> a specific, focused discussion topic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ea typeface="Calibri"/>
                <a:cs typeface="Calibri" panose="020F0502020204030204" pitchFamily="34" charset="0"/>
              </a:rPr>
              <a:t>A trained moderator/facilitator guides discussion with a semi-scripted list of questions and prompts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ea typeface="Calibri"/>
                <a:cs typeface="Calibri" panose="020F0502020204030204" pitchFamily="34" charset="0"/>
              </a:rPr>
              <a:t>The composition of the group and the group discussion are carefully planned</a:t>
            </a:r>
          </a:p>
          <a:p>
            <a:pPr marL="1066739" lvl="2" indent="-457200" defTabSz="60963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ea typeface="Calibri"/>
                <a:cs typeface="Calibri" panose="020F0502020204030204" pitchFamily="34" charset="0"/>
              </a:rPr>
              <a:t>Nonthreatening environment </a:t>
            </a:r>
          </a:p>
          <a:p>
            <a:pPr marL="1066739" lvl="2" indent="-457200" defTabSz="60963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ea typeface="Calibri"/>
                <a:cs typeface="Calibri" panose="020F0502020204030204" pitchFamily="34" charset="0"/>
              </a:rPr>
              <a:t>Members are actively encouraged to express their opinions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AB41C-FD2F-3238-5547-EF73CB2D2156}"/>
              </a:ext>
            </a:extLst>
          </p:cNvPr>
          <p:cNvSpPr txBox="1"/>
          <p:nvPr/>
        </p:nvSpPr>
        <p:spPr>
          <a:xfrm>
            <a:off x="7955097" y="2630432"/>
            <a:ext cx="37583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</a:rPr>
              <a:t>Because focus groups are structured and directed, but also expressive, they can yield a great deal of information in a relatively short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273EE-6525-8A48-D95C-35A015700166}"/>
              </a:ext>
            </a:extLst>
          </p:cNvPr>
          <p:cNvSpPr txBox="1"/>
          <p:nvPr/>
        </p:nvSpPr>
        <p:spPr>
          <a:xfrm>
            <a:off x="310979" y="6333517"/>
            <a:ext cx="50017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356376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D205F-80F6-C6EB-2376-04A373AA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00DDC55D-4639-C5AD-92D3-969824DC5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6700" y="585836"/>
            <a:ext cx="10716779" cy="1261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When should you use focus groups in community research?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AE877D-0C78-2281-CAF9-40ED80D061A2}"/>
              </a:ext>
            </a:extLst>
          </p:cNvPr>
          <p:cNvSpPr txBox="1"/>
          <p:nvPr/>
        </p:nvSpPr>
        <p:spPr>
          <a:xfrm>
            <a:off x="266700" y="2269003"/>
            <a:ext cx="11073182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Considering introducing a new community program or service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Want to understand priorities or needs 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Want opinions and experiences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Your research question requires asking questions that can’t easily be asked or answered in a written survey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E021A-A427-BA00-EA86-6E0ACA3D4967}"/>
              </a:ext>
            </a:extLst>
          </p:cNvPr>
          <p:cNvSpPr txBox="1"/>
          <p:nvPr/>
        </p:nvSpPr>
        <p:spPr>
          <a:xfrm>
            <a:off x="266700" y="4297783"/>
            <a:ext cx="789516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C00000"/>
                </a:solidFill>
              </a:rPr>
              <a:t>Focus group requirements: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time, knowledge, and resources to recruit a willing group of focus group participants and analyze the data you collect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skilled moderators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B3B433-98F9-D174-76C2-10909890985A}"/>
              </a:ext>
            </a:extLst>
          </p:cNvPr>
          <p:cNvSpPr txBox="1"/>
          <p:nvPr/>
        </p:nvSpPr>
        <p:spPr>
          <a:xfrm>
            <a:off x="-64008" y="6596390"/>
            <a:ext cx="8494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26888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CD332-70A3-D0C5-7AEE-EF08E0FA2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6">
            <a:extLst>
              <a:ext uri="{FF2B5EF4-FFF2-40B4-BE49-F238E27FC236}">
                <a16:creationId xmlns:a16="http://schemas.microsoft.com/office/drawing/2014/main" id="{B97B3A08-5795-2B6A-C1F2-2DC2D6BF57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5901" y="479341"/>
            <a:ext cx="2611967" cy="19033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Activity – Opportunities for Focus Groups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2C27D1-36A1-8884-2C5E-FCCE7B6BBD14}"/>
              </a:ext>
            </a:extLst>
          </p:cNvPr>
          <p:cNvSpPr>
            <a:spLocks/>
          </p:cNvSpPr>
          <p:nvPr/>
        </p:nvSpPr>
        <p:spPr>
          <a:xfrm>
            <a:off x="3497072" y="479341"/>
            <a:ext cx="8335264" cy="14212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 which of these situations would conducting focus groups be useful?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82C53-3A92-CE3D-4B6D-60A2713C0D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97072" y="2036012"/>
            <a:ext cx="8335264" cy="4313258"/>
          </a:xfrm>
        </p:spPr>
        <p:txBody>
          <a:bodyPr lIns="91440" tIns="45720" rIns="91440" bIns="45720" anchor="t"/>
          <a:lstStyle/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0" dirty="0">
                <a:solidFill>
                  <a:srgbClr val="000D2F"/>
                </a:solidFill>
              </a:rPr>
              <a:t>A new strain of flu is going around. Half the town seems to be catching it. What should be done about it?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b="0" dirty="0">
                <a:solidFill>
                  <a:srgbClr val="000D2F"/>
                </a:solidFill>
              </a:rPr>
              <a:t>A new playground is being planned. What features should go into it?</a:t>
            </a:r>
          </a:p>
          <a:p>
            <a:pPr marL="51435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2800" dirty="0">
                <a:solidFill>
                  <a:srgbClr val="000D2F"/>
                </a:solidFill>
                <a:ea typeface="Calibri"/>
              </a:rPr>
              <a:t>A school superintendent wants to make improvements to the food offered in high schools within the district.  What changes should be prioritized?</a:t>
            </a:r>
            <a:endParaRPr lang="en-US" sz="2800" b="0" dirty="0">
              <a:solidFill>
                <a:srgbClr val="000D2F"/>
              </a:solidFill>
              <a:ea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97548A-4063-939F-4FB1-804FE7F436FD}"/>
              </a:ext>
            </a:extLst>
          </p:cNvPr>
          <p:cNvSpPr txBox="1"/>
          <p:nvPr/>
        </p:nvSpPr>
        <p:spPr>
          <a:xfrm>
            <a:off x="3497072" y="6596390"/>
            <a:ext cx="8203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230140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42D2E-E103-3E6C-E855-E7682F12B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4C71D689-FBB8-01CB-DE8F-8AB87496C7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6700" y="629030"/>
            <a:ext cx="10875433" cy="12280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 do I know if I should use focus groups instead of other research methods?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FC469D-D252-2ECA-73A9-F8B6A28704F1}"/>
              </a:ext>
            </a:extLst>
          </p:cNvPr>
          <p:cNvSpPr txBox="1"/>
          <p:nvPr/>
        </p:nvSpPr>
        <p:spPr>
          <a:xfrm>
            <a:off x="266700" y="2294673"/>
            <a:ext cx="11569700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What is my research question?  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Consider:</a:t>
            </a:r>
          </a:p>
          <a:p>
            <a:pPr marL="800100" marR="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Do I want to use open ended questions to explore?</a:t>
            </a:r>
          </a:p>
          <a:p>
            <a:pPr marL="800100" marR="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Do I want experiences, opinions and perceptions?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Should you collect your opinions from groups or from individuals?</a:t>
            </a:r>
          </a:p>
          <a:p>
            <a:pPr marL="800100" marR="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Interviews – fully understand someone’s thoughts, but can take a great deal of time</a:t>
            </a:r>
          </a:p>
          <a:p>
            <a:pPr marL="800100" marR="0" lvl="1" indent="-342900"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Focus groups –  explore a topic in depth and group members may stimulate new thoughts for each other, but requires skilled team (need a good facilitator and space to hold group sessions)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F6AA50-A038-1071-C0F8-0409CD21992F}"/>
              </a:ext>
            </a:extLst>
          </p:cNvPr>
          <p:cNvSpPr txBox="1"/>
          <p:nvPr/>
        </p:nvSpPr>
        <p:spPr>
          <a:xfrm>
            <a:off x="266700" y="6338213"/>
            <a:ext cx="6368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232758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1C59-2005-E874-275F-457BAEC0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620367"/>
            <a:ext cx="2641600" cy="3445200"/>
          </a:xfrm>
        </p:spPr>
        <p:txBody>
          <a:bodyPr/>
          <a:lstStyle/>
          <a:p>
            <a:r>
              <a:rPr lang="en-US" sz="4400" dirty="0">
                <a:latin typeface="+mn-lt"/>
              </a:rPr>
              <a:t>Focus Group Planning – People and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CAE55-B283-755A-66C4-CC5E38CAC8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0400" y="620367"/>
            <a:ext cx="8788400" cy="5617266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None/>
              <a:defRPr/>
            </a:pPr>
            <a:r>
              <a:rPr lang="en-US" b="1" i="1" dirty="0">
                <a:solidFill>
                  <a:srgbClr val="C00000"/>
                </a:solidFill>
                <a:latin typeface="+mn-lt"/>
                <a:ea typeface="Calibri"/>
              </a:rPr>
              <a:t>Focus Group Requirements:</a:t>
            </a:r>
          </a:p>
          <a:p>
            <a:pPr marL="342900" lvl="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1640"/>
              </a:solidFill>
              <a:latin typeface="+mn-lt"/>
              <a:ea typeface="Calibri"/>
            </a:endParaRP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A moderator: One person to lead the talk and ask the questions.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Support staff: People to help moderator check-in participants, collect permission slips (if minors are participants), organize refreshments, distribute thank-you gifts 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Participants: Need to organize getting groups of 5 to 10 people who you identified as the appropriate target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Permission: Create consent forms if participants are under age 18 and determine how you will have them sent, signed, and returned. 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A space: A quiet classroom, a library room, or an online video link. 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1640"/>
                </a:solidFill>
                <a:latin typeface="+mn-lt"/>
                <a:ea typeface="Calibri"/>
              </a:rPr>
              <a:t>Tools: A phone or voice recorder</a:t>
            </a:r>
          </a:p>
        </p:txBody>
      </p:sp>
    </p:spTree>
    <p:extLst>
      <p:ext uri="{BB962C8B-B14F-4D97-AF65-F5344CB8AC3E}">
        <p14:creationId xmlns:p14="http://schemas.microsoft.com/office/powerpoint/2010/main" val="18666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FA494-4973-4762-3DA5-5ED872811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8CF51203-C1C1-8DA4-0AF7-2D3C6816FB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6700" y="1269174"/>
            <a:ext cx="11658600" cy="7250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Preparing for Your Focus Group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46262-2C07-159E-93DC-3347DD31255E}"/>
              </a:ext>
            </a:extLst>
          </p:cNvPr>
          <p:cNvSpPr txBox="1"/>
          <p:nvPr/>
        </p:nvSpPr>
        <p:spPr>
          <a:xfrm>
            <a:off x="266700" y="2203284"/>
            <a:ext cx="11073182" cy="33855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Write data collection procedures in detail – all members of the research team should be informed of these</a:t>
            </a:r>
          </a:p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Pretest your focus group questions – interview a potential participant to make sure questions are clear</a:t>
            </a:r>
          </a:p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Determine how confidentiality will be protected (will need to explain this to participants and include in parent/caregiver consent forms)</a:t>
            </a:r>
          </a:p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Data: How will you collect, analyze and store data?</a:t>
            </a:r>
          </a:p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Determine if you need approval from an Institutional Review Board</a:t>
            </a:r>
          </a:p>
          <a:p>
            <a:pPr marL="342900" marR="0" lvl="0" indent="-3429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Determine thank-you gift for participation (e.g., gift cards)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F2A503-98C8-6EB8-6C88-9538BB3C5BF3}"/>
              </a:ext>
            </a:extLst>
          </p:cNvPr>
          <p:cNvSpPr txBox="1"/>
          <p:nvPr/>
        </p:nvSpPr>
        <p:spPr>
          <a:xfrm>
            <a:off x="266700" y="6309815"/>
            <a:ext cx="6247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1217736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2A613-9420-061B-8342-F2C36BE6A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0580CA9A-30F2-8F66-5AFF-43B6ED0351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0771" y="1259332"/>
            <a:ext cx="10343998" cy="6526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Minors - Permission and Assent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CE0DED-3096-B02A-5B81-C300F5679C4F}"/>
              </a:ext>
            </a:extLst>
          </p:cNvPr>
          <p:cNvSpPr txBox="1"/>
          <p:nvPr/>
        </p:nvSpPr>
        <p:spPr>
          <a:xfrm>
            <a:off x="490771" y="2227036"/>
            <a:ext cx="1104355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 permission (consent)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legal guardian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informed of all aspects of the research relevant to allowing the minor to participate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Confirms willingness to allow minor to participate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Assent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Minor is informed of all aspects of the research in clear appropriate language for age of participants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Agrees to participation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73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A3FCF-6A91-3043-ED6B-4EF7D412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DB8236B0-5B32-B747-73CE-9E6EDE305B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8944" y="1311964"/>
            <a:ext cx="10343998" cy="6540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Parent/Caregiver Permission Form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205C5D-697E-9F34-89AB-CEF8ADBFAD15}"/>
              </a:ext>
            </a:extLst>
          </p:cNvPr>
          <p:cNvSpPr txBox="1"/>
          <p:nvPr/>
        </p:nvSpPr>
        <p:spPr>
          <a:xfrm>
            <a:off x="342901" y="2241746"/>
            <a:ext cx="11043556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What's included in this? 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Description of the study procedures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Clear explanation that the minor can stop participating at any time without negative consequences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Statement that the minor's participation is voluntary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Statement that the minor will not be affected if they choose not to participate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method for parents to ask questions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08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5A3C-BF27-B843-798F-F36D1D4EF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26365"/>
            <a:ext cx="9906000" cy="676275"/>
          </a:xfrm>
        </p:spPr>
        <p:txBody>
          <a:bodyPr/>
          <a:lstStyle/>
          <a:p>
            <a:r>
              <a:rPr lang="en-US" sz="4400" b="1" dirty="0">
                <a:latin typeface="+mn-lt"/>
              </a:rPr>
              <a:t>Focus Group Guide for Moderator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4EF8-A923-ED71-C2DF-D5707A40CA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6400" y="990600"/>
            <a:ext cx="9906000" cy="5334000"/>
          </a:xfrm>
        </p:spPr>
        <p:txBody>
          <a:bodyPr/>
          <a:lstStyle/>
          <a:p>
            <a:pPr marL="457200"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Welcome: </a:t>
            </a: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Greets participants, states the purpose of the study, and explains how data will be used</a:t>
            </a:r>
          </a:p>
          <a:p>
            <a:pPr marL="457200"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Ground rules: </a:t>
            </a: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Reviews confidentiality, voluntary participation, permission to record, and basic rules like speaking one at a time</a:t>
            </a:r>
          </a:p>
          <a:p>
            <a:pPr marL="457200"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Warm-up (icebreaker): </a:t>
            </a: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Asks a simple, low-risk question to build comfort and rapport, usually related to theme of the discussion</a:t>
            </a:r>
          </a:p>
          <a:p>
            <a:pPr marL="457200"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Core discussion:</a:t>
            </a:r>
          </a:p>
          <a:p>
            <a:pPr marL="761970" lvl="1" indent="-4572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Open-ended questions moving from broad ideas to specific topics</a:t>
            </a:r>
          </a:p>
          <a:p>
            <a:pPr marL="761970" lvl="1" indent="-457200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Probes to gain more information and include quieter participants: "Can you say more about that?" or "How do others feel?"</a:t>
            </a:r>
          </a:p>
          <a:p>
            <a:pPr marL="457200"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Wrap-up: </a:t>
            </a:r>
            <a:r>
              <a:rPr lang="en-US" sz="22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Asks if anyone has final thoughts or missed points, followed by thanking the group and distributing incentives</a:t>
            </a:r>
            <a:endParaRPr lang="en-US" sz="2200" dirty="0">
              <a:solidFill>
                <a:srgbClr val="00164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1F3124-A895-A6BE-7227-BCDED082EA83}"/>
              </a:ext>
            </a:extLst>
          </p:cNvPr>
          <p:cNvSpPr txBox="1"/>
          <p:nvPr/>
        </p:nvSpPr>
        <p:spPr>
          <a:xfrm>
            <a:off x="1676400" y="6470025"/>
            <a:ext cx="8494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</p:spTree>
    <p:extLst>
      <p:ext uri="{BB962C8B-B14F-4D97-AF65-F5344CB8AC3E}">
        <p14:creationId xmlns:p14="http://schemas.microsoft.com/office/powerpoint/2010/main" val="4152571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CF11F-5D90-EE7C-B56E-C9207B6BA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493A592A-D4D2-5CBC-B430-7E8A4F7726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6700" y="1291721"/>
            <a:ext cx="11658600" cy="7250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Focus Group Moderator’s Role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CA5F48-5FA6-0262-F5B0-A41CB2873C8A}"/>
              </a:ext>
            </a:extLst>
          </p:cNvPr>
          <p:cNvSpPr txBox="1"/>
          <p:nvPr/>
        </p:nvSpPr>
        <p:spPr>
          <a:xfrm>
            <a:off x="266700" y="2153964"/>
            <a:ext cx="6972300" cy="4308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Create a supportive environment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Ask questions that are clear, specific and direct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Keep your guide short and the questions relevant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Explore comments that are not fully explained in a neutral way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Avoid terms that are biased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Ask the most important questions first, and ensure flow feels natural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Do not force participants to respond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B82A8-69EA-CF97-D835-91845DF4A0E8}"/>
              </a:ext>
            </a:extLst>
          </p:cNvPr>
          <p:cNvSpPr txBox="1"/>
          <p:nvPr/>
        </p:nvSpPr>
        <p:spPr>
          <a:xfrm>
            <a:off x="266700" y="6427113"/>
            <a:ext cx="64269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16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https://ctb.ku.edu/en/table-of-contents/assessment/assessing-community-needs-and-resources/conduct-focus-groups/main</a:t>
            </a:r>
          </a:p>
        </p:txBody>
      </p:sp>
      <p:pic>
        <p:nvPicPr>
          <p:cNvPr id="6" name="Picture 5" descr="People in group sharing">
            <a:extLst>
              <a:ext uri="{FF2B5EF4-FFF2-40B4-BE49-F238E27FC236}">
                <a16:creationId xmlns:a16="http://schemas.microsoft.com/office/drawing/2014/main" id="{DC4C8732-61E0-6B63-CC68-E30588F6B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0" y="2393696"/>
            <a:ext cx="4226052" cy="281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3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998F3-EAC1-2291-6B1C-D4506923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91D03942-A984-F6E3-3D67-997B61EF5A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6661" y="599607"/>
            <a:ext cx="10031543" cy="137130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 do you decide how many focus groups you will have?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2D754-614D-98A1-A928-D2E3337AFF14}"/>
              </a:ext>
            </a:extLst>
          </p:cNvPr>
          <p:cNvSpPr txBox="1"/>
          <p:nvPr/>
        </p:nvSpPr>
        <p:spPr>
          <a:xfrm>
            <a:off x="326661" y="2318853"/>
            <a:ext cx="6718240" cy="39395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60963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650" b="1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The goal is to reach “saturation” - the point where no new insights or ideas emerge</a:t>
            </a:r>
          </a:p>
          <a:p>
            <a:pPr marL="457200" indent="-457200" defTabSz="60963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650" i="1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Typical rules of thumb, but can vary:</a:t>
            </a:r>
          </a:p>
          <a:p>
            <a:pPr marL="761970" lvl="1" indent="-457200" defTabSz="60963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65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Total Groups: 6 to 10 focus groups overall</a:t>
            </a:r>
          </a:p>
          <a:p>
            <a:pPr marL="761970" lvl="1" indent="-457200" defTabSz="60963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65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Group Size: 5 to 10 participants, 6-8 preferred</a:t>
            </a:r>
          </a:p>
          <a:p>
            <a:pPr marL="761970" lvl="1" indent="-457200" defTabSz="60963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265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Session Length: 60 to 90 minutes per group</a:t>
            </a:r>
          </a:p>
        </p:txBody>
      </p:sp>
      <p:pic>
        <p:nvPicPr>
          <p:cNvPr id="7" name="Picture 6" descr="Person raising hand">
            <a:extLst>
              <a:ext uri="{FF2B5EF4-FFF2-40B4-BE49-F238E27FC236}">
                <a16:creationId xmlns:a16="http://schemas.microsoft.com/office/drawing/2014/main" id="{BEE50A89-F39F-6A53-1789-297011C1B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548" y="2318853"/>
            <a:ext cx="4627502" cy="308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8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CEFCE-4851-BE8A-AD84-13BC6F8D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DE6A3E87-9160-F19C-02E8-7558B9737D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6700" y="1245825"/>
            <a:ext cx="11658600" cy="7250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How is focus group data analyzed?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1D7473-E443-578E-7A4B-C588A1687B57}"/>
              </a:ext>
            </a:extLst>
          </p:cNvPr>
          <p:cNvSpPr txBox="1"/>
          <p:nvPr/>
        </p:nvSpPr>
        <p:spPr>
          <a:xfrm>
            <a:off x="266699" y="2303213"/>
            <a:ext cx="6778677" cy="37087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Audio recordings of each discussion are transcribed into written text (data)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Read text: Label parts of the text with codes/short text to describe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Group themes: Put similar codes together and determine how they fit into bigger themes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Report: Real quotes are used to explain the themes</a:t>
            </a:r>
          </a:p>
        </p:txBody>
      </p:sp>
      <p:pic>
        <p:nvPicPr>
          <p:cNvPr id="6" name="Picture 5" descr="Students using laptops in class">
            <a:extLst>
              <a:ext uri="{FF2B5EF4-FFF2-40B4-BE49-F238E27FC236}">
                <a16:creationId xmlns:a16="http://schemas.microsoft.com/office/drawing/2014/main" id="{60E7FD60-D52D-EFD1-59CB-DEAF41784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259" y="2325997"/>
            <a:ext cx="4700041" cy="313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44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18DFF-B03B-E384-A4A0-B48E4C9A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>
            <a:extLst>
              <a:ext uri="{FF2B5EF4-FFF2-40B4-BE49-F238E27FC236}">
                <a16:creationId xmlns:a16="http://schemas.microsoft.com/office/drawing/2014/main" id="{477B3B4C-0394-C829-1C70-4A8F78161CE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118" y="509666"/>
            <a:ext cx="9731262" cy="1480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Putting it All Together: 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Let’s Review a Focus Group 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3FC624-0186-CDC4-EB13-14C95BFB9A71}"/>
              </a:ext>
            </a:extLst>
          </p:cNvPr>
          <p:cNvSpPr txBox="1"/>
          <p:nvPr/>
        </p:nvSpPr>
        <p:spPr>
          <a:xfrm>
            <a:off x="368434" y="2186165"/>
            <a:ext cx="11455131" cy="44935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09630">
              <a:defRPr/>
            </a:pPr>
            <a:r>
              <a:rPr lang="en-US" sz="2400" b="1" i="1" dirty="0">
                <a:solidFill>
                  <a:srgbClr val="C00000"/>
                </a:solidFill>
                <a:ea typeface="Calibri"/>
                <a:cs typeface="Calibri" panose="020F0502020204030204" pitchFamily="34" charset="0"/>
              </a:rPr>
              <a:t>See focus group with teens report: https://uconnruddcenter.org/acs-focus-groups/</a:t>
            </a:r>
            <a:endParaRPr kumimoji="0" lang="en-US" sz="265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What are the research questions?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Who was recruited? How did researchers recruit? 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How did researchers get permission slips completed for those under age 18?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How many participants? How big was each group? How many groups?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Where did the focus groups take place?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How long was each focus group?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Review the focus group guide: Were best practices adhered to?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Explain how participants’ confidentiality was protected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How was data analyzed?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What were the results/findings?</a:t>
            </a:r>
          </a:p>
          <a:p>
            <a:pPr marL="457200" marR="0" lvl="0" indent="-45720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1640"/>
                </a:solidFill>
                <a:ea typeface="Calibri"/>
                <a:cs typeface="Calibri" panose="020F0502020204030204" pitchFamily="34" charset="0"/>
              </a:rPr>
              <a:t>How can these findings be used?</a:t>
            </a:r>
          </a:p>
        </p:txBody>
      </p:sp>
    </p:spTree>
    <p:extLst>
      <p:ext uri="{BB962C8B-B14F-4D97-AF65-F5344CB8AC3E}">
        <p14:creationId xmlns:p14="http://schemas.microsoft.com/office/powerpoint/2010/main" val="476966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706A-9345-3B06-AE14-04061016C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BF903-54D3-67BF-5470-E1C69238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Wrap-up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59A31-BB6E-47F6-8270-6B355CED9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826" y="551067"/>
            <a:ext cx="8523574" cy="4545767"/>
          </a:xfrm>
        </p:spPr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en-US" sz="4000" dirty="0"/>
              <a:t>Thinking about the information you’ve heard about focus groups…</a:t>
            </a:r>
          </a:p>
          <a:p>
            <a:pPr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D2F"/>
                </a:solidFill>
                <a:latin typeface="+mn-lt"/>
              </a:rPr>
              <a:t>What aspect of planning a focus group do you think is the most challenging?</a:t>
            </a:r>
          </a:p>
          <a:p>
            <a:pPr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D2F"/>
                </a:solidFill>
                <a:latin typeface="+mn-lt"/>
              </a:rPr>
              <a:t>What aspects of focus group research do you think are the most interesting?</a:t>
            </a:r>
          </a:p>
          <a:p>
            <a:pPr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D2F"/>
                </a:solidFill>
                <a:latin typeface="+mn-lt"/>
              </a:rPr>
              <a:t>Would you like to assist in conducting focus group research?</a:t>
            </a:r>
          </a:p>
          <a:p>
            <a:pPr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D2F"/>
                </a:solidFill>
                <a:latin typeface="+mn-lt"/>
              </a:rPr>
              <a:t>Consider the report you reviewed. Does this focus group research help researchers to understand </a:t>
            </a:r>
          </a:p>
        </p:txBody>
      </p:sp>
    </p:spTree>
    <p:extLst>
      <p:ext uri="{BB962C8B-B14F-4D97-AF65-F5344CB8AC3E}">
        <p14:creationId xmlns:p14="http://schemas.microsoft.com/office/powerpoint/2010/main" val="3026961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A3DE7-350C-14F7-2002-9943F4F3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0960" tIns="30480" rIns="60960" bIns="3048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50320-0FDE-4DFD-A526-64B489761E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60960" tIns="30480" rIns="60960" bIns="3048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Bluesky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97875-835B-4EE4-242A-C096B43C25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@UConnRudd.Bsky.Social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88DF3C-0331-3353-425A-7AB7609B5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60960" tIns="30480" rIns="60960" bIns="3048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LinkedIn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61A1E4-4455-739D-A932-8BC5C0AD8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UConn Rudd Center for Food Policy and Health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3ECC98-017C-3BC7-71CD-A10DCE01C7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60960" tIns="30480" rIns="60960" bIns="30480" anchor="t"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Website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276D756-190B-83EC-A997-05074F346E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uconnruddcenter.org/adolescent-citizen-scientists</a:t>
            </a:r>
          </a:p>
        </p:txBody>
      </p:sp>
      <p:pic>
        <p:nvPicPr>
          <p:cNvPr id="9" name="Picture 8" descr="Logo for the Adolescent Citizen Scientists program featuring an apple icon, an array of hands, and the words “Teens Improving the Food Environment”">
            <a:extLst>
              <a:ext uri="{FF2B5EF4-FFF2-40B4-BE49-F238E27FC236}">
                <a16:creationId xmlns:a16="http://schemas.microsoft.com/office/drawing/2014/main" id="{C1183A60-3AAD-8DC5-94DE-77ADE2FA9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200" y="893027"/>
            <a:ext cx="19304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632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udd Center Theme">
  <a:themeElements>
    <a:clrScheme name="Rudd Color Pallete">
      <a:dk1>
        <a:srgbClr val="001640"/>
      </a:dk1>
      <a:lt1>
        <a:srgbClr val="FFFFFF"/>
      </a:lt1>
      <a:dk2>
        <a:srgbClr val="001640"/>
      </a:dk2>
      <a:lt2>
        <a:srgbClr val="FDFFFF"/>
      </a:lt2>
      <a:accent1>
        <a:srgbClr val="001640"/>
      </a:accent1>
      <a:accent2>
        <a:srgbClr val="BE2C2C"/>
      </a:accent2>
      <a:accent3>
        <a:srgbClr val="D4AE36"/>
      </a:accent3>
      <a:accent4>
        <a:srgbClr val="9E9A9F"/>
      </a:accent4>
      <a:accent5>
        <a:srgbClr val="4BACC6"/>
      </a:accent5>
      <a:accent6>
        <a:srgbClr val="F79646"/>
      </a:accent6>
      <a:hlink>
        <a:srgbClr val="0000FF"/>
      </a:hlink>
      <a:folHlink>
        <a:srgbClr val="BF19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 Updated Rudd Presentation Template" id="{2F0CE5E5-2A17-8C4B-A9D5-B10BA95E0AE2}" vid="{D6D495A0-5F87-7849-B7A5-953BD15ACA55}"/>
    </a:ext>
  </a:extLst>
</a:theme>
</file>

<file path=ppt/theme/theme3.xml><?xml version="1.0" encoding="utf-8"?>
<a:theme xmlns:a="http://schemas.openxmlformats.org/drawingml/2006/main" name="1_Rudd Center Theme">
  <a:themeElements>
    <a:clrScheme name="Rudd Color Pallete">
      <a:dk1>
        <a:srgbClr val="001640"/>
      </a:dk1>
      <a:lt1>
        <a:srgbClr val="FFFFFF"/>
      </a:lt1>
      <a:dk2>
        <a:srgbClr val="001640"/>
      </a:dk2>
      <a:lt2>
        <a:srgbClr val="FDFFFF"/>
      </a:lt2>
      <a:accent1>
        <a:srgbClr val="001640"/>
      </a:accent1>
      <a:accent2>
        <a:srgbClr val="BE2C2C"/>
      </a:accent2>
      <a:accent3>
        <a:srgbClr val="D4AE36"/>
      </a:accent3>
      <a:accent4>
        <a:srgbClr val="9E9A9F"/>
      </a:accent4>
      <a:accent5>
        <a:srgbClr val="4BACC6"/>
      </a:accent5>
      <a:accent6>
        <a:srgbClr val="F79646"/>
      </a:accent6>
      <a:hlink>
        <a:srgbClr val="0000FF"/>
      </a:hlink>
      <a:folHlink>
        <a:srgbClr val="BF192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 Updated Rudd Presentation Template" id="{2F0CE5E5-2A17-8C4B-A9D5-B10BA95E0AE2}" vid="{D6D495A0-5F87-7849-B7A5-953BD15ACA5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15733</TotalTime>
  <Words>1448</Words>
  <Application>Microsoft Macintosh PowerPoint</Application>
  <PresentationFormat>Widescreen</PresentationFormat>
  <Paragraphs>150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MS Mincho</vt:lpstr>
      <vt:lpstr>Arial</vt:lpstr>
      <vt:lpstr>Calibri</vt:lpstr>
      <vt:lpstr>Oswald</vt:lpstr>
      <vt:lpstr>Wingdings</vt:lpstr>
      <vt:lpstr>1_office theme</vt:lpstr>
      <vt:lpstr>Rudd Center Theme</vt:lpstr>
      <vt:lpstr>1_Rudd Center Theme</vt:lpstr>
      <vt:lpstr>Focus Group Research Session 3</vt:lpstr>
      <vt:lpstr>Today’s Agenda</vt:lpstr>
      <vt:lpstr>What are focus groups?</vt:lpstr>
      <vt:lpstr>How are focus groups different from group discussions?</vt:lpstr>
      <vt:lpstr>When should you use focus groups in community research?</vt:lpstr>
      <vt:lpstr>Activity – Opportunities for Focus Groups</vt:lpstr>
      <vt:lpstr>How do I know if I should use focus groups instead of other research methods? </vt:lpstr>
      <vt:lpstr>Focus Group Planning – People and Setup</vt:lpstr>
      <vt:lpstr>Preparing for Your Focus Group</vt:lpstr>
      <vt:lpstr>Minors - Permission and Assent</vt:lpstr>
      <vt:lpstr>Parent/Caregiver Permission Form</vt:lpstr>
      <vt:lpstr>Focus Group Guide for Moderator</vt:lpstr>
      <vt:lpstr>Focus Group Moderator’s Role</vt:lpstr>
      <vt:lpstr>How do you decide how many focus groups you will have?</vt:lpstr>
      <vt:lpstr>How is focus group data analyzed?</vt:lpstr>
      <vt:lpstr>Putting it All Together:  Let’s Review a Focus Group Report</vt:lpstr>
      <vt:lpstr>Wrap-up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Fleming, Frances</dc:creator>
  <cp:lastModifiedBy>Hardee, Carson</cp:lastModifiedBy>
  <cp:revision>10</cp:revision>
  <dcterms:created xsi:type="dcterms:W3CDTF">2024-11-26T17:11:08Z</dcterms:created>
  <dcterms:modified xsi:type="dcterms:W3CDTF">2026-08-10T20:45:39Z</dcterms:modified>
</cp:coreProperties>
</file>