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4784" r:id="rId1"/>
    <p:sldMasterId id="2147484796" r:id="rId2"/>
    <p:sldMasterId id="2147484836" r:id="rId3"/>
    <p:sldMasterId id="2147484849" r:id="rId4"/>
    <p:sldMasterId id="2147484910" r:id="rId5"/>
  </p:sldMasterIdLst>
  <p:notesMasterIdLst>
    <p:notesMasterId r:id="rId22"/>
  </p:notesMasterIdLst>
  <p:handoutMasterIdLst>
    <p:handoutMasterId r:id="rId23"/>
  </p:handoutMasterIdLst>
  <p:sldIdLst>
    <p:sldId id="276" r:id="rId6"/>
    <p:sldId id="886" r:id="rId7"/>
    <p:sldId id="850" r:id="rId8"/>
    <p:sldId id="865" r:id="rId9"/>
    <p:sldId id="866" r:id="rId10"/>
    <p:sldId id="867" r:id="rId11"/>
    <p:sldId id="854" r:id="rId12"/>
    <p:sldId id="855" r:id="rId13"/>
    <p:sldId id="849" r:id="rId14"/>
    <p:sldId id="856" r:id="rId15"/>
    <p:sldId id="887" r:id="rId16"/>
    <p:sldId id="857" r:id="rId17"/>
    <p:sldId id="359" r:id="rId18"/>
    <p:sldId id="888" r:id="rId19"/>
    <p:sldId id="311" r:id="rId20"/>
    <p:sldId id="280" r:id="rId21"/>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Times New Roman" pitchFamily="18" charset="0"/>
      </a:defRPr>
    </a:lvl1pPr>
    <a:lvl2pPr marL="457200" algn="l" rtl="0" fontAlgn="base">
      <a:spcBef>
        <a:spcPct val="0"/>
      </a:spcBef>
      <a:spcAft>
        <a:spcPct val="0"/>
      </a:spcAft>
      <a:defRPr sz="2400" kern="1200">
        <a:solidFill>
          <a:schemeClr val="tx1"/>
        </a:solidFill>
        <a:latin typeface="Arial" charset="0"/>
        <a:ea typeface="+mn-ea"/>
        <a:cs typeface="Times New Roman" pitchFamily="18" charset="0"/>
      </a:defRPr>
    </a:lvl2pPr>
    <a:lvl3pPr marL="914400" algn="l" rtl="0" fontAlgn="base">
      <a:spcBef>
        <a:spcPct val="0"/>
      </a:spcBef>
      <a:spcAft>
        <a:spcPct val="0"/>
      </a:spcAft>
      <a:defRPr sz="2400" kern="1200">
        <a:solidFill>
          <a:schemeClr val="tx1"/>
        </a:solidFill>
        <a:latin typeface="Arial" charset="0"/>
        <a:ea typeface="+mn-ea"/>
        <a:cs typeface="Times New Roman" pitchFamily="18" charset="0"/>
      </a:defRPr>
    </a:lvl3pPr>
    <a:lvl4pPr marL="1371600" algn="l" rtl="0" fontAlgn="base">
      <a:spcBef>
        <a:spcPct val="0"/>
      </a:spcBef>
      <a:spcAft>
        <a:spcPct val="0"/>
      </a:spcAft>
      <a:defRPr sz="2400" kern="1200">
        <a:solidFill>
          <a:schemeClr val="tx1"/>
        </a:solidFill>
        <a:latin typeface="Arial" charset="0"/>
        <a:ea typeface="+mn-ea"/>
        <a:cs typeface="Times New Roman" pitchFamily="18" charset="0"/>
      </a:defRPr>
    </a:lvl4pPr>
    <a:lvl5pPr marL="1828800" algn="l" rtl="0" fontAlgn="base">
      <a:spcBef>
        <a:spcPct val="0"/>
      </a:spcBef>
      <a:spcAft>
        <a:spcPct val="0"/>
      </a:spcAft>
      <a:defRPr sz="2400" kern="1200">
        <a:solidFill>
          <a:schemeClr val="tx1"/>
        </a:solidFill>
        <a:latin typeface="Arial" charset="0"/>
        <a:ea typeface="+mn-ea"/>
        <a:cs typeface="Times New Roman" pitchFamily="18" charset="0"/>
      </a:defRPr>
    </a:lvl5pPr>
    <a:lvl6pPr marL="2286000" algn="l" defTabSz="914400" rtl="0" eaLnBrk="1" latinLnBrk="0" hangingPunct="1">
      <a:defRPr sz="2400" kern="1200">
        <a:solidFill>
          <a:schemeClr val="tx1"/>
        </a:solidFill>
        <a:latin typeface="Arial" charset="0"/>
        <a:ea typeface="+mn-ea"/>
        <a:cs typeface="Times New Roman" pitchFamily="18" charset="0"/>
      </a:defRPr>
    </a:lvl6pPr>
    <a:lvl7pPr marL="2743200" algn="l" defTabSz="914400" rtl="0" eaLnBrk="1" latinLnBrk="0" hangingPunct="1">
      <a:defRPr sz="2400" kern="1200">
        <a:solidFill>
          <a:schemeClr val="tx1"/>
        </a:solidFill>
        <a:latin typeface="Arial" charset="0"/>
        <a:ea typeface="+mn-ea"/>
        <a:cs typeface="Times New Roman" pitchFamily="18" charset="0"/>
      </a:defRPr>
    </a:lvl7pPr>
    <a:lvl8pPr marL="3200400" algn="l" defTabSz="914400" rtl="0" eaLnBrk="1" latinLnBrk="0" hangingPunct="1">
      <a:defRPr sz="2400" kern="1200">
        <a:solidFill>
          <a:schemeClr val="tx1"/>
        </a:solidFill>
        <a:latin typeface="Arial" charset="0"/>
        <a:ea typeface="+mn-ea"/>
        <a:cs typeface="Times New Roman" pitchFamily="18" charset="0"/>
      </a:defRPr>
    </a:lvl8pPr>
    <a:lvl9pPr marL="3657600" algn="l" defTabSz="914400" rtl="0" eaLnBrk="1" latinLnBrk="0" hangingPunct="1">
      <a:defRPr sz="2400"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0F4703-25AF-1901-3DB4-BC51DADC402F}" name="Ashley Hernandez" initials="AH" userId="S::ashleyh_hispanichealthcouncil.org#ext#@uconn.onmicrosoft.com::9a99d68d-35b6-4678-8005-46d30ef1c514" providerId="AD"/>
  <p188:author id="{926458C9-38A7-95F9-FA76-E37CCD9393A1}" name="Ashley Hernandez" initials="AH" userId="S::ashleyh@hispanichealthcouncil.org::721e1494-29b8-49c5-854e-3365d8c25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8F38"/>
    <a:srgbClr val="0000FF"/>
    <a:srgbClr val="CC00FF"/>
    <a:srgbClr val="FF00FF"/>
    <a:srgbClr val="FF33CC"/>
    <a:srgbClr val="0066FF"/>
    <a:srgbClr val="2F8591"/>
    <a:srgbClr val="D60093"/>
    <a:srgbClr val="FF99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27689" autoAdjust="0"/>
    <p:restoredTop sz="86404" autoAdjust="0"/>
  </p:normalViewPr>
  <p:slideViewPr>
    <p:cSldViewPr>
      <p:cViewPr>
        <p:scale>
          <a:sx n="78" d="100"/>
          <a:sy n="78" d="100"/>
        </p:scale>
        <p:origin x="168" y="64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dirty="0">
                <a:latin typeface="Arial" charset="0"/>
                <a:ea typeface="+mn-ea"/>
                <a:cs typeface="+mn-cs"/>
              </a:defRPr>
            </a:lvl1pPr>
          </a:lstStyle>
          <a:p>
            <a:pPr>
              <a:defRPr/>
            </a:pPr>
            <a:endParaRPr lang="en-US" dirty="0">
              <a:latin typeface="Calibri" panose="020F0502020204030204" pitchFamily="34" charset="0"/>
            </a:endParaRPr>
          </a:p>
        </p:txBody>
      </p:sp>
      <p:sp>
        <p:nvSpPr>
          <p:cNvPr id="65539"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dirty="0">
                <a:latin typeface="Arial" charset="0"/>
                <a:ea typeface="+mn-ea"/>
                <a:cs typeface="+mn-cs"/>
              </a:defRPr>
            </a:lvl1pPr>
          </a:lstStyle>
          <a:p>
            <a:pPr>
              <a:defRPr/>
            </a:pPr>
            <a:endParaRPr lang="en-US" dirty="0">
              <a:latin typeface="Calibri" panose="020F0502020204030204" pitchFamily="34" charset="0"/>
            </a:endParaRPr>
          </a:p>
        </p:txBody>
      </p:sp>
      <p:sp>
        <p:nvSpPr>
          <p:cNvPr id="65540"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dirty="0">
                <a:latin typeface="Arial" charset="0"/>
                <a:ea typeface="+mn-ea"/>
                <a:cs typeface="+mn-cs"/>
              </a:defRPr>
            </a:lvl1pPr>
          </a:lstStyle>
          <a:p>
            <a:pPr>
              <a:defRPr/>
            </a:pPr>
            <a:endParaRPr lang="en-US" dirty="0">
              <a:latin typeface="Calibri" panose="020F0502020204030204" pitchFamily="34" charset="0"/>
            </a:endParaRPr>
          </a:p>
        </p:txBody>
      </p:sp>
      <p:sp>
        <p:nvSpPr>
          <p:cNvPr id="65541"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162FFA98-CB32-46E9-8A7B-2F1E6FD974DF}" type="slidenum">
              <a:rPr lang="en-US" altLang="en-US">
                <a:latin typeface="Calibri" panose="020F0502020204030204" pitchFamily="34" charset="0"/>
              </a:rPr>
              <a:pPr>
                <a:defRPr/>
              </a:pPr>
              <a:t>‹#›</a:t>
            </a:fld>
            <a:endParaRPr lang="en-US" altLang="en-US" dirty="0">
              <a:latin typeface="Calibri" panose="020F0502020204030204" pitchFamily="34" charset="0"/>
            </a:endParaRPr>
          </a:p>
        </p:txBody>
      </p:sp>
    </p:spTree>
    <p:extLst>
      <p:ext uri="{BB962C8B-B14F-4D97-AF65-F5344CB8AC3E}">
        <p14:creationId xmlns:p14="http://schemas.microsoft.com/office/powerpoint/2010/main" val="1179227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b="0" i="0" dirty="0">
                <a:latin typeface="Calibri" panose="020F0502020204030204" pitchFamily="34" charset="0"/>
                <a:ea typeface="+mn-ea"/>
                <a:cs typeface="+mn-cs"/>
              </a:defRPr>
            </a:lvl1pPr>
          </a:lstStyle>
          <a:p>
            <a:pPr>
              <a:defRPr/>
            </a:pPr>
            <a:endParaRPr lang="en-US" dirty="0"/>
          </a:p>
        </p:txBody>
      </p:sp>
      <p:sp>
        <p:nvSpPr>
          <p:cNvPr id="3075"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b="0" i="0" dirty="0">
                <a:latin typeface="Calibri" panose="020F0502020204030204" pitchFamily="34" charset="0"/>
                <a:ea typeface="+mn-ea"/>
                <a:cs typeface="+mn-cs"/>
              </a:defRPr>
            </a:lvl1pPr>
          </a:lstStyle>
          <a:p>
            <a:pPr>
              <a:defRPr/>
            </a:pPr>
            <a:endParaRPr lang="en-US" dirty="0"/>
          </a:p>
        </p:txBody>
      </p:sp>
      <p:sp>
        <p:nvSpPr>
          <p:cNvPr id="52228"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b="0" i="0" dirty="0">
                <a:latin typeface="Calibri" panose="020F0502020204030204" pitchFamily="34" charset="0"/>
                <a:ea typeface="+mn-ea"/>
                <a:cs typeface="+mn-cs"/>
              </a:defRPr>
            </a:lvl1pPr>
          </a:lstStyle>
          <a:p>
            <a:pPr>
              <a:defRPr/>
            </a:pPr>
            <a:endParaRPr lang="en-US" dirty="0"/>
          </a:p>
        </p:txBody>
      </p:sp>
      <p:sp>
        <p:nvSpPr>
          <p:cNvPr id="3079"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b="0" i="0">
                <a:latin typeface="Calibri" panose="020F0502020204030204" pitchFamily="34" charset="0"/>
              </a:defRPr>
            </a:lvl1pPr>
          </a:lstStyle>
          <a:p>
            <a:pPr>
              <a:defRPr/>
            </a:pPr>
            <a:fld id="{DFA8A9B6-75CE-4A95-A634-216796AC815F}" type="slidenum">
              <a:rPr lang="en-US" altLang="en-US" smtClean="0"/>
              <a:pPr>
                <a:defRPr/>
              </a:pPr>
              <a:t>‹#›</a:t>
            </a:fld>
            <a:endParaRPr lang="en-US" altLang="en-US" dirty="0"/>
          </a:p>
        </p:txBody>
      </p:sp>
    </p:spTree>
    <p:extLst>
      <p:ext uri="{BB962C8B-B14F-4D97-AF65-F5344CB8AC3E}">
        <p14:creationId xmlns:p14="http://schemas.microsoft.com/office/powerpoint/2010/main" val="40551867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Calibri" panose="020F0502020204030204" pitchFamily="34" charset="0"/>
        <a:ea typeface="ＭＳ Ｐゴシック" pitchFamily="-65" charset="-128"/>
        <a:cs typeface="ＭＳ Ｐゴシック" pitchFamily="-65" charset="-128"/>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FA8A9B6-75CE-4A95-A634-216796AC815F}" type="slidenum">
              <a:rPr lang="en-US" altLang="en-US" smtClean="0"/>
              <a:pPr>
                <a:defRPr/>
              </a:pPr>
              <a:t>2</a:t>
            </a:fld>
            <a:endParaRPr lang="en-US" altLang="en-US" dirty="0"/>
          </a:p>
        </p:txBody>
      </p:sp>
    </p:spTree>
    <p:extLst>
      <p:ext uri="{BB962C8B-B14F-4D97-AF65-F5344CB8AC3E}">
        <p14:creationId xmlns:p14="http://schemas.microsoft.com/office/powerpoint/2010/main" val="1368981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8E26E-CDF2-9ED7-C217-2DFDDEE63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7916C-EBCC-5AAF-A3B9-B8C848F81E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D20D78-9B80-4BBC-7986-D3044502DC74}"/>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77C1036-8821-1828-2FBB-5A4934133C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912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321B3-DDDA-183C-AE80-DD4723E9F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F09E7-9543-35E1-DDD5-836FE1682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DC5715-695D-9765-0B16-BE8962CE637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22DC3013-98B1-70E4-DF54-99BE693E2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856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4FC89-398F-4B2F-97DE-5DC1B9396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C353A-EF3D-A863-14B5-A74415A18C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4550E2-527F-4D1E-8A95-DEC65A49C4A1}"/>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1202559-8E2C-DCF5-CC7D-D776E5D472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213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A70F5-6D31-F6DA-F3F1-1DBC702371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97E16D-FE20-0DF7-A9A3-C10D665DDC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89795-5BF8-F430-6425-74DACD1F8EC9}"/>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9CED28C0-7E5A-0241-7F08-8E53F06B1F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948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C2DC8-811F-C42C-083E-6FBC73105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D50FE2-0CA9-FEEC-792A-8A39FD0129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7D66B-E564-8267-9AFD-7D4181EE3EB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AE731FCA-A79B-3A17-4B9E-2B8F458922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903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85618-7134-691D-0A97-785D377A3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67E6A-4845-C1EA-C4E6-2A0FFEE684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15E20-E187-61DA-C205-3340EC2089AD}"/>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A14EF30-8B44-25FB-7115-F36E86800E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6274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52013-D09F-13A4-6FEA-9E0B92C88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1982E-97D8-9BFF-9BC8-4EBE47E432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24869-5011-A434-CE6F-F81563D89CD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D7AF4453-5A03-A770-D289-472A7EDDA1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4869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3A3BE-5879-DFCF-B6B2-BC254C5B5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6601A-4054-565E-6B7D-5AAF55EC5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FC34C0-91E6-BE6B-0FA4-4DC4E6DA7223}"/>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E932091A-B862-7B8A-E6C4-4EAE06FA86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978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A8A9B6-75CE-4A95-A634-216796AC815F}" type="slidenum">
              <a:rPr lang="en-US" altLang="en-US" smtClean="0"/>
              <a:pPr>
                <a:defRPr/>
              </a:pPr>
              <a:t>11</a:t>
            </a:fld>
            <a:endParaRPr lang="en-US" altLang="en-US" dirty="0"/>
          </a:p>
        </p:txBody>
      </p:sp>
    </p:spTree>
    <p:extLst>
      <p:ext uri="{BB962C8B-B14F-4D97-AF65-F5344CB8AC3E}">
        <p14:creationId xmlns:p14="http://schemas.microsoft.com/office/powerpoint/2010/main" val="1617740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CCDD7-4BB1-A48C-B09B-5BE350347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F4637-AC81-9695-DB82-1218571212DC}"/>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46B5E37F-1F3E-CE28-3567-C2DE56D49051}"/>
              </a:ext>
            </a:extLst>
          </p:cNvPr>
          <p:cNvSpPr>
            <a:spLocks noGrp="1"/>
          </p:cNvSpPr>
          <p:nvPr>
            <p:ph type="body" idx="1"/>
          </p:nvPr>
        </p:nvSpPr>
        <p:spPr/>
        <p:txBody>
          <a:bodyPr/>
          <a:lstStyle/>
          <a:p>
            <a:pPr>
              <a:defRPr/>
            </a:pPr>
            <a:endParaRPr lang="en-US" dirty="0">
              <a:solidFill>
                <a:srgbClr val="000D2F"/>
              </a:solidFill>
              <a:ea typeface="Calibri"/>
              <a:cs typeface="Calibri"/>
            </a:endParaRPr>
          </a:p>
        </p:txBody>
      </p:sp>
      <p:sp>
        <p:nvSpPr>
          <p:cNvPr id="4" name="Slide Number Placeholder 3">
            <a:extLst>
              <a:ext uri="{FF2B5EF4-FFF2-40B4-BE49-F238E27FC236}">
                <a16:creationId xmlns:a16="http://schemas.microsoft.com/office/drawing/2014/main" id="{ACEC2343-6E7C-EFE9-47BB-8C4BF588B1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0CC380-D7D4-460D-9674-B0EF853E80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Times New Roman"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Times New Roman" pitchFamily="18" charset="0"/>
            </a:endParaRPr>
          </a:p>
        </p:txBody>
      </p:sp>
    </p:spTree>
    <p:extLst>
      <p:ext uri="{BB962C8B-B14F-4D97-AF65-F5344CB8AC3E}">
        <p14:creationId xmlns:p14="http://schemas.microsoft.com/office/powerpoint/2010/main" val="167912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Utilize “How you decide what food to eat” focus group guide and have one researcher be the moderator with the youth as participants. After, have youth participants take the “How you decide what food to eat survey.” Compare and contrast the type of information gained from each. See next slide for assistance.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410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FA8A9B6-75CE-4A95-A634-216796AC815F}" type="slidenum">
              <a:rPr lang="en-US" altLang="en-US" smtClean="0"/>
              <a:pPr>
                <a:defRPr/>
              </a:pPr>
              <a:t>14</a:t>
            </a:fld>
            <a:endParaRPr lang="en-US" altLang="en-US" dirty="0"/>
          </a:p>
        </p:txBody>
      </p:sp>
    </p:spTree>
    <p:extLst>
      <p:ext uri="{BB962C8B-B14F-4D97-AF65-F5344CB8AC3E}">
        <p14:creationId xmlns:p14="http://schemas.microsoft.com/office/powerpoint/2010/main" val="4228030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FA8A9B6-75CE-4A95-A634-216796AC815F}" type="slidenum">
              <a:rPr lang="en-US" altLang="en-US" smtClean="0"/>
              <a:pPr>
                <a:defRPr/>
              </a:pPr>
              <a:t>15</a:t>
            </a:fld>
            <a:endParaRPr lang="en-US" altLang="en-US" dirty="0"/>
          </a:p>
        </p:txBody>
      </p:sp>
    </p:spTree>
    <p:extLst>
      <p:ext uri="{BB962C8B-B14F-4D97-AF65-F5344CB8AC3E}">
        <p14:creationId xmlns:p14="http://schemas.microsoft.com/office/powerpoint/2010/main" val="2312060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2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4.xml"/><Relationship Id="rId4" Type="http://schemas.openxmlformats.org/officeDocument/2006/relationships/image" Target="../media/image24.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22.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4.xml"/><Relationship Id="rId4" Type="http://schemas.openxmlformats.org/officeDocument/2006/relationships/image" Target="../media/image24.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5.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3B0FEB9-15B1-4AAA-A1E8-437618A19E7A}"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C704A8F3-BDED-4090-A8C0-D562425D53FF}" type="slidenum">
              <a:rPr lang="en-US" altLang="en-US" smtClean="0"/>
              <a:pPr>
                <a:defRPr/>
              </a:pPr>
              <a:t>‹#›</a:t>
            </a:fld>
            <a:endParaRPr lang="en-US" altLang="en-US" dirty="0"/>
          </a:p>
        </p:txBody>
      </p:sp>
    </p:spTree>
    <p:extLst>
      <p:ext uri="{BB962C8B-B14F-4D97-AF65-F5344CB8AC3E}">
        <p14:creationId xmlns:p14="http://schemas.microsoft.com/office/powerpoint/2010/main" val="390082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F2FD47E-F784-4170-9741-9AB0323F521C}"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83EE243-CD66-467D-876B-A1A08FB83343}" type="slidenum">
              <a:rPr lang="en-US" altLang="en-US" smtClean="0"/>
              <a:pPr>
                <a:defRPr/>
              </a:pPr>
              <a:t>‹#›</a:t>
            </a:fld>
            <a:endParaRPr lang="en-US" altLang="en-US" dirty="0"/>
          </a:p>
        </p:txBody>
      </p:sp>
    </p:spTree>
    <p:extLst>
      <p:ext uri="{BB962C8B-B14F-4D97-AF65-F5344CB8AC3E}">
        <p14:creationId xmlns:p14="http://schemas.microsoft.com/office/powerpoint/2010/main" val="407730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16C2C6D-DF86-4085-A53E-E24EC3601937}"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749E16C-4F41-4CD7-90C7-C71CAF2EE711}" type="slidenum">
              <a:rPr lang="en-US" altLang="en-US" smtClean="0"/>
              <a:pPr>
                <a:defRPr/>
              </a:pPr>
              <a:t>‹#›</a:t>
            </a:fld>
            <a:endParaRPr lang="en-US" altLang="en-US" dirty="0"/>
          </a:p>
        </p:txBody>
      </p:sp>
    </p:spTree>
    <p:extLst>
      <p:ext uri="{BB962C8B-B14F-4D97-AF65-F5344CB8AC3E}">
        <p14:creationId xmlns:p14="http://schemas.microsoft.com/office/powerpoint/2010/main" val="3117779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4542869-D2FE-49DC-BC42-36447BFB9CF3}" type="datetime1">
              <a:rPr lang="en-US" smtClean="0"/>
              <a:pPr>
                <a:defRPr/>
              </a:pPr>
              <a:t>8/7/26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086B63E-857F-42D8-A6EC-8FC67A4BE0BE}" type="slidenum">
              <a:rPr lang="en-US" altLang="en-US" smtClean="0"/>
              <a:pPr>
                <a:defRPr/>
              </a:pPr>
              <a:t>‹#›</a:t>
            </a:fld>
            <a:endParaRPr lang="en-US" altLang="en-US" dirty="0"/>
          </a:p>
        </p:txBody>
      </p:sp>
    </p:spTree>
    <p:extLst>
      <p:ext uri="{BB962C8B-B14F-4D97-AF65-F5344CB8AC3E}">
        <p14:creationId xmlns:p14="http://schemas.microsoft.com/office/powerpoint/2010/main" val="81795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0ECE7CA-C0E8-4474-9484-53E4E7694269}" type="datetime1">
              <a:rPr lang="en-US" smtClean="0"/>
              <a:pPr>
                <a:defRPr/>
              </a:pPr>
              <a:t>8/7/26</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1776A646-ECC9-477F-890A-DA57D3B9D68A}" type="slidenum">
              <a:rPr lang="en-US" altLang="en-US" smtClean="0"/>
              <a:pPr>
                <a:defRPr/>
              </a:pPr>
              <a:t>‹#›</a:t>
            </a:fld>
            <a:endParaRPr lang="en-US" altLang="en-US" dirty="0"/>
          </a:p>
        </p:txBody>
      </p:sp>
    </p:spTree>
    <p:extLst>
      <p:ext uri="{BB962C8B-B14F-4D97-AF65-F5344CB8AC3E}">
        <p14:creationId xmlns:p14="http://schemas.microsoft.com/office/powerpoint/2010/main" val="3505055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5EA7D868-EC69-4F37-B567-D46C0517A0ED}" type="datetime1">
              <a:rPr lang="en-US" smtClean="0"/>
              <a:pPr>
                <a:defRPr/>
              </a:pPr>
              <a:t>8/7/26</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DD4A39D5-6309-4BBE-828B-E381BADC89DC}" type="slidenum">
              <a:rPr lang="en-US" altLang="en-US" smtClean="0"/>
              <a:pPr>
                <a:defRPr/>
              </a:pPr>
              <a:t>‹#›</a:t>
            </a:fld>
            <a:endParaRPr lang="en-US" altLang="en-US" dirty="0"/>
          </a:p>
        </p:txBody>
      </p:sp>
    </p:spTree>
    <p:extLst>
      <p:ext uri="{BB962C8B-B14F-4D97-AF65-F5344CB8AC3E}">
        <p14:creationId xmlns:p14="http://schemas.microsoft.com/office/powerpoint/2010/main" val="3542647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84D6A9E-6D45-4430-83D3-54730879DAFC}" type="datetime1">
              <a:rPr lang="en-US" smtClean="0"/>
              <a:pPr>
                <a:defRPr/>
              </a:pPr>
              <a:t>8/7/26</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D54E8222-18D2-4763-B24A-BE27BBD2D3DF}" type="slidenum">
              <a:rPr lang="en-US" altLang="en-US" smtClean="0"/>
              <a:pPr>
                <a:defRPr/>
              </a:pPr>
              <a:t>‹#›</a:t>
            </a:fld>
            <a:endParaRPr lang="en-US" altLang="en-US" dirty="0"/>
          </a:p>
        </p:txBody>
      </p:sp>
    </p:spTree>
    <p:extLst>
      <p:ext uri="{BB962C8B-B14F-4D97-AF65-F5344CB8AC3E}">
        <p14:creationId xmlns:p14="http://schemas.microsoft.com/office/powerpoint/2010/main" val="82303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7ECA263-C941-4B14-AD77-F671CE59FD90}" type="datetime1">
              <a:rPr lang="en-US" smtClean="0"/>
              <a:pPr>
                <a:defRPr/>
              </a:pPr>
              <a:t>8/7/26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3B41D950-0703-4AF6-AE9E-5F187A17402B}" type="slidenum">
              <a:rPr lang="en-US" altLang="en-US" smtClean="0"/>
              <a:pPr>
                <a:defRPr/>
              </a:pPr>
              <a:t>‹#›</a:t>
            </a:fld>
            <a:endParaRPr lang="en-US" altLang="en-US" dirty="0"/>
          </a:p>
        </p:txBody>
      </p:sp>
    </p:spTree>
    <p:extLst>
      <p:ext uri="{BB962C8B-B14F-4D97-AF65-F5344CB8AC3E}">
        <p14:creationId xmlns:p14="http://schemas.microsoft.com/office/powerpoint/2010/main" val="3226589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153D888-6F98-440B-8C45-C2B2D29FAD7F}" type="datetime1">
              <a:rPr lang="en-US" smtClean="0"/>
              <a:pPr>
                <a:defRPr/>
              </a:pPr>
              <a:t>8/7/26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9B5A934-9080-4D28-8D63-1BF6CF1F4678}" type="slidenum">
              <a:rPr lang="en-US" altLang="en-US" smtClean="0"/>
              <a:pPr>
                <a:defRPr/>
              </a:pPr>
              <a:t>‹#›</a:t>
            </a:fld>
            <a:endParaRPr lang="en-US" altLang="en-US" dirty="0"/>
          </a:p>
        </p:txBody>
      </p:sp>
    </p:spTree>
    <p:extLst>
      <p:ext uri="{BB962C8B-B14F-4D97-AF65-F5344CB8AC3E}">
        <p14:creationId xmlns:p14="http://schemas.microsoft.com/office/powerpoint/2010/main" val="2924778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7C752D-6DAD-491B-9409-C41256A81F6D}"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B1963D6-3606-46D2-A1B7-FD287D9C82D3}" type="slidenum">
              <a:rPr lang="en-US" altLang="en-US" smtClean="0"/>
              <a:pPr>
                <a:defRPr/>
              </a:pPr>
              <a:t>‹#›</a:t>
            </a:fld>
            <a:endParaRPr lang="en-US" altLang="en-US" dirty="0"/>
          </a:p>
        </p:txBody>
      </p:sp>
    </p:spTree>
    <p:extLst>
      <p:ext uri="{BB962C8B-B14F-4D97-AF65-F5344CB8AC3E}">
        <p14:creationId xmlns:p14="http://schemas.microsoft.com/office/powerpoint/2010/main" val="3104898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431E761-9C4F-4FAD-97CA-527C5D117DF2}"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0936FF0-61E4-4BED-A023-DF697C9E98DC}" type="slidenum">
              <a:rPr lang="en-US" altLang="en-US" smtClean="0"/>
              <a:pPr>
                <a:defRPr/>
              </a:pPr>
              <a:t>‹#›</a:t>
            </a:fld>
            <a:endParaRPr lang="en-US" altLang="en-US" dirty="0"/>
          </a:p>
        </p:txBody>
      </p:sp>
    </p:spTree>
    <p:extLst>
      <p:ext uri="{BB962C8B-B14F-4D97-AF65-F5344CB8AC3E}">
        <p14:creationId xmlns:p14="http://schemas.microsoft.com/office/powerpoint/2010/main" val="4159157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0" i="0">
                <a:solidFill>
                  <a:srgbClr val="BE2D2D"/>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2850038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44038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30684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3072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89677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192256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40323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8492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56625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70896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9040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66094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0" i="0">
                <a:solidFill>
                  <a:srgbClr val="BE2D2D"/>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1306493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2318845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2188249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184055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228850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563369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87778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43298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88847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37766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441106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850206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22703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870572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0" i="0">
                <a:solidFill>
                  <a:srgbClr val="BE2D2D"/>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2046838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088441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42419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07055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722009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963306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170503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464912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48142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946008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088141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457581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0" i="0">
                <a:solidFill>
                  <a:srgbClr val="BE2D2D"/>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15948885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17289475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32256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25339206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12889340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5334816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19547876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404452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20680776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831792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20848485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21167345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1805013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4219766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29620900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40029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75628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81708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17244303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18157963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8159330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41022509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22965907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36162989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lvl1pPr>
              <a:defRPr b="0" i="0">
                <a:latin typeface="Calibri" panose="020F0502020204030204" pitchFamily="34" charset="0"/>
              </a:defRPr>
            </a:lvl1pPr>
          </a:lstStyle>
          <a:p>
            <a:fld id="{1D8BD707-D9CF-40AE-B4C6-C98DA3205C09}" type="datetimeFigureOut">
              <a:rPr lang="en-US" smtClean="0"/>
              <a:pPr/>
              <a:t>8/7/26</a:t>
            </a:fld>
            <a:endParaRPr lang="en-US" dirty="0"/>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lvl1pPr>
              <a:defRPr b="0" i="0">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lvl1pPr>
              <a:defRPr b="0" i="0">
                <a:latin typeface="Calibri" panose="020F050202020403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030295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15743560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4883427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22093245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10019254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31919891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5209145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22718184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6665532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41683773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1141764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368019172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05630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39109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68123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17199939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394898350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40550208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17976566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19087609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20247490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lvl1pPr>
              <a:defRPr b="0" i="0">
                <a:latin typeface="Calibri" panose="020F0502020204030204" pitchFamily="34" charset="0"/>
              </a:defRPr>
            </a:lvl1pPr>
          </a:lstStyle>
          <a:p>
            <a:fld id="{1D8BD707-D9CF-40AE-B4C6-C98DA3205C09}" type="datetimeFigureOut">
              <a:rPr lang="en-US" smtClean="0"/>
              <a:pPr/>
              <a:t>8/7/26</a:t>
            </a:fld>
            <a:endParaRPr lang="en-US" dirty="0"/>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lvl1pPr>
              <a:defRPr b="0" i="0">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lvl1pPr>
              <a:defRPr b="0" i="0">
                <a:latin typeface="Calibri" panose="020F050202020403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0545064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26167988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7365829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35724168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37027484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91555212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400696440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35867170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426275083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98726004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9393450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111332205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1228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285803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91182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422219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203317440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82341187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1269086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101092948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32039729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lvl1pPr>
              <a:defRPr b="0" i="0">
                <a:latin typeface="Calibri" panose="020F0502020204030204" pitchFamily="34" charset="0"/>
              </a:defRPr>
            </a:lvl1pPr>
          </a:lstStyle>
          <a:p>
            <a:fld id="{1D8BD707-D9CF-40AE-B4C6-C98DA3205C09}" type="datetimeFigureOut">
              <a:rPr lang="en-US" smtClean="0"/>
              <a:pPr/>
              <a:t>8/7/26</a:t>
            </a:fld>
            <a:endParaRPr lang="en-US" dirty="0"/>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lvl1pPr>
              <a:defRPr b="0" i="0">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lvl1pPr>
              <a:defRPr b="0" i="0">
                <a:latin typeface="Calibri" panose="020F050202020403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53971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heme" Target="../theme/theme3.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9" Type="http://schemas.openxmlformats.org/officeDocument/2006/relationships/slideLayout" Target="../slideLayouts/slideLayout92.xml"/><Relationship Id="rId21" Type="http://schemas.openxmlformats.org/officeDocument/2006/relationships/slideLayout" Target="../slideLayouts/slideLayout74.xml"/><Relationship Id="rId34" Type="http://schemas.openxmlformats.org/officeDocument/2006/relationships/slideLayout" Target="../slideLayouts/slideLayout87.xml"/><Relationship Id="rId42" Type="http://schemas.openxmlformats.org/officeDocument/2006/relationships/slideLayout" Target="../slideLayouts/slideLayout95.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slideLayout" Target="../slideLayouts/slideLayout82.xml"/><Relationship Id="rId41" Type="http://schemas.openxmlformats.org/officeDocument/2006/relationships/slideLayout" Target="../slideLayouts/slideLayout9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slideLayout" Target="../slideLayouts/slideLayout85.xml"/><Relationship Id="rId37" Type="http://schemas.openxmlformats.org/officeDocument/2006/relationships/slideLayout" Target="../slideLayouts/slideLayout90.xml"/><Relationship Id="rId40" Type="http://schemas.openxmlformats.org/officeDocument/2006/relationships/slideLayout" Target="../slideLayouts/slideLayout93.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36" Type="http://schemas.openxmlformats.org/officeDocument/2006/relationships/slideLayout" Target="../slideLayouts/slideLayout89.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slideLayout" Target="../slideLayouts/slideLayout84.xml"/><Relationship Id="rId44" Type="http://schemas.openxmlformats.org/officeDocument/2006/relationships/image" Target="../media/image5.png"/><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35" Type="http://schemas.openxmlformats.org/officeDocument/2006/relationships/slideLayout" Target="../slideLayouts/slideLayout88.xml"/><Relationship Id="rId43" Type="http://schemas.openxmlformats.org/officeDocument/2006/relationships/theme" Target="../theme/theme4.xml"/><Relationship Id="rId8" Type="http://schemas.openxmlformats.org/officeDocument/2006/relationships/slideLayout" Target="../slideLayouts/slideLayout61.xml"/><Relationship Id="rId3" Type="http://schemas.openxmlformats.org/officeDocument/2006/relationships/slideLayout" Target="../slideLayouts/slideLayout56.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slideLayout" Target="../slideLayouts/slideLayout86.xml"/><Relationship Id="rId38" Type="http://schemas.openxmlformats.org/officeDocument/2006/relationships/slideLayout" Target="../slideLayouts/slideLayout9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image" Target="../media/image5.png"/><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b="0" i="0">
                <a:solidFill>
                  <a:schemeClr val="tx1">
                    <a:tint val="75000"/>
                  </a:schemeClr>
                </a:solidFill>
                <a:latin typeface="Calibri" panose="020F0502020204030204" pitchFamily="34" charset="0"/>
              </a:defRPr>
            </a:lvl1pPr>
          </a:lstStyle>
          <a:p>
            <a:pPr>
              <a:defRPr/>
            </a:pPr>
            <a:fld id="{286593CF-C787-4B01-B2D9-228F342ED63E}" type="datetime1">
              <a:rPr lang="en-US" smtClean="0"/>
              <a:pPr>
                <a:defRPr/>
              </a:pPr>
              <a:t>8/7/26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b="0" i="0">
                <a:solidFill>
                  <a:schemeClr val="tx1">
                    <a:tint val="75000"/>
                  </a:schemeClr>
                </a:solidFill>
                <a:latin typeface="Calibri" panose="020F0502020204030204" pitchFamily="34" charset="0"/>
              </a:defRPr>
            </a:lvl1pPr>
          </a:lstStyle>
          <a:p>
            <a:pPr>
              <a:defRPr/>
            </a:pP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b="0" i="0">
                <a:solidFill>
                  <a:schemeClr val="tx1">
                    <a:tint val="75000"/>
                  </a:schemeClr>
                </a:solidFill>
                <a:latin typeface="Calibri" panose="020F0502020204030204" pitchFamily="34" charset="0"/>
              </a:defRPr>
            </a:lvl1pPr>
          </a:lstStyle>
          <a:p>
            <a:pPr>
              <a:defRPr/>
            </a:pPr>
            <a:fld id="{D216BDF7-46BB-486D-849F-A9E8A889EE4D}" type="slidenum">
              <a:rPr lang="en-US" altLang="en-US" smtClean="0"/>
              <a:pPr>
                <a:defRPr/>
              </a:pPr>
              <a:t>‹#›</a:t>
            </a:fld>
            <a:endParaRPr lang="en-US" altLang="en-US" dirty="0"/>
          </a:p>
        </p:txBody>
      </p:sp>
    </p:spTree>
    <p:extLst>
      <p:ext uri="{BB962C8B-B14F-4D97-AF65-F5344CB8AC3E}">
        <p14:creationId xmlns:p14="http://schemas.microsoft.com/office/powerpoint/2010/main" val="3035298256"/>
      </p:ext>
    </p:extLst>
  </p:cSld>
  <p:clrMap bg1="lt1" tx1="dk1" bg2="lt2" tx2="dk2" accent1="accent1" accent2="accent2" accent3="accent3" accent4="accent4" accent5="accent5" accent6="accent6" hlink="hlink" folHlink="folHlink"/>
  <p:sldLayoutIdLst>
    <p:sldLayoutId id="2147484785" r:id="rId1"/>
    <p:sldLayoutId id="2147484786" r:id="rId2"/>
    <p:sldLayoutId id="2147484787" r:id="rId3"/>
    <p:sldLayoutId id="2147484788" r:id="rId4"/>
    <p:sldLayoutId id="2147484789" r:id="rId5"/>
    <p:sldLayoutId id="2147484790" r:id="rId6"/>
    <p:sldLayoutId id="2147484791" r:id="rId7"/>
    <p:sldLayoutId id="2147484792" r:id="rId8"/>
    <p:sldLayoutId id="2147484793" r:id="rId9"/>
    <p:sldLayoutId id="2147484794" r:id="rId10"/>
    <p:sldLayoutId id="2147484795" r:id="rId11"/>
    <p:sldLayoutId id="214748482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pPr>
              <a:defRPr/>
            </a:pPr>
            <a:fld id="{286593CF-C787-4B01-B2D9-228F342ED63E}" type="datetime1">
              <a:rPr lang="en-US" smtClean="0"/>
              <a:pPr>
                <a:defRPr/>
              </a:pPr>
              <a:t>8/7/26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pPr>
              <a:defRPr/>
            </a:pP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pPr>
              <a:defRPr/>
            </a:pPr>
            <a:fld id="{D216BDF7-46BB-486D-849F-A9E8A889EE4D}" type="slidenum">
              <a:rPr lang="en-US" altLang="en-US" smtClean="0"/>
              <a:pPr>
                <a:defRPr/>
              </a:pPr>
              <a:t>‹#›</a:t>
            </a:fld>
            <a:endParaRPr lang="en-US" altLang="en-US" dirty="0"/>
          </a:p>
        </p:txBody>
      </p:sp>
    </p:spTree>
    <p:extLst>
      <p:ext uri="{BB962C8B-B14F-4D97-AF65-F5344CB8AC3E}">
        <p14:creationId xmlns:p14="http://schemas.microsoft.com/office/powerpoint/2010/main" val="2751908934"/>
      </p:ext>
    </p:extLst>
  </p:cSld>
  <p:clrMap bg1="lt1" tx1="dk1" bg2="lt2" tx2="dk2" accent1="accent1" accent2="accent2" accent3="accent3" accent4="accent4" accent5="accent5" accent6="accent6" hlink="hlink" folHlink="folHlink"/>
  <p:sldLayoutIdLst>
    <p:sldLayoutId id="2147484797" r:id="rId1"/>
    <p:sldLayoutId id="2147484798" r:id="rId2"/>
    <p:sldLayoutId id="2147484799" r:id="rId3"/>
    <p:sldLayoutId id="2147484800" r:id="rId4"/>
    <p:sldLayoutId id="2147484801" r:id="rId5"/>
    <p:sldLayoutId id="2147484802" r:id="rId6"/>
    <p:sldLayoutId id="2147484803" r:id="rId7"/>
    <p:sldLayoutId id="2147484804" r:id="rId8"/>
    <p:sldLayoutId id="2147484805" r:id="rId9"/>
    <p:sldLayoutId id="2147484806" r:id="rId10"/>
    <p:sldLayoutId id="2147484807" r:id="rId11"/>
    <p:sldLayoutId id="2147484822" r:id="rId12"/>
    <p:sldLayoutId id="2147484887" r:id="rId13"/>
    <p:sldLayoutId id="2147484888" r:id="rId14"/>
  </p:sldLayoutIdLst>
  <p:txStyles>
    <p:titleStyle>
      <a:lvl1pPr algn="l" defTabSz="914400" rtl="0" eaLnBrk="1" latinLnBrk="0" hangingPunct="1">
        <a:lnSpc>
          <a:spcPct val="90000"/>
        </a:lnSpc>
        <a:spcBef>
          <a:spcPct val="0"/>
        </a:spcBef>
        <a:buNone/>
        <a:defRPr sz="4400" b="0" i="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fld id="{846CE7D5-CF57-46EF-B807-FDD0502418D4}" type="datetimeFigureOut">
              <a:rPr lang="en-US" smtClean="0"/>
              <a:pPr/>
              <a:t>8/7/26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fld id="{330EA680-D336-4FF7-8B7A-9848BB0A1C32}" type="slidenum">
              <a:rPr lang="en-US" smtClean="0"/>
              <a:pPr/>
              <a:t>‹#›</a:t>
            </a:fld>
            <a:endParaRPr lang="en-US" dirty="0"/>
          </a:p>
        </p:txBody>
      </p:sp>
    </p:spTree>
    <p:extLst>
      <p:ext uri="{BB962C8B-B14F-4D97-AF65-F5344CB8AC3E}">
        <p14:creationId xmlns:p14="http://schemas.microsoft.com/office/powerpoint/2010/main" val="3874244576"/>
      </p:ext>
    </p:extLst>
  </p:cSld>
  <p:clrMap bg1="lt1" tx1="dk1" bg2="lt2" tx2="dk2" accent1="accent1" accent2="accent2" accent3="accent3" accent4="accent4" accent5="accent5" accent6="accent6" hlink="hlink" folHlink="folHlink"/>
  <p:sldLayoutIdLst>
    <p:sldLayoutId id="2147484837" r:id="rId1"/>
    <p:sldLayoutId id="2147484838" r:id="rId2"/>
    <p:sldLayoutId id="2147484839" r:id="rId3"/>
    <p:sldLayoutId id="2147484840" r:id="rId4"/>
    <p:sldLayoutId id="2147484841" r:id="rId5"/>
    <p:sldLayoutId id="2147484842" r:id="rId6"/>
    <p:sldLayoutId id="2147484843" r:id="rId7"/>
    <p:sldLayoutId id="2147484844" r:id="rId8"/>
    <p:sldLayoutId id="2147484845" r:id="rId9"/>
    <p:sldLayoutId id="2147484846" r:id="rId10"/>
    <p:sldLayoutId id="2147484847" r:id="rId11"/>
    <p:sldLayoutId id="2147484848" r:id="rId12"/>
    <p:sldLayoutId id="2147484872" r:id="rId13"/>
    <p:sldLayoutId id="2147484873" r:id="rId14"/>
    <p:sldLayoutId id="2147484874" r:id="rId15"/>
    <p:sldLayoutId id="2147484875" r:id="rId16"/>
    <p:sldLayoutId id="2147484876" r:id="rId17"/>
    <p:sldLayoutId id="2147484877" r:id="rId18"/>
    <p:sldLayoutId id="2147484878" r:id="rId19"/>
    <p:sldLayoutId id="2147484879" r:id="rId20"/>
    <p:sldLayoutId id="2147484880" r:id="rId21"/>
    <p:sldLayoutId id="2147484881" r:id="rId22"/>
    <p:sldLayoutId id="2147484882" r:id="rId23"/>
    <p:sldLayoutId id="2147484883" r:id="rId24"/>
    <p:sldLayoutId id="2147484884" r:id="rId25"/>
    <p:sldLayoutId id="2147484885" r:id="rId26"/>
    <p:sldLayoutId id="2147484886" r:id="rId27"/>
  </p:sldLayoutIdLst>
  <p:txStyles>
    <p:titleStyle>
      <a:lvl1pPr algn="l" defTabSz="914400" rtl="0" eaLnBrk="1" latinLnBrk="0" hangingPunct="1">
        <a:lnSpc>
          <a:spcPct val="90000"/>
        </a:lnSpc>
        <a:spcBef>
          <a:spcPct val="0"/>
        </a:spcBef>
        <a:buNone/>
        <a:defRPr sz="4400" b="0" i="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4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0627036"/>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 id="2147484861" r:id="rId12"/>
    <p:sldLayoutId id="2147484862" r:id="rId13"/>
    <p:sldLayoutId id="2147484863" r:id="rId14"/>
    <p:sldLayoutId id="2147484864" r:id="rId15"/>
    <p:sldLayoutId id="2147484865" r:id="rId16"/>
    <p:sldLayoutId id="2147484866" r:id="rId17"/>
    <p:sldLayoutId id="2147484867" r:id="rId18"/>
    <p:sldLayoutId id="2147484868" r:id="rId19"/>
    <p:sldLayoutId id="2147484869" r:id="rId20"/>
    <p:sldLayoutId id="2147484870" r:id="rId21"/>
    <p:sldLayoutId id="2147484889" r:id="rId22"/>
    <p:sldLayoutId id="2147484890" r:id="rId23"/>
    <p:sldLayoutId id="2147484891" r:id="rId24"/>
    <p:sldLayoutId id="2147484892" r:id="rId25"/>
    <p:sldLayoutId id="2147484893" r:id="rId26"/>
    <p:sldLayoutId id="2147484894" r:id="rId27"/>
    <p:sldLayoutId id="2147484895" r:id="rId28"/>
    <p:sldLayoutId id="2147484896" r:id="rId29"/>
    <p:sldLayoutId id="2147484897" r:id="rId30"/>
    <p:sldLayoutId id="2147484898" r:id="rId31"/>
    <p:sldLayoutId id="2147484899" r:id="rId32"/>
    <p:sldLayoutId id="2147484900" r:id="rId33"/>
    <p:sldLayoutId id="2147484901" r:id="rId34"/>
    <p:sldLayoutId id="2147484902" r:id="rId35"/>
    <p:sldLayoutId id="2147484903" r:id="rId36"/>
    <p:sldLayoutId id="2147484904" r:id="rId37"/>
    <p:sldLayoutId id="2147484905" r:id="rId38"/>
    <p:sldLayoutId id="2147484906" r:id="rId39"/>
    <p:sldLayoutId id="2147484907" r:id="rId40"/>
    <p:sldLayoutId id="2147484908" r:id="rId41"/>
    <p:sldLayoutId id="2147484909" r:id="rId4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7271938"/>
      </p:ext>
    </p:extLst>
  </p:cSld>
  <p:clrMap bg1="lt1" tx1="dk1" bg2="lt2" tx2="dk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 id="2147484915" r:id="rId5"/>
    <p:sldLayoutId id="2147484916" r:id="rId6"/>
    <p:sldLayoutId id="2147484917" r:id="rId7"/>
    <p:sldLayoutId id="2147484918" r:id="rId8"/>
    <p:sldLayoutId id="2147484919" r:id="rId9"/>
    <p:sldLayoutId id="2147484920" r:id="rId10"/>
    <p:sldLayoutId id="2147484921" r:id="rId11"/>
    <p:sldLayoutId id="2147484922" r:id="rId12"/>
    <p:sldLayoutId id="2147484923" r:id="rId13"/>
    <p:sldLayoutId id="2147484924" r:id="rId14"/>
    <p:sldLayoutId id="2147484925" r:id="rId15"/>
    <p:sldLayoutId id="2147484926" r:id="rId16"/>
    <p:sldLayoutId id="2147484927" r:id="rId17"/>
    <p:sldLayoutId id="2147484928" r:id="rId18"/>
    <p:sldLayoutId id="2147484929" r:id="rId19"/>
    <p:sldLayoutId id="2147484930" r:id="rId20"/>
    <p:sldLayoutId id="2147484931" r:id="rId2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4.xml"/><Relationship Id="rId6" Type="http://schemas.openxmlformats.org/officeDocument/2006/relationships/image" Target="../media/image8.png"/><Relationship Id="rId5" Type="http://schemas.openxmlformats.org/officeDocument/2006/relationships/image" Target="../media/image29.pn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5.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13.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762000" y="990600"/>
            <a:ext cx="11855196" cy="2462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spcBef>
                <a:spcPts val="0"/>
              </a:spcBef>
              <a:defRPr/>
            </a:pPr>
            <a:r>
              <a:rPr lang="en-US" sz="8000" spc="73" dirty="0">
                <a:solidFill>
                  <a:srgbClr val="BE2D2D"/>
                </a:solidFill>
                <a:latin typeface="+mn-lt"/>
                <a:ea typeface="Verdana" panose="020B0604030504040204" pitchFamily="34" charset="0"/>
                <a:cs typeface="Calibri" panose="020F0502020204030204" pitchFamily="34" charset="0"/>
              </a:rPr>
              <a:t>What is research?</a:t>
            </a:r>
            <a:br>
              <a:rPr lang="en-US" sz="8000" spc="73" dirty="0">
                <a:solidFill>
                  <a:srgbClr val="BE2D2D"/>
                </a:solidFill>
                <a:latin typeface="+mn-lt"/>
                <a:ea typeface="Verdana" panose="020B0604030504040204" pitchFamily="34" charset="0"/>
                <a:cs typeface="Calibri" panose="020F0502020204030204" pitchFamily="34" charset="0"/>
              </a:rPr>
            </a:br>
            <a:r>
              <a:rPr lang="en-US" sz="8000" spc="73" dirty="0">
                <a:solidFill>
                  <a:srgbClr val="BE2D2D"/>
                </a:solidFill>
                <a:latin typeface="+mn-lt"/>
                <a:ea typeface="Verdana" panose="020B0604030504040204" pitchFamily="34" charset="0"/>
                <a:cs typeface="Calibri" panose="020F0502020204030204" pitchFamily="34" charset="0"/>
              </a:rPr>
              <a:t>Session 1</a:t>
            </a:r>
          </a:p>
        </p:txBody>
      </p:sp>
      <p:sp>
        <p:nvSpPr>
          <p:cNvPr id="9" name="TextBox 8">
            <a:extLst>
              <a:ext uri="{FF2B5EF4-FFF2-40B4-BE49-F238E27FC236}">
                <a16:creationId xmlns:a16="http://schemas.microsoft.com/office/drawing/2014/main" id="{5687BC0B-6A81-C043-3031-C2C20DC81FB3}"/>
              </a:ext>
            </a:extLst>
          </p:cNvPr>
          <p:cNvSpPr txBox="1"/>
          <p:nvPr/>
        </p:nvSpPr>
        <p:spPr>
          <a:xfrm>
            <a:off x="762000" y="3886394"/>
            <a:ext cx="8432800" cy="350930"/>
          </a:xfrm>
          <a:prstGeom prst="rect">
            <a:avLst/>
          </a:prstGeom>
        </p:spPr>
        <p:txBody>
          <a:bodyPr wrap="square" lIns="0" tIns="0" rIns="0" bIns="0" rtlCol="0" anchor="t">
            <a:spAutoFit/>
          </a:bodyPr>
          <a:lstStyle/>
          <a:p>
            <a:pPr defTabSz="609630" fontAlgn="auto">
              <a:lnSpc>
                <a:spcPts val="2100"/>
              </a:lnSpc>
              <a:spcBef>
                <a:spcPts val="0"/>
              </a:spcBef>
              <a:spcAft>
                <a:spcPts val="0"/>
              </a:spcAft>
            </a:pPr>
            <a:r>
              <a:rPr lang="en-US" sz="4400" spc="42" dirty="0">
                <a:solidFill>
                  <a:srgbClr val="001640"/>
                </a:solidFill>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2933" spc="42" dirty="0">
              <a:solidFill>
                <a:srgbClr val="001640"/>
              </a:solidFill>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s logo featuring a variety of hands and the words “Teens Improving the Food Environment”">
            <a:extLst>
              <a:ext uri="{FF2B5EF4-FFF2-40B4-BE49-F238E27FC236}">
                <a16:creationId xmlns:a16="http://schemas.microsoft.com/office/drawing/2014/main" id="{E62A5088-48A0-28DF-3463-335582258F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000" y="4670905"/>
            <a:ext cx="1854200" cy="1854200"/>
          </a:xfrm>
          <a:prstGeom prst="rect">
            <a:avLst/>
          </a:prstGeom>
        </p:spPr>
      </p:pic>
      <p:pic>
        <p:nvPicPr>
          <p:cNvPr id="6" name="Picture 5" descr="UConn Rudd Center for Food Policy and Health logo">
            <a:extLst>
              <a:ext uri="{FF2B5EF4-FFF2-40B4-BE49-F238E27FC236}">
                <a16:creationId xmlns:a16="http://schemas.microsoft.com/office/drawing/2014/main" id="{3BC3781E-C2AD-AD90-E6B4-C42019277B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6000" y="4886360"/>
            <a:ext cx="3302000" cy="1492158"/>
          </a:xfrm>
          <a:prstGeom prst="rect">
            <a:avLst/>
          </a:prstGeom>
        </p:spPr>
      </p:pic>
      <p:pic>
        <p:nvPicPr>
          <p:cNvPr id="2" name="Picture 1" descr="Hispanic Health Council logo">
            <a:extLst>
              <a:ext uri="{FF2B5EF4-FFF2-40B4-BE49-F238E27FC236}">
                <a16:creationId xmlns:a16="http://schemas.microsoft.com/office/drawing/2014/main" id="{E3D5B47C-57B4-4EA4-7C37-0806BB6FC977}"/>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7264400" y="5413643"/>
            <a:ext cx="3302000" cy="862790"/>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4DDD0-F685-E4CD-67D6-107139E00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2C0EB-6EBA-056E-346B-0A2FE0EBAE48}"/>
              </a:ext>
            </a:extLst>
          </p:cNvPr>
          <p:cNvSpPr>
            <a:spLocks noGrp="1"/>
          </p:cNvSpPr>
          <p:nvPr>
            <p:ph type="title"/>
          </p:nvPr>
        </p:nvSpPr>
        <p:spPr/>
        <p:txBody>
          <a:bodyPr/>
          <a:lstStyle/>
          <a:p>
            <a:r>
              <a:rPr lang="en-US" b="1" dirty="0"/>
              <a:t>Today’s Agenda</a:t>
            </a:r>
          </a:p>
        </p:txBody>
      </p:sp>
      <p:sp>
        <p:nvSpPr>
          <p:cNvPr id="3" name="Text Placeholder 2">
            <a:extLst>
              <a:ext uri="{FF2B5EF4-FFF2-40B4-BE49-F238E27FC236}">
                <a16:creationId xmlns:a16="http://schemas.microsoft.com/office/drawing/2014/main" id="{1C66F3CE-8756-237A-D513-A438E7417EA7}"/>
              </a:ext>
            </a:extLst>
          </p:cNvPr>
          <p:cNvSpPr>
            <a:spLocks noGrp="1"/>
          </p:cNvSpPr>
          <p:nvPr>
            <p:ph type="body" sz="quarter" idx="11"/>
          </p:nvPr>
        </p:nvSpPr>
        <p:spPr>
          <a:xfrm>
            <a:off x="3429000" y="551067"/>
            <a:ext cx="8229600" cy="4199625"/>
          </a:xfrm>
        </p:spPr>
        <p:txBody>
          <a:bodyPr lIns="91440" tIns="45720" rIns="91440" bIns="45720" anchor="t"/>
          <a:lstStyle/>
          <a:p>
            <a:pPr>
              <a:spcAft>
                <a:spcPts val="800"/>
              </a:spcAft>
              <a:buFont typeface="Arial" panose="020B0604020202020204" pitchFamily="34" charset="0"/>
              <a:buChar char="•"/>
            </a:pPr>
            <a:r>
              <a:rPr lang="en-US" sz="3200" b="0" dirty="0">
                <a:solidFill>
                  <a:srgbClr val="000D2F"/>
                </a:solidFill>
              </a:rPr>
              <a:t>What is research?</a:t>
            </a:r>
          </a:p>
          <a:p>
            <a:pPr>
              <a:spcAft>
                <a:spcPts val="800"/>
              </a:spcAft>
              <a:buFont typeface="Arial" panose="020B0604020202020204" pitchFamily="34" charset="0"/>
              <a:buChar char="•"/>
            </a:pPr>
            <a:r>
              <a:rPr lang="en-US" sz="3200" dirty="0">
                <a:solidFill>
                  <a:srgbClr val="000D2F"/>
                </a:solidFill>
              </a:rPr>
              <a:t>How does research inform public health programs and policies?</a:t>
            </a:r>
          </a:p>
          <a:p>
            <a:pPr>
              <a:spcAft>
                <a:spcPts val="800"/>
              </a:spcAft>
              <a:buFont typeface="Arial" panose="020B0604020202020204" pitchFamily="34" charset="0"/>
              <a:buChar char="•"/>
            </a:pPr>
            <a:r>
              <a:rPr lang="en-US" sz="3200" b="0" dirty="0">
                <a:solidFill>
                  <a:srgbClr val="000D2F"/>
                </a:solidFill>
              </a:rPr>
              <a:t>What are the differences between qualitative and quantitative research</a:t>
            </a:r>
            <a:r>
              <a:rPr lang="en-US" sz="3200" dirty="0">
                <a:solidFill>
                  <a:srgbClr val="000D2F"/>
                </a:solidFill>
              </a:rPr>
              <a:t>?</a:t>
            </a:r>
          </a:p>
          <a:p>
            <a:pPr>
              <a:spcAft>
                <a:spcPts val="800"/>
              </a:spcAft>
              <a:buFont typeface="Arial" panose="020B0604020202020204" pitchFamily="34" charset="0"/>
              <a:buChar char="•"/>
            </a:pPr>
            <a:r>
              <a:rPr lang="en-US" sz="3200" b="0" dirty="0">
                <a:solidFill>
                  <a:srgbClr val="000D2F"/>
                </a:solidFill>
              </a:rPr>
              <a:t>How do we decide what type of research method to use?</a:t>
            </a:r>
          </a:p>
        </p:txBody>
      </p:sp>
      <p:sp>
        <p:nvSpPr>
          <p:cNvPr id="4" name="TextBox 3">
            <a:extLst>
              <a:ext uri="{FF2B5EF4-FFF2-40B4-BE49-F238E27FC236}">
                <a16:creationId xmlns:a16="http://schemas.microsoft.com/office/drawing/2014/main" id="{22BEF03F-01FE-ADDB-96A6-8B7CD9E6CE4E}"/>
              </a:ext>
            </a:extLst>
          </p:cNvPr>
          <p:cNvSpPr txBox="1"/>
          <p:nvPr/>
        </p:nvSpPr>
        <p:spPr>
          <a:xfrm>
            <a:off x="3657600" y="5181600"/>
            <a:ext cx="8153400" cy="1077218"/>
          </a:xfrm>
          <a:prstGeom prst="rect">
            <a:avLst/>
          </a:prstGeom>
          <a:noFill/>
        </p:spPr>
        <p:txBody>
          <a:bodyPr wrap="square" rtlCol="0">
            <a:spAutoFit/>
          </a:bodyPr>
          <a:lstStyle/>
          <a:p>
            <a:pPr algn="ctr"/>
            <a:r>
              <a:rPr lang="en-US" sz="3200" b="1" i="1" dirty="0">
                <a:solidFill>
                  <a:srgbClr val="C00000"/>
                </a:solidFill>
                <a:latin typeface="+mn-lt"/>
              </a:rPr>
              <a:t>When you hear the word “research” what comes to mind?</a:t>
            </a:r>
          </a:p>
        </p:txBody>
      </p:sp>
    </p:spTree>
    <p:extLst>
      <p:ext uri="{BB962C8B-B14F-4D97-AF65-F5344CB8AC3E}">
        <p14:creationId xmlns:p14="http://schemas.microsoft.com/office/powerpoint/2010/main" val="3347366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412AD-6A9B-F11D-F611-4DF1B9577D99}"/>
            </a:ext>
          </a:extLst>
        </p:cNvPr>
        <p:cNvGrpSpPr/>
        <p:nvPr/>
      </p:nvGrpSpPr>
      <p:grpSpPr>
        <a:xfrm>
          <a:off x="0" y="0"/>
          <a:ext cx="0" cy="0"/>
          <a:chOff x="0" y="0"/>
          <a:chExt cx="0" cy="0"/>
        </a:xfrm>
      </p:grpSpPr>
      <p:sp>
        <p:nvSpPr>
          <p:cNvPr id="5" name="TextBox 16">
            <a:extLst>
              <a:ext uri="{FF2B5EF4-FFF2-40B4-BE49-F238E27FC236}">
                <a16:creationId xmlns:a16="http://schemas.microsoft.com/office/drawing/2014/main" id="{FCA3C52C-1BFD-A801-1D05-8D858C4F0E60}"/>
              </a:ext>
            </a:extLst>
          </p:cNvPr>
          <p:cNvSpPr txBox="1">
            <a:spLocks noGrp="1"/>
          </p:cNvSpPr>
          <p:nvPr>
            <p:ph type="title" idx="4294967295"/>
          </p:nvPr>
        </p:nvSpPr>
        <p:spPr>
          <a:xfrm>
            <a:off x="472441" y="107323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What is research?</a:t>
            </a:r>
          </a:p>
        </p:txBody>
      </p:sp>
      <p:sp>
        <p:nvSpPr>
          <p:cNvPr id="4" name="TextBox 3">
            <a:extLst>
              <a:ext uri="{FF2B5EF4-FFF2-40B4-BE49-F238E27FC236}">
                <a16:creationId xmlns:a16="http://schemas.microsoft.com/office/drawing/2014/main" id="{D3E3D8F0-1042-FB06-D91A-112F59C93622}"/>
              </a:ext>
            </a:extLst>
          </p:cNvPr>
          <p:cNvSpPr txBox="1"/>
          <p:nvPr/>
        </p:nvSpPr>
        <p:spPr>
          <a:xfrm>
            <a:off x="243841" y="2211445"/>
            <a:ext cx="11948159" cy="3416320"/>
          </a:xfrm>
          <a:prstGeom prst="rect">
            <a:avLst/>
          </a:prstGeom>
          <a:noFill/>
        </p:spPr>
        <p:txBody>
          <a:bodyPr wrap="square">
            <a:spAutoFit/>
          </a:bodyPr>
          <a:lstStyle/>
          <a:p>
            <a:pPr marL="457200" indent="-342900">
              <a:spcAft>
                <a:spcPts val="0"/>
              </a:spcAft>
              <a:buFont typeface="Arial" panose="020B0604020202020204" pitchFamily="34" charset="0"/>
              <a:buChar char="•"/>
            </a:pPr>
            <a:r>
              <a:rPr lang="en-US" kern="100" dirty="0">
                <a:latin typeface="+mn-lt"/>
                <a:ea typeface="Aptos" panose="020B0004020202020204" pitchFamily="34" charset="0"/>
                <a:cs typeface="Calibri" panose="020F0502020204030204" pitchFamily="34" charset="0"/>
              </a:rPr>
              <a:t>Research is a systematic process of inquiry that involves gathering, analyzing, and interpreting information to increase understanding of a topic or issue. </a:t>
            </a:r>
          </a:p>
          <a:p>
            <a:pPr marL="514350">
              <a:spcAft>
                <a:spcPts val="0"/>
              </a:spcAft>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Experimental studies - Changing one variable to see how it affects another variable while keeping everything else the same.</a:t>
            </a:r>
          </a:p>
          <a:p>
            <a:pPr marL="857250" indent="-342900">
              <a:spcAft>
                <a:spcPts val="0"/>
              </a:spcAft>
              <a:buFont typeface="Wingdings" panose="05000000000000000000" pitchFamily="2" charset="2"/>
              <a:buChar char="Ø"/>
            </a:pPr>
            <a:endParaRPr lang="en-US" kern="100" dirty="0">
              <a:latin typeface="+mn-lt"/>
              <a:ea typeface="Aptos" panose="020B0004020202020204" pitchFamily="34" charset="0"/>
              <a:cs typeface="Calibri" panose="020F0502020204030204" pitchFamily="34" charset="0"/>
            </a:endParaRPr>
          </a:p>
          <a:p>
            <a:pPr marL="800100" indent="-28575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Observational studies -  Observing with no intervention</a:t>
            </a:r>
          </a:p>
          <a:p>
            <a:pPr marL="800100" indent="-285750">
              <a:spcAft>
                <a:spcPts val="0"/>
              </a:spcAft>
              <a:buFont typeface="Wingdings" panose="05000000000000000000" pitchFamily="2" charset="2"/>
              <a:buChar char="Ø"/>
            </a:pPr>
            <a:endParaRPr lang="en-US" kern="100" dirty="0">
              <a:latin typeface="+mn-lt"/>
              <a:ea typeface="Aptos" panose="020B0004020202020204" pitchFamily="34" charset="0"/>
              <a:cs typeface="Calibri" panose="020F0502020204030204" pitchFamily="34" charset="0"/>
            </a:endParaRPr>
          </a:p>
          <a:p>
            <a:pPr marL="800100" indent="-28575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Focus group studies - Exploring to understand something</a:t>
            </a:r>
          </a:p>
        </p:txBody>
      </p:sp>
      <p:pic>
        <p:nvPicPr>
          <p:cNvPr id="7" name="Picture 6" descr="A scientist analyzing data in a lab">
            <a:extLst>
              <a:ext uri="{FF2B5EF4-FFF2-40B4-BE49-F238E27FC236}">
                <a16:creationId xmlns:a16="http://schemas.microsoft.com/office/drawing/2014/main" id="{F9C40252-7934-4CC4-FCF7-1204B5778383}"/>
              </a:ext>
            </a:extLst>
          </p:cNvPr>
          <p:cNvPicPr>
            <a:picLocks noChangeAspect="1"/>
          </p:cNvPicPr>
          <p:nvPr/>
        </p:nvPicPr>
        <p:blipFill>
          <a:blip r:embed="rId3"/>
          <a:stretch>
            <a:fillRect/>
          </a:stretch>
        </p:blipFill>
        <p:spPr>
          <a:xfrm>
            <a:off x="8077201" y="0"/>
            <a:ext cx="4114800" cy="2062164"/>
          </a:xfrm>
          <a:prstGeom prst="rect">
            <a:avLst/>
          </a:prstGeom>
        </p:spPr>
      </p:pic>
    </p:spTree>
    <p:extLst>
      <p:ext uri="{BB962C8B-B14F-4D97-AF65-F5344CB8AC3E}">
        <p14:creationId xmlns:p14="http://schemas.microsoft.com/office/powerpoint/2010/main" val="2607999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59CC0-C5BF-F5F1-4369-7F9DF7CAC1D8}"/>
            </a:ext>
          </a:extLst>
        </p:cNvPr>
        <p:cNvGrpSpPr/>
        <p:nvPr/>
      </p:nvGrpSpPr>
      <p:grpSpPr>
        <a:xfrm>
          <a:off x="0" y="0"/>
          <a:ext cx="0" cy="0"/>
          <a:chOff x="0" y="0"/>
          <a:chExt cx="0" cy="0"/>
        </a:xfrm>
      </p:grpSpPr>
      <p:sp>
        <p:nvSpPr>
          <p:cNvPr id="5" name="TextBox 16">
            <a:extLst>
              <a:ext uri="{FF2B5EF4-FFF2-40B4-BE49-F238E27FC236}">
                <a16:creationId xmlns:a16="http://schemas.microsoft.com/office/drawing/2014/main" id="{A6F84467-E84B-00A3-D585-8F38C4149669}"/>
              </a:ext>
            </a:extLst>
          </p:cNvPr>
          <p:cNvSpPr txBox="1">
            <a:spLocks noGrp="1"/>
          </p:cNvSpPr>
          <p:nvPr>
            <p:ph type="title" idx="4294967295"/>
          </p:nvPr>
        </p:nvSpPr>
        <p:spPr>
          <a:xfrm>
            <a:off x="472441" y="107323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Experimental Studies</a:t>
            </a:r>
          </a:p>
        </p:txBody>
      </p:sp>
      <p:sp>
        <p:nvSpPr>
          <p:cNvPr id="4" name="TextBox 3">
            <a:extLst>
              <a:ext uri="{FF2B5EF4-FFF2-40B4-BE49-F238E27FC236}">
                <a16:creationId xmlns:a16="http://schemas.microsoft.com/office/drawing/2014/main" id="{FD1127CA-EF9C-78CF-12D2-ED3A663741A2}"/>
              </a:ext>
            </a:extLst>
          </p:cNvPr>
          <p:cNvSpPr txBox="1"/>
          <p:nvPr/>
        </p:nvSpPr>
        <p:spPr>
          <a:xfrm>
            <a:off x="320041" y="2290069"/>
            <a:ext cx="11551918" cy="2677656"/>
          </a:xfrm>
          <a:prstGeom prst="rect">
            <a:avLst/>
          </a:prstGeom>
          <a:noFill/>
        </p:spPr>
        <p:txBody>
          <a:bodyPr wrap="square">
            <a:spAutoFit/>
          </a:bodyPr>
          <a:lstStyle/>
          <a:p>
            <a:pPr marL="457200" indent="-342900">
              <a:spcAft>
                <a:spcPts val="0"/>
              </a:spcAft>
              <a:buFont typeface="Arial" panose="020B0604020202020204" pitchFamily="34" charset="0"/>
              <a:buChar char="•"/>
            </a:pPr>
            <a:r>
              <a:rPr lang="en-US" kern="100" dirty="0">
                <a:latin typeface="+mn-lt"/>
                <a:ea typeface="Aptos" panose="020B0004020202020204" pitchFamily="34" charset="0"/>
                <a:cs typeface="Calibri" panose="020F0502020204030204" pitchFamily="34" charset="0"/>
              </a:rPr>
              <a:t>Looking for cause and effect</a:t>
            </a:r>
          </a:p>
          <a:p>
            <a:pPr marL="514350">
              <a:spcAft>
                <a:spcPts val="0"/>
              </a:spcAft>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Involves manipulation or assignment to a group</a:t>
            </a:r>
          </a:p>
          <a:p>
            <a:pPr marL="857250" indent="-342900">
              <a:spcAft>
                <a:spcPts val="0"/>
              </a:spcAft>
              <a:buFont typeface="Wingdings" panose="05000000000000000000" pitchFamily="2" charset="2"/>
              <a:buChar char="Ø"/>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Uses numbers in analysis</a:t>
            </a:r>
          </a:p>
          <a:p>
            <a:pPr marL="857250" indent="-342900">
              <a:spcAft>
                <a:spcPts val="0"/>
              </a:spcAft>
              <a:buFont typeface="Wingdings" panose="05000000000000000000" pitchFamily="2" charset="2"/>
              <a:buChar char="Ø"/>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Can test if a specific change fixes a problem</a:t>
            </a:r>
          </a:p>
        </p:txBody>
      </p:sp>
      <p:sp>
        <p:nvSpPr>
          <p:cNvPr id="8" name="TextBox 7">
            <a:extLst>
              <a:ext uri="{FF2B5EF4-FFF2-40B4-BE49-F238E27FC236}">
                <a16:creationId xmlns:a16="http://schemas.microsoft.com/office/drawing/2014/main" id="{F11AFFFE-6177-E306-9812-21C226821791}"/>
              </a:ext>
            </a:extLst>
          </p:cNvPr>
          <p:cNvSpPr txBox="1"/>
          <p:nvPr/>
        </p:nvSpPr>
        <p:spPr>
          <a:xfrm>
            <a:off x="7550110" y="2659401"/>
            <a:ext cx="4428531" cy="1938992"/>
          </a:xfrm>
          <a:prstGeom prst="rect">
            <a:avLst/>
          </a:prstGeom>
          <a:noFill/>
        </p:spPr>
        <p:txBody>
          <a:bodyPr wrap="square">
            <a:spAutoFit/>
          </a:bodyPr>
          <a:lstStyle/>
          <a:p>
            <a:pPr algn="ctr"/>
            <a:r>
              <a:rPr lang="en-US" b="1" dirty="0">
                <a:solidFill>
                  <a:srgbClr val="C00000"/>
                </a:solidFill>
                <a:latin typeface="+mn-lt"/>
              </a:rPr>
              <a:t>Does turning off phone notifications for two hours before bedtime increase the average number of hours 9th-grade students sleep?</a:t>
            </a:r>
          </a:p>
        </p:txBody>
      </p:sp>
    </p:spTree>
    <p:extLst>
      <p:ext uri="{BB962C8B-B14F-4D97-AF65-F5344CB8AC3E}">
        <p14:creationId xmlns:p14="http://schemas.microsoft.com/office/powerpoint/2010/main" val="131022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7C6CE-44D1-6604-9622-A3099B1A8328}"/>
            </a:ext>
          </a:extLst>
        </p:cNvPr>
        <p:cNvGrpSpPr/>
        <p:nvPr/>
      </p:nvGrpSpPr>
      <p:grpSpPr>
        <a:xfrm>
          <a:off x="0" y="0"/>
          <a:ext cx="0" cy="0"/>
          <a:chOff x="0" y="0"/>
          <a:chExt cx="0" cy="0"/>
        </a:xfrm>
      </p:grpSpPr>
      <p:sp>
        <p:nvSpPr>
          <p:cNvPr id="5" name="TextBox 16">
            <a:extLst>
              <a:ext uri="{FF2B5EF4-FFF2-40B4-BE49-F238E27FC236}">
                <a16:creationId xmlns:a16="http://schemas.microsoft.com/office/drawing/2014/main" id="{D4086CCE-F5B2-2FFB-1C63-D4BA44D952DF}"/>
              </a:ext>
            </a:extLst>
          </p:cNvPr>
          <p:cNvSpPr txBox="1">
            <a:spLocks noGrp="1"/>
          </p:cNvSpPr>
          <p:nvPr>
            <p:ph type="title" idx="4294967295"/>
          </p:nvPr>
        </p:nvSpPr>
        <p:spPr>
          <a:xfrm>
            <a:off x="472441" y="107323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Observational Studies</a:t>
            </a:r>
          </a:p>
        </p:txBody>
      </p:sp>
      <p:sp>
        <p:nvSpPr>
          <p:cNvPr id="4" name="TextBox 3">
            <a:extLst>
              <a:ext uri="{FF2B5EF4-FFF2-40B4-BE49-F238E27FC236}">
                <a16:creationId xmlns:a16="http://schemas.microsoft.com/office/drawing/2014/main" id="{B1375927-B4A2-0A54-58CF-AE70530E16B6}"/>
              </a:ext>
            </a:extLst>
          </p:cNvPr>
          <p:cNvSpPr txBox="1"/>
          <p:nvPr/>
        </p:nvSpPr>
        <p:spPr>
          <a:xfrm>
            <a:off x="320041" y="2288483"/>
            <a:ext cx="7833359" cy="3416320"/>
          </a:xfrm>
          <a:prstGeom prst="rect">
            <a:avLst/>
          </a:prstGeom>
          <a:noFill/>
        </p:spPr>
        <p:txBody>
          <a:bodyPr wrap="square">
            <a:spAutoFit/>
          </a:bodyPr>
          <a:lstStyle/>
          <a:p>
            <a:pPr marL="457200" indent="-342900">
              <a:spcAft>
                <a:spcPts val="0"/>
              </a:spcAft>
              <a:buFont typeface="Arial" panose="020B0604020202020204" pitchFamily="34" charset="0"/>
              <a:buChar char="•"/>
            </a:pPr>
            <a:r>
              <a:rPr lang="en-US" kern="100" dirty="0">
                <a:latin typeface="+mn-lt"/>
                <a:ea typeface="Aptos" panose="020B0004020202020204" pitchFamily="34" charset="0"/>
                <a:cs typeface="Calibri" panose="020F0502020204030204" pitchFamily="34" charset="0"/>
              </a:rPr>
              <a:t>Observes with no intervention</a:t>
            </a:r>
          </a:p>
          <a:p>
            <a:pPr marL="514350">
              <a:spcAft>
                <a:spcPts val="0"/>
              </a:spcAft>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Watching and recording behaviors or asking about behaviors. </a:t>
            </a:r>
          </a:p>
          <a:p>
            <a:pPr marL="514350">
              <a:spcAft>
                <a:spcPts val="0"/>
              </a:spcAft>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No intervention – no request to change behaviors or assignment to a group.</a:t>
            </a:r>
          </a:p>
          <a:p>
            <a:pPr marL="857250" indent="-342900">
              <a:spcAft>
                <a:spcPts val="0"/>
              </a:spcAft>
              <a:buFont typeface="Wingdings" panose="05000000000000000000" pitchFamily="2" charset="2"/>
              <a:buChar char="Ø"/>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Used observed or self-reported data.</a:t>
            </a:r>
          </a:p>
        </p:txBody>
      </p:sp>
      <p:sp>
        <p:nvSpPr>
          <p:cNvPr id="6" name="TextBox 5">
            <a:extLst>
              <a:ext uri="{FF2B5EF4-FFF2-40B4-BE49-F238E27FC236}">
                <a16:creationId xmlns:a16="http://schemas.microsoft.com/office/drawing/2014/main" id="{DB37C190-E3D1-B7CE-2AA1-B171EBCA9527}"/>
              </a:ext>
            </a:extLst>
          </p:cNvPr>
          <p:cNvSpPr txBox="1"/>
          <p:nvPr/>
        </p:nvSpPr>
        <p:spPr>
          <a:xfrm>
            <a:off x="8305800" y="2590800"/>
            <a:ext cx="3373821" cy="2308324"/>
          </a:xfrm>
          <a:prstGeom prst="rect">
            <a:avLst/>
          </a:prstGeom>
          <a:noFill/>
        </p:spPr>
        <p:txBody>
          <a:bodyPr wrap="square">
            <a:spAutoFit/>
          </a:bodyPr>
          <a:lstStyle/>
          <a:p>
            <a:pPr algn="ctr"/>
            <a:r>
              <a:rPr lang="en-US" b="1" dirty="0">
                <a:solidFill>
                  <a:srgbClr val="C00000"/>
                </a:solidFill>
                <a:latin typeface="+mn-lt"/>
              </a:rPr>
              <a:t>Is the number of hours 9th-grade students spend on mobile devices each day related to the number of hours they sleep each night?</a:t>
            </a:r>
          </a:p>
        </p:txBody>
      </p:sp>
    </p:spTree>
    <p:extLst>
      <p:ext uri="{BB962C8B-B14F-4D97-AF65-F5344CB8AC3E}">
        <p14:creationId xmlns:p14="http://schemas.microsoft.com/office/powerpoint/2010/main" val="1454434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FBA08-63F3-2EF6-5C62-E173A24241FC}"/>
            </a:ext>
          </a:extLst>
        </p:cNvPr>
        <p:cNvGrpSpPr/>
        <p:nvPr/>
      </p:nvGrpSpPr>
      <p:grpSpPr>
        <a:xfrm>
          <a:off x="0" y="0"/>
          <a:ext cx="0" cy="0"/>
          <a:chOff x="0" y="0"/>
          <a:chExt cx="0" cy="0"/>
        </a:xfrm>
      </p:grpSpPr>
      <p:sp>
        <p:nvSpPr>
          <p:cNvPr id="5" name="TextBox 16">
            <a:extLst>
              <a:ext uri="{FF2B5EF4-FFF2-40B4-BE49-F238E27FC236}">
                <a16:creationId xmlns:a16="http://schemas.microsoft.com/office/drawing/2014/main" id="{3ECA21BC-8A16-8C38-E703-A8A0796BB6C2}"/>
              </a:ext>
            </a:extLst>
          </p:cNvPr>
          <p:cNvSpPr txBox="1">
            <a:spLocks noGrp="1"/>
          </p:cNvSpPr>
          <p:nvPr>
            <p:ph type="title" idx="4294967295"/>
          </p:nvPr>
        </p:nvSpPr>
        <p:spPr>
          <a:xfrm>
            <a:off x="472441" y="107323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Focus Group Studies</a:t>
            </a:r>
          </a:p>
        </p:txBody>
      </p:sp>
      <p:sp>
        <p:nvSpPr>
          <p:cNvPr id="4" name="TextBox 3">
            <a:extLst>
              <a:ext uri="{FF2B5EF4-FFF2-40B4-BE49-F238E27FC236}">
                <a16:creationId xmlns:a16="http://schemas.microsoft.com/office/drawing/2014/main" id="{CA1B8B52-F7F9-C9ED-FDCF-B2948EF1439E}"/>
              </a:ext>
            </a:extLst>
          </p:cNvPr>
          <p:cNvSpPr txBox="1"/>
          <p:nvPr/>
        </p:nvSpPr>
        <p:spPr>
          <a:xfrm>
            <a:off x="320041" y="2274838"/>
            <a:ext cx="6995159" cy="2677656"/>
          </a:xfrm>
          <a:prstGeom prst="rect">
            <a:avLst/>
          </a:prstGeom>
          <a:noFill/>
        </p:spPr>
        <p:txBody>
          <a:bodyPr wrap="square">
            <a:spAutoFit/>
          </a:bodyPr>
          <a:lstStyle/>
          <a:p>
            <a:pPr marL="457200" indent="-342900">
              <a:spcAft>
                <a:spcPts val="0"/>
              </a:spcAft>
              <a:buFont typeface="Arial" panose="020B0604020202020204" pitchFamily="34" charset="0"/>
              <a:buChar char="•"/>
            </a:pPr>
            <a:r>
              <a:rPr lang="en-US" kern="100" dirty="0">
                <a:latin typeface="+mn-lt"/>
                <a:ea typeface="Aptos" panose="020B0004020202020204" pitchFamily="34" charset="0"/>
                <a:cs typeface="Calibri" panose="020F0502020204030204" pitchFamily="34" charset="0"/>
              </a:rPr>
              <a:t>Group discussion led by a moderator. Used to better understand concepts, thoughts, and experiences</a:t>
            </a:r>
          </a:p>
          <a:p>
            <a:pPr marL="114300">
              <a:spcAft>
                <a:spcPts val="0"/>
              </a:spcAft>
            </a:pPr>
            <a:endParaRPr lang="en-US" kern="100" dirty="0">
              <a:latin typeface="+mn-lt"/>
              <a:ea typeface="Aptos" panose="020B0004020202020204" pitchFamily="34" charset="0"/>
              <a:cs typeface="Calibri" panose="020F0502020204030204" pitchFamily="34" charset="0"/>
            </a:endParaRPr>
          </a:p>
          <a:p>
            <a:pPr marL="914400" lvl="1"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Open-ended questions generate discussion.</a:t>
            </a:r>
            <a:endParaRPr lang="en-US" sz="1400" kern="100" dirty="0">
              <a:latin typeface="+mn-lt"/>
              <a:ea typeface="Aptos" panose="020B0004020202020204" pitchFamily="34" charset="0"/>
              <a:cs typeface="Calibri" panose="020F0502020204030204" pitchFamily="34" charset="0"/>
            </a:endParaRPr>
          </a:p>
          <a:p>
            <a:pPr marL="857250" lvl="1" indent="-285750">
              <a:spcAft>
                <a:spcPts val="0"/>
              </a:spcAft>
              <a:buFont typeface="Wingdings" panose="05000000000000000000" pitchFamily="2" charset="2"/>
              <a:buChar char="Ø"/>
            </a:pPr>
            <a:endParaRPr lang="en-US" kern="100" dirty="0">
              <a:latin typeface="+mn-lt"/>
              <a:ea typeface="Aptos" panose="020B0004020202020204" pitchFamily="34" charset="0"/>
              <a:cs typeface="Calibri" panose="020F0502020204030204" pitchFamily="34" charset="0"/>
            </a:endParaRPr>
          </a:p>
          <a:p>
            <a:pPr marL="857250" indent="-342900">
              <a:spcAft>
                <a:spcPts val="0"/>
              </a:spcAft>
              <a:buFont typeface="Wingdings" panose="05000000000000000000" pitchFamily="2" charset="2"/>
              <a:buChar char="Ø"/>
            </a:pPr>
            <a:r>
              <a:rPr lang="en-US" kern="100" dirty="0">
                <a:latin typeface="+mn-lt"/>
                <a:ea typeface="Aptos" panose="020B0004020202020204" pitchFamily="34" charset="0"/>
                <a:cs typeface="Calibri" panose="020F0502020204030204" pitchFamily="34" charset="0"/>
              </a:rPr>
              <a:t>Utilizes follow-up questions to probe.</a:t>
            </a:r>
          </a:p>
        </p:txBody>
      </p:sp>
      <p:sp>
        <p:nvSpPr>
          <p:cNvPr id="6" name="TextBox 5">
            <a:extLst>
              <a:ext uri="{FF2B5EF4-FFF2-40B4-BE49-F238E27FC236}">
                <a16:creationId xmlns:a16="http://schemas.microsoft.com/office/drawing/2014/main" id="{12768A12-1A6F-B313-FEFB-073B99C2173C}"/>
              </a:ext>
            </a:extLst>
          </p:cNvPr>
          <p:cNvSpPr txBox="1"/>
          <p:nvPr/>
        </p:nvSpPr>
        <p:spPr>
          <a:xfrm>
            <a:off x="7620000" y="2828836"/>
            <a:ext cx="4038600" cy="1569660"/>
          </a:xfrm>
          <a:prstGeom prst="rect">
            <a:avLst/>
          </a:prstGeom>
          <a:noFill/>
        </p:spPr>
        <p:txBody>
          <a:bodyPr wrap="square">
            <a:spAutoFit/>
          </a:bodyPr>
          <a:lstStyle/>
          <a:p>
            <a:pPr algn="ctr"/>
            <a:r>
              <a:rPr lang="en-US" b="1" dirty="0">
                <a:solidFill>
                  <a:srgbClr val="C00000"/>
                </a:solidFill>
                <a:latin typeface="+mn-lt"/>
              </a:rPr>
              <a:t>Explore adolescents’ understanding of the common marketing techniques used to promote sweetened drinks.</a:t>
            </a:r>
          </a:p>
        </p:txBody>
      </p:sp>
    </p:spTree>
    <p:extLst>
      <p:ext uri="{BB962C8B-B14F-4D97-AF65-F5344CB8AC3E}">
        <p14:creationId xmlns:p14="http://schemas.microsoft.com/office/powerpoint/2010/main" val="3028317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F5C2D-B6B2-96F5-133C-E3AE0F165983}"/>
            </a:ext>
          </a:extLst>
        </p:cNvPr>
        <p:cNvGrpSpPr/>
        <p:nvPr/>
      </p:nvGrpSpPr>
      <p:grpSpPr>
        <a:xfrm>
          <a:off x="0" y="0"/>
          <a:ext cx="0" cy="0"/>
          <a:chOff x="0" y="0"/>
          <a:chExt cx="0" cy="0"/>
        </a:xfrm>
      </p:grpSpPr>
      <p:sp>
        <p:nvSpPr>
          <p:cNvPr id="5" name="TextBox 16">
            <a:extLst>
              <a:ext uri="{FF2B5EF4-FFF2-40B4-BE49-F238E27FC236}">
                <a16:creationId xmlns:a16="http://schemas.microsoft.com/office/drawing/2014/main" id="{CBA020DF-0FEB-4514-925E-D67FB4AEEF26}"/>
              </a:ext>
            </a:extLst>
          </p:cNvPr>
          <p:cNvSpPr txBox="1">
            <a:spLocks noGrp="1"/>
          </p:cNvSpPr>
          <p:nvPr>
            <p:ph type="title" idx="4294967295"/>
          </p:nvPr>
        </p:nvSpPr>
        <p:spPr>
          <a:xfrm>
            <a:off x="472441" y="107323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Why conduct research?</a:t>
            </a:r>
          </a:p>
        </p:txBody>
      </p:sp>
      <p:sp>
        <p:nvSpPr>
          <p:cNvPr id="4" name="TextBox 3">
            <a:extLst>
              <a:ext uri="{FF2B5EF4-FFF2-40B4-BE49-F238E27FC236}">
                <a16:creationId xmlns:a16="http://schemas.microsoft.com/office/drawing/2014/main" id="{7E8CE042-5B86-716C-D210-D201718AA79F}"/>
              </a:ext>
            </a:extLst>
          </p:cNvPr>
          <p:cNvSpPr txBox="1"/>
          <p:nvPr/>
        </p:nvSpPr>
        <p:spPr>
          <a:xfrm>
            <a:off x="333179" y="2205365"/>
            <a:ext cx="6829621" cy="3600986"/>
          </a:xfrm>
          <a:prstGeom prst="rect">
            <a:avLst/>
          </a:prstGeom>
          <a:noFill/>
        </p:spPr>
        <p:txBody>
          <a:bodyPr wrap="square">
            <a:spAutoFit/>
          </a:bodyPr>
          <a:lstStyle/>
          <a:p>
            <a:pPr marL="457200" indent="-342900">
              <a:spcAft>
                <a:spcPts val="2400"/>
              </a:spcAft>
              <a:buFont typeface="Arial" panose="020B0604020202020204" pitchFamily="34" charset="0"/>
              <a:buChar char="•"/>
            </a:pPr>
            <a:r>
              <a:rPr lang="en-US" sz="2400" kern="100" dirty="0">
                <a:latin typeface="+mn-lt"/>
                <a:ea typeface="Aptos" panose="020B0004020202020204" pitchFamily="34" charset="0"/>
                <a:cs typeface="Calibri" panose="020F0502020204030204" pitchFamily="34" charset="0"/>
              </a:rPr>
              <a:t>Helps make informed choices. </a:t>
            </a:r>
            <a:endParaRPr lang="en-US" kern="100" dirty="0">
              <a:latin typeface="+mn-lt"/>
              <a:ea typeface="Aptos" panose="020B0004020202020204" pitchFamily="34" charset="0"/>
              <a:cs typeface="Calibri" panose="020F0502020204030204" pitchFamily="34" charset="0"/>
            </a:endParaRPr>
          </a:p>
          <a:p>
            <a:pPr marL="457200" indent="-342900">
              <a:spcAft>
                <a:spcPts val="2400"/>
              </a:spcAft>
              <a:buFont typeface="Arial" panose="020B0604020202020204" pitchFamily="34" charset="0"/>
              <a:buChar char="•"/>
            </a:pPr>
            <a:r>
              <a:rPr lang="en-US" sz="2400" kern="100" dirty="0">
                <a:latin typeface="+mn-lt"/>
                <a:ea typeface="Aptos" panose="020B0004020202020204" pitchFamily="34" charset="0"/>
                <a:cs typeface="Calibri" panose="020F0502020204030204" pitchFamily="34" charset="0"/>
              </a:rPr>
              <a:t>Helps identifying needs. Gaps in knowledge and areas of need.</a:t>
            </a:r>
            <a:endParaRPr lang="en-US" kern="100" dirty="0">
              <a:latin typeface="+mn-lt"/>
              <a:ea typeface="Aptos" panose="020B0004020202020204" pitchFamily="34" charset="0"/>
              <a:cs typeface="Calibri" panose="020F0502020204030204" pitchFamily="34" charset="0"/>
            </a:endParaRPr>
          </a:p>
          <a:p>
            <a:pPr marL="457200" indent="-342900">
              <a:spcAft>
                <a:spcPts val="2400"/>
              </a:spcAft>
              <a:buFont typeface="Arial" panose="020B0604020202020204" pitchFamily="34" charset="0"/>
              <a:buChar char="•"/>
            </a:pPr>
            <a:r>
              <a:rPr lang="en-US" kern="100" dirty="0">
                <a:latin typeface="+mn-lt"/>
                <a:ea typeface="Aptos" panose="020B0004020202020204" pitchFamily="34" charset="0"/>
                <a:cs typeface="Calibri" panose="020F0502020204030204" pitchFamily="34" charset="0"/>
              </a:rPr>
              <a:t>Evaluates interventions/policy. What works, what doesn’t, and why.</a:t>
            </a:r>
          </a:p>
          <a:p>
            <a:pPr marL="457200" indent="-342900">
              <a:spcAft>
                <a:spcPts val="2400"/>
              </a:spcAft>
              <a:buFont typeface="Arial" panose="020B0604020202020204" pitchFamily="34" charset="0"/>
              <a:buChar char="•"/>
            </a:pPr>
            <a:r>
              <a:rPr lang="en-US" kern="100" dirty="0">
                <a:latin typeface="+mn-lt"/>
                <a:ea typeface="Aptos" panose="020B0004020202020204" pitchFamily="34" charset="0"/>
                <a:cs typeface="Calibri" panose="020F0502020204030204" pitchFamily="34" charset="0"/>
              </a:rPr>
              <a:t>Guides policy development. Leads to better outcomes.</a:t>
            </a:r>
          </a:p>
        </p:txBody>
      </p:sp>
      <p:sp>
        <p:nvSpPr>
          <p:cNvPr id="6" name="TextBox 5">
            <a:extLst>
              <a:ext uri="{FF2B5EF4-FFF2-40B4-BE49-F238E27FC236}">
                <a16:creationId xmlns:a16="http://schemas.microsoft.com/office/drawing/2014/main" id="{FE00516E-94F2-57A7-96D4-11E6E482586E}"/>
              </a:ext>
            </a:extLst>
          </p:cNvPr>
          <p:cNvSpPr txBox="1"/>
          <p:nvPr/>
        </p:nvSpPr>
        <p:spPr>
          <a:xfrm>
            <a:off x="7330441" y="2590800"/>
            <a:ext cx="4648200" cy="2308324"/>
          </a:xfrm>
          <a:prstGeom prst="rect">
            <a:avLst/>
          </a:prstGeom>
          <a:noFill/>
        </p:spPr>
        <p:txBody>
          <a:bodyPr wrap="square">
            <a:spAutoFit/>
          </a:bodyPr>
          <a:lstStyle/>
          <a:p>
            <a:pPr algn="ctr"/>
            <a:r>
              <a:rPr lang="en-US" b="1" dirty="0">
                <a:solidFill>
                  <a:srgbClr val="C00000"/>
                </a:solidFill>
                <a:latin typeface="+mn-lt"/>
              </a:rPr>
              <a:t>After increasing the quality of the fresh fruit and vegetable offerings during lunch at a high school cafeteria was there an increase in consumption of fresh fruits and vegetables? </a:t>
            </a:r>
          </a:p>
        </p:txBody>
      </p:sp>
    </p:spTree>
    <p:extLst>
      <p:ext uri="{BB962C8B-B14F-4D97-AF65-F5344CB8AC3E}">
        <p14:creationId xmlns:p14="http://schemas.microsoft.com/office/powerpoint/2010/main" val="158819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1FD53-2419-2BEA-C37E-1B210ABC479B}"/>
            </a:ext>
          </a:extLst>
        </p:cNvPr>
        <p:cNvGrpSpPr/>
        <p:nvPr/>
      </p:nvGrpSpPr>
      <p:grpSpPr>
        <a:xfrm>
          <a:off x="0" y="0"/>
          <a:ext cx="0" cy="0"/>
          <a:chOff x="0" y="0"/>
          <a:chExt cx="0" cy="0"/>
        </a:xfrm>
      </p:grpSpPr>
      <p:sp>
        <p:nvSpPr>
          <p:cNvPr id="5" name="TextBox 16">
            <a:extLst>
              <a:ext uri="{FF2B5EF4-FFF2-40B4-BE49-F238E27FC236}">
                <a16:creationId xmlns:a16="http://schemas.microsoft.com/office/drawing/2014/main" id="{323EE3AB-E0A2-E21C-AB5F-5770E4D43E23}"/>
              </a:ext>
            </a:extLst>
          </p:cNvPr>
          <p:cNvSpPr txBox="1">
            <a:spLocks noGrp="1"/>
          </p:cNvSpPr>
          <p:nvPr>
            <p:ph type="title" idx="4294967295"/>
          </p:nvPr>
        </p:nvSpPr>
        <p:spPr>
          <a:xfrm>
            <a:off x="472441" y="1073237"/>
            <a:ext cx="9814559"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What is social science research?</a:t>
            </a:r>
          </a:p>
        </p:txBody>
      </p:sp>
      <p:sp>
        <p:nvSpPr>
          <p:cNvPr id="4" name="TextBox 3">
            <a:extLst>
              <a:ext uri="{FF2B5EF4-FFF2-40B4-BE49-F238E27FC236}">
                <a16:creationId xmlns:a16="http://schemas.microsoft.com/office/drawing/2014/main" id="{A95EDE71-9FC7-830B-7181-F0E8A82B946C}"/>
              </a:ext>
            </a:extLst>
          </p:cNvPr>
          <p:cNvSpPr txBox="1"/>
          <p:nvPr/>
        </p:nvSpPr>
        <p:spPr>
          <a:xfrm>
            <a:off x="317413" y="2261928"/>
            <a:ext cx="7531187" cy="3231654"/>
          </a:xfrm>
          <a:prstGeom prst="rect">
            <a:avLst/>
          </a:prstGeom>
          <a:noFill/>
        </p:spPr>
        <p:txBody>
          <a:bodyPr wrap="square">
            <a:spAutoFit/>
          </a:bodyPr>
          <a:lstStyle/>
          <a:p>
            <a:pPr marL="457200" indent="-342900">
              <a:spcAft>
                <a:spcPts val="2400"/>
              </a:spcAft>
              <a:buFont typeface="Arial" panose="020B0604020202020204" pitchFamily="34" charset="0"/>
              <a:buChar char="•"/>
            </a:pPr>
            <a:r>
              <a:rPr lang="en-US" dirty="0">
                <a:latin typeface="+mn-lt"/>
              </a:rPr>
              <a:t>Informs public health</a:t>
            </a:r>
          </a:p>
          <a:p>
            <a:pPr marL="457200" indent="-342900">
              <a:spcAft>
                <a:spcPts val="2400"/>
              </a:spcAft>
              <a:buFont typeface="Arial" panose="020B0604020202020204" pitchFamily="34" charset="0"/>
              <a:buChar char="•"/>
            </a:pPr>
            <a:r>
              <a:rPr lang="en-US" dirty="0">
                <a:latin typeface="+mn-lt"/>
              </a:rPr>
              <a:t>Studies the social, economic, and behavioral factors that influence health outcomes within populations</a:t>
            </a:r>
          </a:p>
          <a:p>
            <a:pPr marL="457200" indent="-342900">
              <a:spcAft>
                <a:spcPts val="2400"/>
              </a:spcAft>
              <a:buFont typeface="Arial" panose="020B0604020202020204" pitchFamily="34" charset="0"/>
              <a:buChar char="•"/>
            </a:pPr>
            <a:r>
              <a:rPr lang="en-US" dirty="0">
                <a:latin typeface="+mn-lt"/>
              </a:rPr>
              <a:t>It's about understanding human behavior, actions, and beliefs</a:t>
            </a:r>
            <a:endParaRPr lang="en-US" kern="100" dirty="0">
              <a:latin typeface="+mn-lt"/>
              <a:ea typeface="Aptos" panose="020B0004020202020204" pitchFamily="34" charset="0"/>
              <a:cs typeface="Calibri" panose="020F0502020204030204" pitchFamily="34" charset="0"/>
            </a:endParaRPr>
          </a:p>
          <a:p>
            <a:pPr marL="457200" indent="-342900">
              <a:spcAft>
                <a:spcPts val="2400"/>
              </a:spcAft>
              <a:buFont typeface="Arial" panose="020B0604020202020204" pitchFamily="34" charset="0"/>
              <a:buChar char="•"/>
            </a:pPr>
            <a:r>
              <a:rPr lang="en-US" kern="100" dirty="0">
                <a:latin typeface="+mn-lt"/>
                <a:ea typeface="Aptos" panose="020B0004020202020204" pitchFamily="34" charset="0"/>
                <a:cs typeface="Calibri" panose="020F0502020204030204" pitchFamily="34" charset="0"/>
              </a:rPr>
              <a:t>Can be quantitative or qualitative</a:t>
            </a:r>
          </a:p>
        </p:txBody>
      </p:sp>
    </p:spTree>
    <p:extLst>
      <p:ext uri="{BB962C8B-B14F-4D97-AF65-F5344CB8AC3E}">
        <p14:creationId xmlns:p14="http://schemas.microsoft.com/office/powerpoint/2010/main" val="474898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5B7E2-37D1-8555-EA9F-0FAA97A3F411}"/>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BC3F0DB0-EBA9-E69D-E5AA-E0664D6B2910}"/>
              </a:ext>
            </a:extLst>
          </p:cNvPr>
          <p:cNvSpPr txBox="1">
            <a:spLocks noGrp="1"/>
          </p:cNvSpPr>
          <p:nvPr>
            <p:ph type="title" idx="4294967295"/>
          </p:nvPr>
        </p:nvSpPr>
        <p:spPr>
          <a:xfrm>
            <a:off x="428672" y="1143000"/>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What is quantitative research?</a:t>
            </a:r>
          </a:p>
        </p:txBody>
      </p:sp>
      <p:sp>
        <p:nvSpPr>
          <p:cNvPr id="2" name="TextBox 1">
            <a:extLst>
              <a:ext uri="{FF2B5EF4-FFF2-40B4-BE49-F238E27FC236}">
                <a16:creationId xmlns:a16="http://schemas.microsoft.com/office/drawing/2014/main" id="{252095BB-1DC8-DFF2-B71F-F9FDE841B130}"/>
              </a:ext>
            </a:extLst>
          </p:cNvPr>
          <p:cNvSpPr txBox="1"/>
          <p:nvPr/>
        </p:nvSpPr>
        <p:spPr>
          <a:xfrm>
            <a:off x="423417" y="2209800"/>
            <a:ext cx="9437914" cy="3939540"/>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57200" marR="0" lvl="0" indent="-457200" algn="l" defTabSz="60963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1640"/>
                </a:solidFill>
                <a:effectLst/>
                <a:uLnTx/>
                <a:uFillTx/>
                <a:ea typeface="Calibri"/>
                <a:cs typeface="Calibri" panose="020F0502020204030204" pitchFamily="34" charset="0"/>
              </a:rPr>
              <a:t>It involves the collection and analysis of data to identify patterns, test hypotheses, and make predictions. </a:t>
            </a:r>
          </a:p>
          <a:p>
            <a:pPr marL="457200" marR="0" lvl="0" indent="-457200" algn="l" defTabSz="60963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1640"/>
                </a:solidFill>
                <a:effectLst/>
                <a:uLnTx/>
                <a:uFillTx/>
                <a:ea typeface="Calibri"/>
                <a:cs typeface="Calibri" panose="020F0502020204030204" pitchFamily="34" charset="0"/>
              </a:rPr>
              <a:t>Used in economics, health sciences, and market research.</a:t>
            </a:r>
          </a:p>
          <a:p>
            <a:pPr marL="457200" marR="0" lvl="0" indent="-457200" algn="l" defTabSz="60963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u="none" strike="noStrike" kern="1200" cap="none" spc="0" normalizeH="0" baseline="0" noProof="0" dirty="0">
                <a:ln>
                  <a:noFill/>
                </a:ln>
                <a:solidFill>
                  <a:srgbClr val="001640"/>
                </a:solidFill>
                <a:effectLst/>
                <a:uLnTx/>
                <a:uFillTx/>
                <a:ea typeface="Calibri"/>
                <a:cs typeface="Calibri" panose="020F0502020204030204" pitchFamily="34" charset="0"/>
              </a:rPr>
              <a:t>It typically uses:</a:t>
            </a:r>
          </a:p>
          <a:p>
            <a:pPr marL="761970" lvl="1" indent="-457200" defTabSz="609630" fontAlgn="auto">
              <a:spcBef>
                <a:spcPts val="0"/>
              </a:spcBef>
              <a:spcAft>
                <a:spcPts val="0"/>
              </a:spcAft>
              <a:buFont typeface="Arial" panose="020B0604020202020204" pitchFamily="34" charset="0"/>
              <a:buChar char="•"/>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Surveys</a:t>
            </a:r>
          </a:p>
          <a:p>
            <a:pPr marL="761970" lvl="1" indent="-457200" defTabSz="609630" fontAlgn="auto">
              <a:spcBef>
                <a:spcPts val="0"/>
              </a:spcBef>
              <a:spcAft>
                <a:spcPts val="0"/>
              </a:spcAft>
              <a:buFont typeface="Arial" panose="020B0604020202020204" pitchFamily="34" charset="0"/>
              <a:buChar char="•"/>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Observations</a:t>
            </a:r>
          </a:p>
          <a:p>
            <a:pPr marL="761970" lvl="1" indent="-457200" defTabSz="609630" fontAlgn="auto">
              <a:spcBef>
                <a:spcPts val="0"/>
              </a:spcBef>
              <a:spcAft>
                <a:spcPts val="0"/>
              </a:spcAft>
              <a:buFont typeface="Arial" panose="020B0604020202020204" pitchFamily="34" charset="0"/>
              <a:buChar char="•"/>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Experiments</a:t>
            </a:r>
          </a:p>
          <a:p>
            <a:pPr marL="761970" lvl="1" indent="-457200" defTabSz="609630" fontAlgn="auto">
              <a:spcBef>
                <a:spcPts val="0"/>
              </a:spcBef>
              <a:spcAft>
                <a:spcPts val="0"/>
              </a:spcAft>
              <a:buFont typeface="Arial" panose="020B0604020202020204" pitchFamily="34" charset="0"/>
              <a:buChar char="•"/>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Existing data sets</a:t>
            </a:r>
          </a:p>
        </p:txBody>
      </p:sp>
    </p:spTree>
    <p:extLst>
      <p:ext uri="{BB962C8B-B14F-4D97-AF65-F5344CB8AC3E}">
        <p14:creationId xmlns:p14="http://schemas.microsoft.com/office/powerpoint/2010/main" val="1191824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2183-B3D4-4902-B223-943A97FD9617}"/>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A743A2F1-8B91-353B-B33A-5BD6CB636FE8}"/>
              </a:ext>
            </a:extLst>
          </p:cNvPr>
          <p:cNvSpPr txBox="1">
            <a:spLocks noGrp="1"/>
          </p:cNvSpPr>
          <p:nvPr>
            <p:ph type="title" idx="4294967295"/>
          </p:nvPr>
        </p:nvSpPr>
        <p:spPr>
          <a:xfrm>
            <a:off x="504497" y="114258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50" normalizeH="0" baseline="0" noProof="0" dirty="0">
                <a:ln>
                  <a:noFill/>
                </a:ln>
                <a:solidFill>
                  <a:srgbClr val="FFFFFF"/>
                </a:solidFill>
                <a:effectLst/>
                <a:uLnTx/>
                <a:uFillTx/>
                <a:latin typeface="+mj-lt"/>
                <a:ea typeface="+mn-ea"/>
                <a:cs typeface="+mn-cs"/>
              </a:rPr>
              <a:t>What is qualitative research?</a:t>
            </a:r>
          </a:p>
        </p:txBody>
      </p:sp>
      <p:sp>
        <p:nvSpPr>
          <p:cNvPr id="2" name="TextBox 1">
            <a:extLst>
              <a:ext uri="{FF2B5EF4-FFF2-40B4-BE49-F238E27FC236}">
                <a16:creationId xmlns:a16="http://schemas.microsoft.com/office/drawing/2014/main" id="{46D8065D-618B-3BF8-ED18-717EBB0E5215}"/>
              </a:ext>
            </a:extLst>
          </p:cNvPr>
          <p:cNvSpPr txBox="1"/>
          <p:nvPr/>
        </p:nvSpPr>
        <p:spPr>
          <a:xfrm>
            <a:off x="782859" y="2438400"/>
            <a:ext cx="4251758" cy="3016210"/>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001640"/>
                </a:solidFill>
                <a:effectLst/>
                <a:uLnTx/>
                <a:uFillTx/>
                <a:ea typeface="Calibri"/>
                <a:cs typeface="Calibri" panose="020F0502020204030204" pitchFamily="34" charset="0"/>
              </a:rPr>
              <a:t>Captures:</a:t>
            </a:r>
          </a:p>
          <a:p>
            <a:pPr marL="457200" marR="0" lvl="0" indent="-457200" algn="l"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Opinion</a:t>
            </a:r>
          </a:p>
          <a:p>
            <a:pPr marL="457200" marR="0" lvl="0" indent="-457200" algn="l"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Experiences</a:t>
            </a:r>
          </a:p>
          <a:p>
            <a:pPr marL="457200" marR="0" lvl="0" indent="-457200" algn="l"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Perceptions</a:t>
            </a:r>
          </a:p>
          <a:p>
            <a:pPr marR="0" lvl="0" algn="l" defTabSz="609630" rtl="0" eaLnBrk="1" fontAlgn="auto" latinLnBrk="0" hangingPunct="1">
              <a:lnSpc>
                <a:spcPct val="100000"/>
              </a:lnSpc>
              <a:spcBef>
                <a:spcPts val="0"/>
              </a:spcBef>
              <a:spcAft>
                <a:spcPts val="0"/>
              </a:spcAft>
              <a:buClrTx/>
              <a:buSzTx/>
              <a:tabLst/>
              <a:defRPr/>
            </a:pPr>
            <a:endParaRPr kumimoji="0" lang="en-US" sz="2400" u="none" strike="noStrike" kern="1200" cap="none" spc="0" normalizeH="0" baseline="0" noProof="0" dirty="0">
              <a:ln>
                <a:noFill/>
              </a:ln>
              <a:solidFill>
                <a:srgbClr val="001640"/>
              </a:solidFill>
              <a:effectLst/>
              <a:uLnTx/>
              <a:uFillTx/>
              <a:ea typeface="Calibri"/>
              <a:cs typeface="Calibri" panose="020F050202020403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001640"/>
                </a:solidFill>
                <a:effectLst/>
                <a:uLnTx/>
                <a:uFillTx/>
                <a:ea typeface="Calibri"/>
                <a:cs typeface="Calibri" panose="020F0502020204030204" pitchFamily="34" charset="0"/>
              </a:rPr>
              <a:t>It typically uses:</a:t>
            </a:r>
          </a:p>
          <a:p>
            <a:pPr marL="457200" marR="0" lvl="0" indent="-457200" algn="l"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Interviews</a:t>
            </a:r>
          </a:p>
          <a:p>
            <a:pPr marL="457200" marR="0" lvl="0" indent="-457200" algn="l" defTabSz="60963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u="none" strike="noStrike" kern="1200" cap="none" spc="0" normalizeH="0" baseline="0" noProof="0" dirty="0">
                <a:ln>
                  <a:noFill/>
                </a:ln>
                <a:solidFill>
                  <a:srgbClr val="C00000"/>
                </a:solidFill>
                <a:effectLst/>
                <a:uLnTx/>
                <a:uFillTx/>
                <a:ea typeface="Calibri"/>
                <a:cs typeface="Calibri" panose="020F0502020204030204" pitchFamily="34" charset="0"/>
              </a:rPr>
              <a:t>Focus groups</a:t>
            </a:r>
          </a:p>
        </p:txBody>
      </p:sp>
      <p:sp>
        <p:nvSpPr>
          <p:cNvPr id="4" name="Flowchart: Connector 3">
            <a:extLst>
              <a:ext uri="{FF2B5EF4-FFF2-40B4-BE49-F238E27FC236}">
                <a16:creationId xmlns:a16="http://schemas.microsoft.com/office/drawing/2014/main" id="{3D0C5537-2A17-271D-397D-8B64ADB6C7C3}"/>
              </a:ext>
              <a:ext uri="{C183D7F6-B498-43B3-948B-1728B52AA6E4}">
                <adec:decorative xmlns:adec="http://schemas.microsoft.com/office/drawing/2017/decorative" val="1"/>
              </a:ext>
            </a:extLst>
          </p:cNvPr>
          <p:cNvSpPr/>
          <p:nvPr/>
        </p:nvSpPr>
        <p:spPr>
          <a:xfrm>
            <a:off x="4513456" y="2286000"/>
            <a:ext cx="3640682" cy="3581400"/>
          </a:xfrm>
          <a:prstGeom prst="flowChartConnector">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782F7E1-0724-5C28-58FE-ABDDA9FA9847}"/>
              </a:ext>
            </a:extLst>
          </p:cNvPr>
          <p:cNvSpPr txBox="1"/>
          <p:nvPr/>
        </p:nvSpPr>
        <p:spPr>
          <a:xfrm>
            <a:off x="4891236" y="2922538"/>
            <a:ext cx="2885122" cy="2308324"/>
          </a:xfrm>
          <a:prstGeom prst="rect">
            <a:avLst/>
          </a:prstGeom>
          <a:noFill/>
        </p:spPr>
        <p:txBody>
          <a:bodyPr wrap="square" rtlCol="0">
            <a:spAutoFit/>
          </a:bodyPr>
          <a:lstStyle/>
          <a:p>
            <a:pPr algn="ctr"/>
            <a:r>
              <a:rPr lang="en-US" sz="4800" b="1" dirty="0">
                <a:latin typeface="+mn-lt"/>
              </a:rPr>
              <a:t>Answers Why?</a:t>
            </a:r>
          </a:p>
          <a:p>
            <a:pPr algn="ctr"/>
            <a:r>
              <a:rPr lang="en-US" sz="4800" b="1" dirty="0">
                <a:latin typeface="+mn-lt"/>
              </a:rPr>
              <a:t>How?</a:t>
            </a:r>
          </a:p>
        </p:txBody>
      </p:sp>
    </p:spTree>
    <p:extLst>
      <p:ext uri="{BB962C8B-B14F-4D97-AF65-F5344CB8AC3E}">
        <p14:creationId xmlns:p14="http://schemas.microsoft.com/office/powerpoint/2010/main" val="929343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18FB-4537-5860-4C5F-1ABE1B7C2323}"/>
              </a:ext>
            </a:extLst>
          </p:cNvPr>
          <p:cNvSpPr>
            <a:spLocks noGrp="1"/>
          </p:cNvSpPr>
          <p:nvPr>
            <p:ph type="title"/>
          </p:nvPr>
        </p:nvSpPr>
        <p:spPr/>
        <p:txBody>
          <a:bodyPr/>
          <a:lstStyle/>
          <a:p>
            <a:r>
              <a:rPr lang="en-US" b="1" dirty="0"/>
              <a:t>Activity: Qualitative vs. Quantitative Research</a:t>
            </a:r>
          </a:p>
        </p:txBody>
      </p:sp>
      <p:sp>
        <p:nvSpPr>
          <p:cNvPr id="4" name="TextBox 3">
            <a:extLst>
              <a:ext uri="{FF2B5EF4-FFF2-40B4-BE49-F238E27FC236}">
                <a16:creationId xmlns:a16="http://schemas.microsoft.com/office/drawing/2014/main" id="{A7CA88EE-4CFC-C13D-51D8-6570CE5A7730}"/>
              </a:ext>
            </a:extLst>
          </p:cNvPr>
          <p:cNvSpPr txBox="1"/>
          <p:nvPr/>
        </p:nvSpPr>
        <p:spPr>
          <a:xfrm>
            <a:off x="1195387" y="1392704"/>
            <a:ext cx="9801225" cy="1938992"/>
          </a:xfrm>
          <a:prstGeom prst="rect">
            <a:avLst/>
          </a:prstGeom>
          <a:noFill/>
        </p:spPr>
        <p:txBody>
          <a:bodyPr wrap="square">
            <a:spAutoFit/>
          </a:bodyPr>
          <a:lstStyle/>
          <a:p>
            <a:pPr algn="ctr"/>
            <a:r>
              <a:rPr lang="en-US" b="1" dirty="0">
                <a:solidFill>
                  <a:srgbClr val="C00000"/>
                </a:solidFill>
                <a:latin typeface="+mn-lt"/>
              </a:rPr>
              <a:t>Qualitative: </a:t>
            </a:r>
            <a:r>
              <a:rPr lang="en-US" dirty="0">
                <a:latin typeface="+mn-lt"/>
              </a:rPr>
              <a:t>explores "why" and "how" using non-numerical data to understand concepts and experiences, participants provide their perceptions</a:t>
            </a:r>
          </a:p>
          <a:p>
            <a:pPr algn="ctr"/>
            <a:endParaRPr lang="en-US" dirty="0">
              <a:latin typeface="+mn-lt"/>
            </a:endParaRPr>
          </a:p>
          <a:p>
            <a:pPr algn="ctr"/>
            <a:r>
              <a:rPr lang="en-US" b="1" dirty="0">
                <a:solidFill>
                  <a:srgbClr val="C00000"/>
                </a:solidFill>
                <a:latin typeface="+mn-lt"/>
              </a:rPr>
              <a:t>Quantitative: </a:t>
            </a:r>
            <a:r>
              <a:rPr lang="en-US" dirty="0">
                <a:latin typeface="+mn-lt"/>
              </a:rPr>
              <a:t>uses "how many" and "how much" with numerical data from surveys or experiments to measure and test variables</a:t>
            </a:r>
            <a:r>
              <a:rPr lang="en-US" b="0" i="0" dirty="0">
                <a:solidFill>
                  <a:srgbClr val="0A0A0A"/>
                </a:solidFill>
                <a:effectLst/>
                <a:latin typeface="+mn-lt"/>
              </a:rPr>
              <a:t>. </a:t>
            </a:r>
          </a:p>
        </p:txBody>
      </p:sp>
      <p:cxnSp>
        <p:nvCxnSpPr>
          <p:cNvPr id="6" name="Straight Connector 5">
            <a:extLst>
              <a:ext uri="{FF2B5EF4-FFF2-40B4-BE49-F238E27FC236}">
                <a16:creationId xmlns:a16="http://schemas.microsoft.com/office/drawing/2014/main" id="{972AD01E-81DF-8A41-6A33-62E4B2D13159}"/>
              </a:ext>
              <a:ext uri="{C183D7F6-B498-43B3-948B-1728B52AA6E4}">
                <adec:decorative xmlns:adec="http://schemas.microsoft.com/office/drawing/2017/decorative" val="1"/>
              </a:ext>
            </a:extLst>
          </p:cNvPr>
          <p:cNvCxnSpPr>
            <a:cxnSpLocks/>
          </p:cNvCxnSpPr>
          <p:nvPr/>
        </p:nvCxnSpPr>
        <p:spPr>
          <a:xfrm>
            <a:off x="1333500" y="3886200"/>
            <a:ext cx="9525000" cy="0"/>
          </a:xfrm>
          <a:prstGeom prst="line">
            <a:avLst/>
          </a:prstGeom>
          <a:ln w="41275">
            <a:solidFill>
              <a:srgbClr val="A88F38"/>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FA76A6C0-A5F9-2887-BA0D-DF9CD65CA86E}"/>
              </a:ext>
            </a:extLst>
          </p:cNvPr>
          <p:cNvSpPr>
            <a:spLocks noGrp="1"/>
          </p:cNvSpPr>
          <p:nvPr>
            <p:ph type="body" sz="quarter" idx="10"/>
          </p:nvPr>
        </p:nvSpPr>
        <p:spPr>
          <a:xfrm>
            <a:off x="838200" y="4343400"/>
            <a:ext cx="10515600" cy="1938992"/>
          </a:xfrm>
        </p:spPr>
        <p:txBody>
          <a:bodyPr/>
          <a:lstStyle/>
          <a:p>
            <a:pPr marL="0" indent="0" algn="ctr">
              <a:buNone/>
            </a:pPr>
            <a:r>
              <a:rPr lang="en-US" sz="2400" b="1" i="1" dirty="0">
                <a:solidFill>
                  <a:srgbClr val="C00000"/>
                </a:solidFill>
              </a:rPr>
              <a:t>Do these examples represent qualitative or quantitative research? Explain!</a:t>
            </a:r>
          </a:p>
          <a:p>
            <a:pPr marL="457200" indent="-457200">
              <a:buAutoNum type="arabicPeriod"/>
            </a:pPr>
            <a:r>
              <a:rPr lang="en-US" sz="2400" dirty="0">
                <a:solidFill>
                  <a:srgbClr val="0A0A0A"/>
                </a:solidFill>
              </a:rPr>
              <a:t>Conducting a focus group (small group discussion) with classmates to determine how they choose what clubs to participate in.</a:t>
            </a:r>
          </a:p>
          <a:p>
            <a:pPr marL="457200" indent="-457200">
              <a:buAutoNum type="arabicPeriod"/>
            </a:pPr>
            <a:r>
              <a:rPr lang="en-US" sz="2400" dirty="0">
                <a:solidFill>
                  <a:srgbClr val="0A0A0A"/>
                </a:solidFill>
              </a:rPr>
              <a:t>Surveying students to determine how many participate in clubs. </a:t>
            </a:r>
            <a:endParaRPr lang="en-US" sz="2400" dirty="0"/>
          </a:p>
        </p:txBody>
      </p:sp>
    </p:spTree>
    <p:extLst>
      <p:ext uri="{BB962C8B-B14F-4D97-AF65-F5344CB8AC3E}">
        <p14:creationId xmlns:p14="http://schemas.microsoft.com/office/powerpoint/2010/main" val="146773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A02C9-9298-5AAF-59DA-660A66C126D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7CFCBF-F89C-604C-D646-2A070DD4E48E}"/>
              </a:ext>
            </a:extLst>
          </p:cNvPr>
          <p:cNvSpPr>
            <a:spLocks noGrp="1"/>
          </p:cNvSpPr>
          <p:nvPr>
            <p:ph type="title"/>
          </p:nvPr>
        </p:nvSpPr>
        <p:spPr>
          <a:xfrm>
            <a:off x="1714500" y="2903220"/>
            <a:ext cx="8763000" cy="1051560"/>
          </a:xfrm>
        </p:spPr>
        <p:txBody>
          <a:bodyPr/>
          <a:lstStyle/>
          <a:p>
            <a:pPr algn="ctr"/>
            <a:r>
              <a:rPr lang="en-US" sz="6600" b="1" i="1" dirty="0">
                <a:solidFill>
                  <a:srgbClr val="C00000"/>
                </a:solidFill>
              </a:rPr>
              <a:t>Let’s talk about food!</a:t>
            </a:r>
          </a:p>
        </p:txBody>
      </p:sp>
    </p:spTree>
    <p:extLst>
      <p:ext uri="{BB962C8B-B14F-4D97-AF65-F5344CB8AC3E}">
        <p14:creationId xmlns:p14="http://schemas.microsoft.com/office/powerpoint/2010/main" val="1742387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2B5B-E4AB-2609-574A-78EA4FEB9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934CE-289A-AEAA-CB22-AE45846F5896}"/>
              </a:ext>
            </a:extLst>
          </p:cNvPr>
          <p:cNvSpPr>
            <a:spLocks noGrp="1"/>
          </p:cNvSpPr>
          <p:nvPr>
            <p:ph type="title"/>
          </p:nvPr>
        </p:nvSpPr>
        <p:spPr>
          <a:xfrm>
            <a:off x="1219200" y="4356954"/>
            <a:ext cx="3810000" cy="1513825"/>
          </a:xfrm>
        </p:spPr>
        <p:txBody>
          <a:bodyPr>
            <a:normAutofit fontScale="90000"/>
          </a:bodyPr>
          <a:lstStyle/>
          <a:p>
            <a:r>
              <a:rPr lang="en-US" sz="5334" b="1" dirty="0">
                <a:latin typeface="Calibri" panose="020F0502020204030204" pitchFamily="34" charset="0"/>
                <a:ea typeface="Calibri" panose="020F0502020204030204" pitchFamily="34" charset="0"/>
                <a:cs typeface="Calibri" panose="020F0502020204030204" pitchFamily="34" charset="0"/>
              </a:rPr>
              <a:t>Small Group </a:t>
            </a:r>
            <a:r>
              <a:rPr lang="en-US" sz="5334" b="1" dirty="0">
                <a:ea typeface="Calibri" panose="020F0502020204030204" pitchFamily="34" charset="0"/>
              </a:rPr>
              <a:t>A</a:t>
            </a:r>
            <a:r>
              <a:rPr lang="en-US" sz="5334" b="1" dirty="0">
                <a:latin typeface="Calibri" panose="020F0502020204030204" pitchFamily="34" charset="0"/>
                <a:ea typeface="Calibri" panose="020F0502020204030204" pitchFamily="34" charset="0"/>
                <a:cs typeface="Calibri" panose="020F0502020204030204" pitchFamily="34" charset="0"/>
              </a:rPr>
              <a:t>ctivity</a:t>
            </a:r>
          </a:p>
        </p:txBody>
      </p:sp>
      <p:sp>
        <p:nvSpPr>
          <p:cNvPr id="3" name="Text Placeholder 2">
            <a:extLst>
              <a:ext uri="{FF2B5EF4-FFF2-40B4-BE49-F238E27FC236}">
                <a16:creationId xmlns:a16="http://schemas.microsoft.com/office/drawing/2014/main" id="{9EB8530F-3A93-B1D8-FDB1-56F43E46B0F3}"/>
              </a:ext>
            </a:extLst>
          </p:cNvPr>
          <p:cNvSpPr>
            <a:spLocks noGrp="1"/>
          </p:cNvSpPr>
          <p:nvPr>
            <p:ph type="body" sz="quarter" idx="11"/>
          </p:nvPr>
        </p:nvSpPr>
        <p:spPr>
          <a:xfrm>
            <a:off x="5283200" y="995688"/>
            <a:ext cx="6400800" cy="4866624"/>
          </a:xfrm>
        </p:spPr>
        <p:txBody>
          <a:bodyPr/>
          <a:lstStyle/>
          <a:p>
            <a:pPr>
              <a:spcAft>
                <a:spcPts val="1200"/>
              </a:spcAft>
            </a:pPr>
            <a:r>
              <a:rPr lang="en-US" sz="3600" dirty="0">
                <a:latin typeface="Calibri" panose="020F0502020204030204" pitchFamily="34" charset="0"/>
                <a:ea typeface="Calibri" panose="020F0502020204030204" pitchFamily="34" charset="0"/>
                <a:cs typeface="Calibri" panose="020F0502020204030204" pitchFamily="34" charset="0"/>
              </a:rPr>
              <a:t>Participate in a brief focus group</a:t>
            </a:r>
          </a:p>
          <a:p>
            <a:pPr>
              <a:spcAft>
                <a:spcPts val="1200"/>
              </a:spcAft>
            </a:pPr>
            <a:r>
              <a:rPr lang="en-US" sz="3600" dirty="0">
                <a:latin typeface="Calibri" panose="020F0502020204030204" pitchFamily="34" charset="0"/>
                <a:ea typeface="Calibri" panose="020F0502020204030204" pitchFamily="34" charset="0"/>
                <a:cs typeface="Calibri" panose="020F0502020204030204" pitchFamily="34" charset="0"/>
              </a:rPr>
              <a:t>Fill out a survey</a:t>
            </a:r>
          </a:p>
          <a:p>
            <a:pPr>
              <a:spcAft>
                <a:spcPts val="1200"/>
              </a:spcAft>
            </a:pPr>
            <a:r>
              <a:rPr lang="en-US" sz="3600" dirty="0">
                <a:latin typeface="Calibri" panose="020F0502020204030204" pitchFamily="34" charset="0"/>
                <a:ea typeface="Calibri" panose="020F0502020204030204" pitchFamily="34" charset="0"/>
                <a:cs typeface="Calibri" panose="020F0502020204030204" pitchFamily="34" charset="0"/>
              </a:rPr>
              <a:t>Group discussion</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736659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53FD8-5D98-BFAF-AA90-7A11DC993F8C}"/>
              </a:ext>
            </a:extLst>
          </p:cNvPr>
          <p:cNvSpPr>
            <a:spLocks noGrp="1"/>
          </p:cNvSpPr>
          <p:nvPr>
            <p:ph type="title"/>
          </p:nvPr>
        </p:nvSpPr>
        <p:spPr>
          <a:xfrm>
            <a:off x="203200" y="381000"/>
            <a:ext cx="2641600" cy="2593848"/>
          </a:xfrm>
        </p:spPr>
        <p:txBody>
          <a:bodyPr/>
          <a:lstStyle/>
          <a:p>
            <a:r>
              <a:rPr lang="en-US" b="1" dirty="0"/>
              <a:t>Survey Research vs. Focus Groups</a:t>
            </a:r>
          </a:p>
        </p:txBody>
      </p:sp>
      <p:sp>
        <p:nvSpPr>
          <p:cNvPr id="3" name="Text Placeholder 2">
            <a:extLst>
              <a:ext uri="{FF2B5EF4-FFF2-40B4-BE49-F238E27FC236}">
                <a16:creationId xmlns:a16="http://schemas.microsoft.com/office/drawing/2014/main" id="{B7F31DFA-45E7-F89A-3537-54B8CDE71842}"/>
              </a:ext>
            </a:extLst>
          </p:cNvPr>
          <p:cNvSpPr>
            <a:spLocks noGrp="1"/>
          </p:cNvSpPr>
          <p:nvPr>
            <p:ph type="body" sz="quarter" idx="11"/>
          </p:nvPr>
        </p:nvSpPr>
        <p:spPr>
          <a:xfrm>
            <a:off x="3724602" y="381000"/>
            <a:ext cx="3421993" cy="460248"/>
          </a:xfrm>
        </p:spPr>
        <p:txBody>
          <a:bodyPr/>
          <a:lstStyle/>
          <a:p>
            <a:pPr marL="0" indent="0" algn="ctr">
              <a:buNone/>
            </a:pPr>
            <a:r>
              <a:rPr lang="en-US" b="1" dirty="0"/>
              <a:t>Survey Research</a:t>
            </a:r>
          </a:p>
        </p:txBody>
      </p:sp>
      <p:sp>
        <p:nvSpPr>
          <p:cNvPr id="4" name="Text Placeholder 3">
            <a:extLst>
              <a:ext uri="{FF2B5EF4-FFF2-40B4-BE49-F238E27FC236}">
                <a16:creationId xmlns:a16="http://schemas.microsoft.com/office/drawing/2014/main" id="{740DD3FA-0841-D3C6-A57B-A5E545F25B4E}"/>
              </a:ext>
            </a:extLst>
          </p:cNvPr>
          <p:cNvSpPr>
            <a:spLocks noGrp="1"/>
          </p:cNvSpPr>
          <p:nvPr>
            <p:ph type="body" sz="quarter" idx="12"/>
          </p:nvPr>
        </p:nvSpPr>
        <p:spPr>
          <a:xfrm>
            <a:off x="3213100" y="905992"/>
            <a:ext cx="4114800" cy="5598440"/>
          </a:xfrm>
        </p:spPr>
        <p:txBody>
          <a:bodyPr/>
          <a:lstStyle/>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Can collect info from large groups</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Not flexible. Need to know what to include.</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Fast and efficient—good for large groups, can be anonymous</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Results are </a:t>
            </a:r>
            <a:r>
              <a:rPr lang="en-US" sz="2400" b="1" u="sng" dirty="0">
                <a:latin typeface="Calibri" panose="020F0502020204030204" pitchFamily="34" charset="0"/>
                <a:ea typeface="Calibri" panose="020F0502020204030204" pitchFamily="34" charset="0"/>
                <a:cs typeface="Calibri" panose="020F0502020204030204" pitchFamily="34" charset="0"/>
              </a:rPr>
              <a:t>generalizable.</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Can be easily compared and turned into charts or statistics</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Less detail because answers are limited to the choices given</a:t>
            </a:r>
          </a:p>
          <a:p>
            <a:endParaRPr lang="en-US" sz="2400" dirty="0"/>
          </a:p>
        </p:txBody>
      </p:sp>
      <p:sp>
        <p:nvSpPr>
          <p:cNvPr id="5" name="Text Placeholder 4">
            <a:extLst>
              <a:ext uri="{FF2B5EF4-FFF2-40B4-BE49-F238E27FC236}">
                <a16:creationId xmlns:a16="http://schemas.microsoft.com/office/drawing/2014/main" id="{6A0927D3-FDD7-E0FF-ADC8-B7CE0D943359}"/>
              </a:ext>
            </a:extLst>
          </p:cNvPr>
          <p:cNvSpPr>
            <a:spLocks noGrp="1"/>
          </p:cNvSpPr>
          <p:nvPr>
            <p:ph type="body" sz="quarter" idx="13"/>
          </p:nvPr>
        </p:nvSpPr>
        <p:spPr>
          <a:xfrm>
            <a:off x="7696200" y="381000"/>
            <a:ext cx="4114800" cy="460248"/>
          </a:xfrm>
        </p:spPr>
        <p:txBody>
          <a:bodyPr/>
          <a:lstStyle/>
          <a:p>
            <a:pPr marL="0" indent="0" algn="ctr">
              <a:buNone/>
            </a:pPr>
            <a:r>
              <a:rPr lang="en-US" b="1" dirty="0"/>
              <a:t>Focus Groups</a:t>
            </a:r>
          </a:p>
        </p:txBody>
      </p:sp>
      <p:sp>
        <p:nvSpPr>
          <p:cNvPr id="11" name="Text Placeholder 3">
            <a:extLst>
              <a:ext uri="{FF2B5EF4-FFF2-40B4-BE49-F238E27FC236}">
                <a16:creationId xmlns:a16="http://schemas.microsoft.com/office/drawing/2014/main" id="{7B34EF82-B94E-3144-17F0-224A06D3779D}"/>
              </a:ext>
            </a:extLst>
          </p:cNvPr>
          <p:cNvSpPr txBox="1">
            <a:spLocks/>
          </p:cNvSpPr>
          <p:nvPr/>
        </p:nvSpPr>
        <p:spPr>
          <a:xfrm>
            <a:off x="7696200" y="905992"/>
            <a:ext cx="4114800" cy="5573700"/>
          </a:xfrm>
          <a:prstGeom prst="rect">
            <a:avLst/>
          </a:prstGeom>
        </p:spPr>
        <p:txBody>
          <a:bodyPr/>
          <a:lstStyle>
            <a:lvl1pPr marL="0" indent="0" algn="l" defTabSz="609630" rtl="0" eaLnBrk="1" latinLnBrk="0" hangingPunct="1">
              <a:lnSpc>
                <a:spcPct val="100000"/>
              </a:lnSpc>
              <a:spcBef>
                <a:spcPct val="20000"/>
              </a:spcBef>
              <a:buFont typeface="Arial" pitchFamily="34" charset="0"/>
              <a:buNone/>
              <a:defRPr sz="1867" kern="1200">
                <a:solidFill>
                  <a:srgbClr val="000000"/>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Interactive conversation</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Guided discussion to explore and understand</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Flexible, follow-up questions can be asked to further explore </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Perspectives shared, and an participants hear and consider other people’s perceptions.</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Results are not </a:t>
            </a:r>
            <a:r>
              <a:rPr lang="en-US" sz="2400" b="1" dirty="0">
                <a:latin typeface="Calibri" panose="020F0502020204030204" pitchFamily="34" charset="0"/>
                <a:ea typeface="Calibri" panose="020F0502020204030204" pitchFamily="34" charset="0"/>
                <a:cs typeface="Calibri" panose="020F0502020204030204" pitchFamily="34" charset="0"/>
              </a:rPr>
              <a:t>generalizable</a:t>
            </a:r>
            <a:r>
              <a:rPr lang="en-US" sz="2400" dirty="0">
                <a:latin typeface="Calibri" panose="020F0502020204030204" pitchFamily="34" charset="0"/>
                <a:ea typeface="Calibri" panose="020F0502020204030204" pitchFamily="34" charset="0"/>
                <a:cs typeface="Calibri" panose="020F0502020204030204" pitchFamily="34" charset="0"/>
              </a:rPr>
              <a:t>, but researchers get rich details</a:t>
            </a:r>
          </a:p>
        </p:txBody>
      </p:sp>
    </p:spTree>
    <p:extLst>
      <p:ext uri="{BB962C8B-B14F-4D97-AF65-F5344CB8AC3E}">
        <p14:creationId xmlns:p14="http://schemas.microsoft.com/office/powerpoint/2010/main" val="2894365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C706A-9345-3B06-AE14-04061016C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BF903-54D3-67BF-5470-E1C692385BA3}"/>
              </a:ext>
            </a:extLst>
          </p:cNvPr>
          <p:cNvSpPr>
            <a:spLocks noGrp="1"/>
          </p:cNvSpPr>
          <p:nvPr>
            <p:ph type="title"/>
          </p:nvPr>
        </p:nvSpPr>
        <p:spPr>
          <a:xfrm>
            <a:off x="203200" y="551067"/>
            <a:ext cx="2641600" cy="744333"/>
          </a:xfrm>
        </p:spPr>
        <p:txBody>
          <a:bodyPr/>
          <a:lstStyle/>
          <a:p>
            <a:r>
              <a:rPr lang="en-US" b="1" dirty="0"/>
              <a:t>Wrap-up </a:t>
            </a:r>
          </a:p>
        </p:txBody>
      </p:sp>
      <p:sp>
        <p:nvSpPr>
          <p:cNvPr id="3" name="Text Placeholder 2">
            <a:extLst>
              <a:ext uri="{FF2B5EF4-FFF2-40B4-BE49-F238E27FC236}">
                <a16:creationId xmlns:a16="http://schemas.microsoft.com/office/drawing/2014/main" id="{C8E59A31-BB6E-47F6-8270-6B355CED9787}"/>
              </a:ext>
            </a:extLst>
          </p:cNvPr>
          <p:cNvSpPr>
            <a:spLocks noGrp="1"/>
          </p:cNvSpPr>
          <p:nvPr>
            <p:ph type="body" sz="quarter" idx="11"/>
          </p:nvPr>
        </p:nvSpPr>
        <p:spPr>
          <a:xfrm>
            <a:off x="3429000" y="551067"/>
            <a:ext cx="8229600" cy="5265533"/>
          </a:xfrm>
        </p:spPr>
        <p:txBody>
          <a:bodyPr vert="horz" lIns="91440" tIns="45720" rIns="91440" bIns="45720" rtlCol="0" anchor="t">
            <a:normAutofit/>
          </a:bodyPr>
          <a:lstStyle/>
          <a:p>
            <a:pPr marL="0" indent="0">
              <a:spcAft>
                <a:spcPts val="2600"/>
              </a:spcAft>
              <a:buNone/>
            </a:pPr>
            <a:r>
              <a:rPr lang="en-US" sz="4000" dirty="0">
                <a:latin typeface="Calibri"/>
                <a:ea typeface="Calibri"/>
                <a:cs typeface="Calibri"/>
              </a:rPr>
              <a:t>Thinking about what you’ve learned about research during today’s session…</a:t>
            </a:r>
          </a:p>
          <a:p>
            <a:pPr>
              <a:spcAft>
                <a:spcPts val="2600"/>
              </a:spcAft>
              <a:buFont typeface="Arial" panose="020B0604020202020204" pitchFamily="34" charset="0"/>
              <a:buChar char="•"/>
            </a:pPr>
            <a:r>
              <a:rPr lang="en-US" sz="3200" dirty="0">
                <a:solidFill>
                  <a:srgbClr val="000D2F"/>
                </a:solidFill>
              </a:rPr>
              <a:t>What stood out to you? </a:t>
            </a:r>
          </a:p>
          <a:p>
            <a:pPr>
              <a:spcAft>
                <a:spcPts val="2600"/>
              </a:spcAft>
              <a:buFont typeface="Arial" panose="020B0604020202020204" pitchFamily="34" charset="0"/>
              <a:buChar char="•"/>
            </a:pPr>
            <a:r>
              <a:rPr lang="en-US" sz="3200" dirty="0">
                <a:solidFill>
                  <a:srgbClr val="000D2F"/>
                </a:solidFill>
              </a:rPr>
              <a:t>Do you think about research in a new way?</a:t>
            </a:r>
            <a:endParaRPr lang="en-US" sz="3200" b="0" dirty="0">
              <a:solidFill>
                <a:srgbClr val="000D2F"/>
              </a:solidFill>
            </a:endParaRPr>
          </a:p>
          <a:p>
            <a:pPr>
              <a:spcAft>
                <a:spcPts val="2600"/>
              </a:spcAft>
              <a:buFont typeface="Arial" panose="020B0604020202020204" pitchFamily="34" charset="0"/>
              <a:buChar char="•"/>
            </a:pPr>
            <a:r>
              <a:rPr lang="en-US" sz="3200" dirty="0">
                <a:solidFill>
                  <a:srgbClr val="000D2F"/>
                </a:solidFill>
                <a:latin typeface="Calibri"/>
                <a:ea typeface="Calibri"/>
                <a:cs typeface="Calibri"/>
              </a:rPr>
              <a:t>Would you like to conduct qualitative or quantitative research?</a:t>
            </a:r>
          </a:p>
          <a:p>
            <a:pPr marL="0" indent="0">
              <a:spcAft>
                <a:spcPts val="800"/>
              </a:spcAft>
              <a:buNone/>
            </a:pPr>
            <a:endParaRPr lang="en-US" sz="3200" b="0" dirty="0">
              <a:solidFill>
                <a:srgbClr val="000D2F"/>
              </a:solidFill>
              <a:ea typeface="Calibri"/>
            </a:endParaRPr>
          </a:p>
        </p:txBody>
      </p:sp>
    </p:spTree>
    <p:extLst>
      <p:ext uri="{BB962C8B-B14F-4D97-AF65-F5344CB8AC3E}">
        <p14:creationId xmlns:p14="http://schemas.microsoft.com/office/powerpoint/2010/main" val="3026961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lIns="60960" tIns="30480" rIns="60960" bIns="30480" anchor="t"/>
          <a:lstStyle/>
          <a:p>
            <a:r>
              <a:rPr lang="en-US" dirty="0">
                <a:latin typeface="Calibri"/>
                <a:ea typeface="Calibri"/>
                <a:cs typeface="Calibri"/>
              </a:rPr>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lIns="60960" tIns="30480" rIns="60960" bIns="30480" anchor="t"/>
          <a:lstStyle/>
          <a:p>
            <a:r>
              <a:rPr lang="en-US" dirty="0">
                <a:latin typeface="Calibri"/>
                <a:ea typeface="Calibri"/>
                <a:cs typeface="Calibri"/>
              </a:rPr>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dirty="0"/>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lIns="60960" tIns="30480" rIns="60960" bIns="30480" anchor="t"/>
          <a:lstStyle/>
          <a:p>
            <a:r>
              <a:rPr lang="en-US" dirty="0">
                <a:latin typeface="Calibri"/>
                <a:ea typeface="Calibri"/>
                <a:cs typeface="Calibri"/>
              </a:rPr>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dirty="0"/>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lIns="60960" tIns="30480" rIns="60960" bIns="30480" anchor="t"/>
          <a:lstStyle/>
          <a:p>
            <a:r>
              <a:rPr lang="en-US" dirty="0">
                <a:latin typeface="Calibri"/>
                <a:ea typeface="Calibri"/>
                <a:cs typeface="Calibri"/>
              </a:rPr>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dirty="0"/>
              <a:t>uconnruddcenter.org/adolescent-citizen-scientists</a:t>
            </a:r>
          </a:p>
        </p:txBody>
      </p:sp>
      <p:pic>
        <p:nvPicPr>
          <p:cNvPr id="9" name="Picture 8" descr="Logo for the Adolescent Citizen Scientists program featuring an apple icon, an array of hands, and the words “Teens Improving the Food Environment”">
            <a:extLst>
              <a:ext uri="{FF2B5EF4-FFF2-40B4-BE49-F238E27FC236}">
                <a16:creationId xmlns:a16="http://schemas.microsoft.com/office/drawing/2014/main" id="{C1183A60-3AAD-8DC5-94DE-77ADE2FA9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5200" y="893027"/>
            <a:ext cx="1930400" cy="1930400"/>
          </a:xfrm>
          <a:prstGeom prst="rect">
            <a:avLst/>
          </a:prstGeom>
        </p:spPr>
      </p:pic>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5.xml><?xml version="1.0" encoding="utf-8"?>
<a:theme xmlns:a="http://schemas.openxmlformats.org/drawingml/2006/main" name="1_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26654</TotalTime>
  <Words>819</Words>
  <Application>Microsoft Macintosh PowerPoint</Application>
  <PresentationFormat>Widescreen</PresentationFormat>
  <Paragraphs>127</Paragraphs>
  <Slides>16</Slides>
  <Notes>16</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16</vt:i4>
      </vt:variant>
    </vt:vector>
  </HeadingPairs>
  <TitlesOfParts>
    <vt:vector size="25" baseType="lpstr">
      <vt:lpstr>Arial</vt:lpstr>
      <vt:lpstr>Calibri</vt:lpstr>
      <vt:lpstr>Oswald</vt:lpstr>
      <vt:lpstr>Wingdings</vt:lpstr>
      <vt:lpstr>Office Theme</vt:lpstr>
      <vt:lpstr>1_office theme</vt:lpstr>
      <vt:lpstr>3_office theme</vt:lpstr>
      <vt:lpstr>Rudd Center Theme</vt:lpstr>
      <vt:lpstr>1_Rudd Center Theme</vt:lpstr>
      <vt:lpstr>What is research? Session 1</vt:lpstr>
      <vt:lpstr>Today’s Agenda</vt:lpstr>
      <vt:lpstr>What is research?</vt:lpstr>
      <vt:lpstr>Experimental Studies</vt:lpstr>
      <vt:lpstr>Observational Studies</vt:lpstr>
      <vt:lpstr>Focus Group Studies</vt:lpstr>
      <vt:lpstr>Why conduct research?</vt:lpstr>
      <vt:lpstr>What is social science research?</vt:lpstr>
      <vt:lpstr>What is quantitative research?</vt:lpstr>
      <vt:lpstr>What is qualitative research?</vt:lpstr>
      <vt:lpstr>Activity: Qualitative vs. Quantitative Research</vt:lpstr>
      <vt:lpstr>Let’s talk about food!</vt:lpstr>
      <vt:lpstr>Small Group Activity</vt:lpstr>
      <vt:lpstr>Survey Research vs. Focus Groups</vt:lpstr>
      <vt:lpstr>Wrap-up </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ACS Research Module - Session 1</dc:title>
  <dc:subject/>
  <dc:creator>UConn Rudd Center for Food Policy and Health</dc:creator>
  <cp:keywords/>
  <dc:description/>
  <cp:lastModifiedBy>Hardee, Carson</cp:lastModifiedBy>
  <cp:revision>2888</cp:revision>
  <cp:lastPrinted>2024-10-04T17:24:25Z</cp:lastPrinted>
  <dcterms:created xsi:type="dcterms:W3CDTF">2014-05-17T21:10:12Z</dcterms:created>
  <dcterms:modified xsi:type="dcterms:W3CDTF">2026-08-07T18:40:29Z</dcterms:modified>
  <cp:category/>
</cp:coreProperties>
</file>