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86" r:id="rId5"/>
  </p:sldMasterIdLst>
  <p:notesMasterIdLst>
    <p:notesMasterId r:id="rId21"/>
  </p:notesMasterIdLst>
  <p:sldIdLst>
    <p:sldId id="276" r:id="rId6"/>
    <p:sldId id="301" r:id="rId7"/>
    <p:sldId id="282" r:id="rId8"/>
    <p:sldId id="324" r:id="rId9"/>
    <p:sldId id="325" r:id="rId10"/>
    <p:sldId id="306" r:id="rId11"/>
    <p:sldId id="315" r:id="rId12"/>
    <p:sldId id="317" r:id="rId13"/>
    <p:sldId id="316" r:id="rId14"/>
    <p:sldId id="318" r:id="rId15"/>
    <p:sldId id="319" r:id="rId16"/>
    <p:sldId id="320" r:id="rId17"/>
    <p:sldId id="322" r:id="rId18"/>
    <p:sldId id="323" r:id="rId19"/>
    <p:sldId id="280" r:id="rId20"/>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2D2D"/>
    <a:srgbClr val="000D2F"/>
    <a:srgbClr val="D4AF36"/>
    <a:srgbClr val="00164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7" autoAdjust="0"/>
    <p:restoredTop sz="86478" autoAdjust="0"/>
  </p:normalViewPr>
  <p:slideViewPr>
    <p:cSldViewPr>
      <p:cViewPr varScale="1">
        <p:scale>
          <a:sx n="66" d="100"/>
          <a:sy n="66" d="100"/>
        </p:scale>
        <p:origin x="105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panose="020F0502020204030204" pitchFamily="34" charset="0"/>
              </a:defRPr>
            </a:lvl1pPr>
          </a:lstStyle>
          <a:p>
            <a:fld id="{1DE7E76A-1798-D649-913C-54D50BE2D16F}" type="datetimeFigureOut">
              <a:rPr lang="en-US" smtClean="0"/>
              <a:pPr/>
              <a:t>8/21/26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panose="020F0502020204030204" pitchFamily="34" charset="0"/>
              </a:defRPr>
            </a:lvl1pPr>
          </a:lstStyle>
          <a:p>
            <a:fld id="{7DAC755F-22B2-3846-8FEA-269A7FC2B198}" type="slidenum">
              <a:rPr lang="en-US" smtClean="0"/>
              <a:pPr/>
              <a:t>‹#›</a:t>
            </a:fld>
            <a:endParaRPr lang="en-US" dirty="0"/>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panose="020F050202020403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D78DC-B350-61CC-6B5E-2740A3921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89803-42DF-F804-1C53-FEA9EFF25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AFF95-2967-91E3-6C73-357BFB86305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329FA5-A903-248F-3114-4DE807382354}"/>
              </a:ext>
            </a:extLst>
          </p:cNvPr>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2167407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BCCA4-850C-8A02-18CA-0DB1F99380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A498F-BFF8-D589-33B4-7AE8A8214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88FF8-E0F2-315B-30CE-35E8A18AF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6FE7DE-7398-8202-A2AF-2BEBFA5D51C1}"/>
              </a:ext>
            </a:extLst>
          </p:cNvPr>
          <p:cNvSpPr>
            <a:spLocks noGrp="1"/>
          </p:cNvSpPr>
          <p:nvPr>
            <p:ph type="sldNum" sz="quarter" idx="5"/>
          </p:nvPr>
        </p:nvSpPr>
        <p:spPr/>
        <p:txBody>
          <a:bodyPr/>
          <a:lstStyle/>
          <a:p>
            <a:fld id="{7DAC755F-22B2-3846-8FEA-269A7FC2B198}" type="slidenum">
              <a:rPr lang="en-US" smtClean="0"/>
              <a:t>5</a:t>
            </a:fld>
            <a:endParaRPr lang="en-US"/>
          </a:p>
        </p:txBody>
      </p:sp>
    </p:spTree>
    <p:extLst>
      <p:ext uri="{BB962C8B-B14F-4D97-AF65-F5344CB8AC3E}">
        <p14:creationId xmlns:p14="http://schemas.microsoft.com/office/powerpoint/2010/main" val="994400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6</a:t>
            </a:fld>
            <a:endParaRPr lang="en-US"/>
          </a:p>
        </p:txBody>
      </p:sp>
    </p:spTree>
    <p:extLst>
      <p:ext uri="{BB962C8B-B14F-4D97-AF65-F5344CB8AC3E}">
        <p14:creationId xmlns:p14="http://schemas.microsoft.com/office/powerpoint/2010/main" val="2283474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CB0BA-8555-BF82-2F39-C71FE5C4A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078BBA-647C-96A4-5EDC-58D0A4A1B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7517A-DCC9-62AA-360C-7A896F299C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A8436D-EDCC-49DC-2016-8B09F1F68326}"/>
              </a:ext>
            </a:extLst>
          </p:cNvPr>
          <p:cNvSpPr>
            <a:spLocks noGrp="1"/>
          </p:cNvSpPr>
          <p:nvPr>
            <p:ph type="sldNum" sz="quarter" idx="5"/>
          </p:nvPr>
        </p:nvSpPr>
        <p:spPr/>
        <p:txBody>
          <a:bodyPr/>
          <a:lstStyle/>
          <a:p>
            <a:fld id="{7DAC755F-22B2-3846-8FEA-269A7FC2B198}" type="slidenum">
              <a:rPr lang="en-US" smtClean="0"/>
              <a:t>7</a:t>
            </a:fld>
            <a:endParaRPr lang="en-US"/>
          </a:p>
        </p:txBody>
      </p:sp>
    </p:spTree>
    <p:extLst>
      <p:ext uri="{BB962C8B-B14F-4D97-AF65-F5344CB8AC3E}">
        <p14:creationId xmlns:p14="http://schemas.microsoft.com/office/powerpoint/2010/main" val="2365104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ED91B-D29B-BF33-D197-F2C035170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2D341-260F-96AD-F1E3-D49C313EC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193A32-B4DA-7678-654C-8659A5920B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5241F-9373-9F79-B66F-A9B25060911F}"/>
              </a:ext>
            </a:extLst>
          </p:cNvPr>
          <p:cNvSpPr>
            <a:spLocks noGrp="1"/>
          </p:cNvSpPr>
          <p:nvPr>
            <p:ph type="sldNum" sz="quarter" idx="5"/>
          </p:nvPr>
        </p:nvSpPr>
        <p:spPr/>
        <p:txBody>
          <a:bodyPr/>
          <a:lstStyle/>
          <a:p>
            <a:fld id="{7DAC755F-22B2-3846-8FEA-269A7FC2B198}" type="slidenum">
              <a:rPr lang="en-US" smtClean="0"/>
              <a:t>8</a:t>
            </a:fld>
            <a:endParaRPr lang="en-US"/>
          </a:p>
        </p:txBody>
      </p:sp>
    </p:spTree>
    <p:extLst>
      <p:ext uri="{BB962C8B-B14F-4D97-AF65-F5344CB8AC3E}">
        <p14:creationId xmlns:p14="http://schemas.microsoft.com/office/powerpoint/2010/main" val="3232963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84EC7-FBBC-772B-D76D-43D830D4B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5C7BC-BA81-FAEB-55D6-CA3DDB3EC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A8C91-401C-6CF4-BE24-C95F0A3809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0E71FD-26B0-7B79-8D1F-7EE812587EAB}"/>
              </a:ext>
            </a:extLst>
          </p:cNvPr>
          <p:cNvSpPr>
            <a:spLocks noGrp="1"/>
          </p:cNvSpPr>
          <p:nvPr>
            <p:ph type="sldNum" sz="quarter" idx="5"/>
          </p:nvPr>
        </p:nvSpPr>
        <p:spPr/>
        <p:txBody>
          <a:bodyPr/>
          <a:lstStyle/>
          <a:p>
            <a:fld id="{7DAC755F-22B2-3846-8FEA-269A7FC2B198}" type="slidenum">
              <a:rPr lang="en-US" smtClean="0"/>
              <a:t>9</a:t>
            </a:fld>
            <a:endParaRPr lang="en-US"/>
          </a:p>
        </p:txBody>
      </p:sp>
    </p:spTree>
    <p:extLst>
      <p:ext uri="{BB962C8B-B14F-4D97-AF65-F5344CB8AC3E}">
        <p14:creationId xmlns:p14="http://schemas.microsoft.com/office/powerpoint/2010/main" val="580449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E8744-A1EC-6056-A165-237F8EE46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DE982-4F36-EDC0-FE59-60A42616F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5647E-5A95-E633-6D18-4E1FE95244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588E2D-2CF1-B586-22B4-015C3F1D63EF}"/>
              </a:ext>
            </a:extLst>
          </p:cNvPr>
          <p:cNvSpPr>
            <a:spLocks noGrp="1"/>
          </p:cNvSpPr>
          <p:nvPr>
            <p:ph type="sldNum" sz="quarter" idx="5"/>
          </p:nvPr>
        </p:nvSpPr>
        <p:spPr/>
        <p:txBody>
          <a:bodyPr/>
          <a:lstStyle/>
          <a:p>
            <a:fld id="{7DAC755F-22B2-3846-8FEA-269A7FC2B198}" type="slidenum">
              <a:rPr lang="en-US" smtClean="0"/>
              <a:t>10</a:t>
            </a:fld>
            <a:endParaRPr lang="en-US"/>
          </a:p>
        </p:txBody>
      </p:sp>
    </p:spTree>
    <p:extLst>
      <p:ext uri="{BB962C8B-B14F-4D97-AF65-F5344CB8AC3E}">
        <p14:creationId xmlns:p14="http://schemas.microsoft.com/office/powerpoint/2010/main" val="908061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F868D-F78E-4845-AC68-24924D8FB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5E720-7FDA-3193-6425-DF8FCA867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59E4C-7027-8B57-0291-BB6B75DA4C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6ECB9C-ACDE-9F5E-8C56-E8A8F84E1B0D}"/>
              </a:ext>
            </a:extLst>
          </p:cNvPr>
          <p:cNvSpPr>
            <a:spLocks noGrp="1"/>
          </p:cNvSpPr>
          <p:nvPr>
            <p:ph type="sldNum" sz="quarter" idx="5"/>
          </p:nvPr>
        </p:nvSpPr>
        <p:spPr/>
        <p:txBody>
          <a:bodyPr/>
          <a:lstStyle/>
          <a:p>
            <a:fld id="{7DAC755F-22B2-3846-8FEA-269A7FC2B198}" type="slidenum">
              <a:rPr lang="en-US" smtClean="0"/>
              <a:t>11</a:t>
            </a:fld>
            <a:endParaRPr lang="en-US"/>
          </a:p>
        </p:txBody>
      </p:sp>
    </p:spTree>
    <p:extLst>
      <p:ext uri="{BB962C8B-B14F-4D97-AF65-F5344CB8AC3E}">
        <p14:creationId xmlns:p14="http://schemas.microsoft.com/office/powerpoint/2010/main" val="2286318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B5328-831B-5A1D-D299-E1E6C3334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99D5B-4765-33FB-8CF1-4723C05E54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D908C-0D97-F1BE-017F-44E803C384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D6C189-ABA8-0CF6-2E6B-88B7377AB8B9}"/>
              </a:ext>
            </a:extLst>
          </p:cNvPr>
          <p:cNvSpPr>
            <a:spLocks noGrp="1"/>
          </p:cNvSpPr>
          <p:nvPr>
            <p:ph type="sldNum" sz="quarter" idx="5"/>
          </p:nvPr>
        </p:nvSpPr>
        <p:spPr/>
        <p:txBody>
          <a:bodyPr/>
          <a:lstStyle/>
          <a:p>
            <a:fld id="{7DAC755F-22B2-3846-8FEA-269A7FC2B198}" type="slidenum">
              <a:rPr lang="en-US" smtClean="0"/>
              <a:t>12</a:t>
            </a:fld>
            <a:endParaRPr lang="en-US"/>
          </a:p>
        </p:txBody>
      </p:sp>
    </p:spTree>
    <p:extLst>
      <p:ext uri="{BB962C8B-B14F-4D97-AF65-F5344CB8AC3E}">
        <p14:creationId xmlns:p14="http://schemas.microsoft.com/office/powerpoint/2010/main" val="3988328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0" i="0">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8/21/26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extLst>
      <p:ext uri="{BB962C8B-B14F-4D97-AF65-F5344CB8AC3E}">
        <p14:creationId xmlns:p14="http://schemas.microsoft.com/office/powerpoint/2010/main" val="482771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622550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a:t>OVERVIEW OF KEY IDEAS</a:t>
            </a:r>
          </a:p>
          <a:p>
            <a:pPr lvl="0"/>
            <a:endParaRPr lang="en-US" b="1"/>
          </a:p>
          <a:p>
            <a:pPr lvl="0"/>
            <a:r>
              <a:rPr lang="en-US" b="0"/>
              <a:t>Point One</a:t>
            </a:r>
          </a:p>
          <a:p>
            <a:pPr lvl="0"/>
            <a:r>
              <a:rPr lang="en-US" b="0"/>
              <a:t>Point Two</a:t>
            </a:r>
          </a:p>
          <a:p>
            <a:pPr lvl="0"/>
            <a:r>
              <a:rPr lang="en-US" b="0"/>
              <a:t>Point Three</a:t>
            </a:r>
          </a:p>
          <a:p>
            <a:pPr lvl="0"/>
            <a:r>
              <a:rPr lang="en-US" b="0"/>
              <a:t>Point Four</a:t>
            </a:r>
          </a:p>
          <a:p>
            <a:pPr lvl="0"/>
            <a:r>
              <a:rPr lang="en-US" b="0"/>
              <a:t>Point Five</a:t>
            </a:r>
          </a:p>
          <a:p>
            <a:pPr lvl="0"/>
            <a:r>
              <a:rPr lang="en-US" b="0"/>
              <a:t>Point Six</a:t>
            </a:r>
            <a:endParaRPr lang="en-US"/>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extLst>
      <p:ext uri="{BB962C8B-B14F-4D97-AF65-F5344CB8AC3E}">
        <p14:creationId xmlns:p14="http://schemas.microsoft.com/office/powerpoint/2010/main" val="1962687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a:t>Lorem Ipsum Dolor Sit</a:t>
            </a:r>
          </a:p>
          <a:p>
            <a:pPr lvl="0"/>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extLst>
      <p:ext uri="{BB962C8B-B14F-4D97-AF65-F5344CB8AC3E}">
        <p14:creationId xmlns:p14="http://schemas.microsoft.com/office/powerpoint/2010/main" val="21924744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0" i="0">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1042705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a:t>
            </a:r>
          </a:p>
          <a:p>
            <a:pPr lvl="0"/>
            <a:endParaRPr lang="en-US"/>
          </a:p>
          <a:p>
            <a:pPr lvl="0"/>
            <a:r>
              <a:rPr lang="en-US"/>
              <a:t>Lorem ipsum dolor sit </a:t>
            </a:r>
            <a:r>
              <a:rPr lang="en-US" err="1"/>
              <a:t>amet</a:t>
            </a:r>
            <a:r>
              <a:rPr lang="en-US"/>
              <a:t>, </a:t>
            </a:r>
            <a:r>
              <a:rPr lang="en-US" err="1"/>
              <a:t>consectetur</a:t>
            </a:r>
            <a:r>
              <a:rPr lang="en-US"/>
              <a:t> </a:t>
            </a:r>
            <a:r>
              <a:rPr lang="en-US" err="1"/>
              <a:t>adipising</a:t>
            </a:r>
            <a:r>
              <a:rPr lang="en-US"/>
              <a:t> </a:t>
            </a:r>
            <a:r>
              <a:rPr lang="en-US" err="1"/>
              <a:t>elit</a:t>
            </a:r>
            <a:r>
              <a:rPr lang="en-US"/>
              <a:t>. </a:t>
            </a:r>
            <a:r>
              <a:rPr lang="en-US" err="1"/>
              <a:t>Etiam</a:t>
            </a:r>
            <a:r>
              <a:rPr lang="en-US"/>
              <a:t> subscript lorem non </a:t>
            </a:r>
            <a:r>
              <a:rPr lang="en-US" err="1"/>
              <a:t>aliquam</a:t>
            </a:r>
            <a:r>
              <a:rPr lang="en-US"/>
              <a:t> </a:t>
            </a:r>
            <a:r>
              <a:rPr lang="en-US" err="1"/>
              <a:t>consectetur</a:t>
            </a:r>
            <a:r>
              <a:rPr lang="en-US"/>
              <a:t>. </a:t>
            </a:r>
            <a:r>
              <a:rPr lang="en-US" err="1"/>
              <a:t>Quisque</a:t>
            </a:r>
            <a:r>
              <a:rPr lang="en-US"/>
              <a:t> </a:t>
            </a:r>
            <a:r>
              <a:rPr lang="en-US" err="1"/>
              <a:t>viverra</a:t>
            </a:r>
            <a:r>
              <a:rPr lang="en-US"/>
              <a:t> </a:t>
            </a:r>
            <a:r>
              <a:rPr lang="en-US" err="1"/>
              <a:t>lectus</a:t>
            </a:r>
            <a:r>
              <a:rPr lang="en-US"/>
              <a:t> et diam vehicular </a:t>
            </a:r>
            <a:r>
              <a:rPr lang="en-US" err="1"/>
              <a:t>volupat</a:t>
            </a:r>
            <a:r>
              <a:rPr lang="en-US"/>
              <a:t>. </a:t>
            </a:r>
            <a:r>
              <a:rPr lang="en-US" err="1"/>
              <a:t>Nollum</a:t>
            </a:r>
            <a:r>
              <a:rPr lang="en-US"/>
              <a:t> </a:t>
            </a:r>
            <a:r>
              <a:rPr lang="en-US" err="1"/>
              <a:t>est</a:t>
            </a:r>
            <a:r>
              <a:rPr lang="en-US"/>
              <a:t> </a:t>
            </a:r>
            <a:r>
              <a:rPr lang="en-US" err="1"/>
              <a:t>metus</a:t>
            </a:r>
            <a:r>
              <a:rPr lang="en-US"/>
              <a:t>, porta in Bibendum </a:t>
            </a:r>
            <a:r>
              <a:rPr lang="en-US" err="1"/>
              <a:t>malesuada</a:t>
            </a:r>
            <a:r>
              <a:rPr lang="en-US"/>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6426312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366539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3617649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35694258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22277620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0" i="0">
                <a:solidFill>
                  <a:srgbClr val="BE2D2D"/>
                </a:solidFill>
                <a:latin typeface="Calibri" panose="020F0502020204030204" pitchFamily="34" charset="0"/>
                <a:cs typeface="Calibri" panose="020F0502020204030204" pitchFamily="34" charset="0"/>
              </a:defRPr>
            </a:lvl1pPr>
            <a:lvl2pPr>
              <a:spcBef>
                <a:spcPts val="6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19272690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52179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6194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0627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97731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Tree>
    <p:extLst>
      <p:ext uri="{BB962C8B-B14F-4D97-AF65-F5344CB8AC3E}">
        <p14:creationId xmlns:p14="http://schemas.microsoft.com/office/powerpoint/2010/main" val="41389229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Marlene Schwartz</a:t>
            </a:r>
          </a:p>
          <a:p>
            <a:pPr lvl="0"/>
            <a:endParaRPr lang="en-US"/>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Director</a:t>
            </a:r>
          </a:p>
          <a:p>
            <a:pPr lvl="0"/>
            <a:endParaRPr lang="en-US"/>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Rebecca </a:t>
            </a:r>
            <a:r>
              <a:rPr lang="en-US" err="1"/>
              <a:t>Puhl</a:t>
            </a:r>
            <a:endParaRPr lang="en-US"/>
          </a:p>
          <a:p>
            <a:pPr lvl="0"/>
            <a:endParaRPr lang="en-US"/>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Deputy Director</a:t>
            </a:r>
          </a:p>
          <a:p>
            <a:pPr lvl="0"/>
            <a:endParaRPr lang="en-US"/>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a:t>Tatiana </a:t>
            </a:r>
            <a:r>
              <a:rPr lang="en-US" err="1"/>
              <a:t>Andreyeva</a:t>
            </a:r>
            <a:endParaRPr lang="en-US"/>
          </a:p>
          <a:p>
            <a:pPr lvl="0"/>
            <a:endParaRPr lang="en-US"/>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a:t>Director of Economic Initiatives</a:t>
            </a:r>
          </a:p>
          <a:p>
            <a:pPr lvl="0"/>
            <a:endParaRPr lang="en-US"/>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8543437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Bluesky</a:t>
            </a:r>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3686331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Bluesky</a:t>
            </a:r>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err="1"/>
              <a:t>marlene.schwartz@uconn.edu</a:t>
            </a:r>
            <a:endParaRPr lang="en-US"/>
          </a:p>
        </p:txBody>
      </p:sp>
    </p:spTree>
    <p:extLst>
      <p:ext uri="{BB962C8B-B14F-4D97-AF65-F5344CB8AC3E}">
        <p14:creationId xmlns:p14="http://schemas.microsoft.com/office/powerpoint/2010/main" val="21654973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Bluesky</a:t>
            </a:r>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3847558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8/21/26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582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image" Target="../media/image1.png"/><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54084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cdc.gov/healthy-youth/communication-toolkit/communication-planning.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hyperlink" Target="http://www.thetruth.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hyperlink" Target="https://youtu.be/S0fJyeW3v4o"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hyperlink" Target="https://www.youtube.com/watch?v=v_cMQt3nmjI" TargetMode="Externa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914400" y="1468940"/>
            <a:ext cx="14478000" cy="33239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800" u="none" strike="noStrike" kern="1200" cap="none" spc="110" normalizeH="0" baseline="0" noProof="0" dirty="0">
                <a:ln>
                  <a:noFill/>
                </a:ln>
                <a:solidFill>
                  <a:srgbClr val="BE2D2D"/>
                </a:solidFill>
                <a:effectLst/>
                <a:uLnTx/>
                <a:uFillTx/>
                <a:latin typeface="+mn-lt"/>
                <a:ea typeface="Verdana" panose="020B0604030504040204" pitchFamily="34" charset="0"/>
                <a:cs typeface="Calibri" panose="020F0502020204030204" pitchFamily="34" charset="0"/>
              </a:rPr>
              <a:t>Designing a Communication Plan</a:t>
            </a:r>
          </a:p>
        </p:txBody>
      </p:sp>
      <p:sp>
        <p:nvSpPr>
          <p:cNvPr id="9" name="TextBox 8">
            <a:extLst>
              <a:ext uri="{FF2B5EF4-FFF2-40B4-BE49-F238E27FC236}">
                <a16:creationId xmlns:a16="http://schemas.microsoft.com/office/drawing/2014/main" id="{5687BC0B-6A81-C043-3031-C2C20DC81FB3}"/>
              </a:ext>
            </a:extLst>
          </p:cNvPr>
          <p:cNvSpPr txBox="1"/>
          <p:nvPr/>
        </p:nvSpPr>
        <p:spPr>
          <a:xfrm>
            <a:off x="914400" y="5524500"/>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E62A5088-48A0-28DF-3463-335582258F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7006357"/>
            <a:ext cx="2781300" cy="2781300"/>
          </a:xfrm>
          <a:prstGeom prst="rect">
            <a:avLst/>
          </a:prstGeom>
        </p:spPr>
      </p:pic>
      <p:pic>
        <p:nvPicPr>
          <p:cNvPr id="6" name="Picture 5" descr="UConn Rudd Center for Food Policy and Health logo">
            <a:extLst>
              <a:ext uri="{FF2B5EF4-FFF2-40B4-BE49-F238E27FC236}">
                <a16:creationId xmlns:a16="http://schemas.microsoft.com/office/drawing/2014/main" id="{3BC3781E-C2AD-AD90-E6B4-C42019277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7329539"/>
            <a:ext cx="4953000" cy="2238237"/>
          </a:xfrm>
          <a:prstGeom prst="rect">
            <a:avLst/>
          </a:prstGeom>
        </p:spPr>
      </p:pic>
      <p:pic>
        <p:nvPicPr>
          <p:cNvPr id="2" name="Picture 1" descr="Hispanic Health Council logo">
            <a:extLst>
              <a:ext uri="{FF2B5EF4-FFF2-40B4-BE49-F238E27FC236}">
                <a16:creationId xmlns:a16="http://schemas.microsoft.com/office/drawing/2014/main" id="{E3D5B47C-57B4-4EA4-7C37-0806BB6FC977}"/>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896600" y="8120464"/>
            <a:ext cx="4953000" cy="129418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41DC-B924-A8B5-1AFD-6B799F441655}"/>
              </a:ext>
            </a:extLst>
          </p:cNvPr>
          <p:cNvSpPr>
            <a:spLocks noGrp="1"/>
          </p:cNvSpPr>
          <p:nvPr>
            <p:ph type="title"/>
          </p:nvPr>
        </p:nvSpPr>
        <p:spPr/>
        <p:txBody>
          <a:bodyPr/>
          <a:lstStyle/>
          <a:p>
            <a:r>
              <a:rPr lang="en-US" b="1" dirty="0"/>
              <a:t>Today’s Agenda</a:t>
            </a:r>
          </a:p>
        </p:txBody>
      </p:sp>
      <p:sp>
        <p:nvSpPr>
          <p:cNvPr id="3" name="Text Placeholder 2">
            <a:extLst>
              <a:ext uri="{FF2B5EF4-FFF2-40B4-BE49-F238E27FC236}">
                <a16:creationId xmlns:a16="http://schemas.microsoft.com/office/drawing/2014/main" id="{EF99194C-E241-A0D0-E63C-B250B3527600}"/>
              </a:ext>
            </a:extLst>
          </p:cNvPr>
          <p:cNvSpPr>
            <a:spLocks noGrp="1"/>
          </p:cNvSpPr>
          <p:nvPr>
            <p:ph type="body" sz="quarter" idx="11"/>
          </p:nvPr>
        </p:nvSpPr>
        <p:spPr>
          <a:xfrm>
            <a:off x="5410200" y="824522"/>
            <a:ext cx="12344400" cy="7898299"/>
          </a:xfrm>
        </p:spPr>
        <p:txBody>
          <a:bodyPr/>
          <a:lstStyle/>
          <a:p>
            <a:pPr>
              <a:spcAft>
                <a:spcPts val="1200"/>
              </a:spcAft>
              <a:buFont typeface="Arial" panose="020B0604020202020204" pitchFamily="34" charset="0"/>
              <a:buChar char="•"/>
            </a:pPr>
            <a:r>
              <a:rPr lang="en-US" sz="6000" dirty="0"/>
              <a:t>Components of a communication plan</a:t>
            </a:r>
            <a:endParaRPr lang="en-US" sz="5200" dirty="0"/>
          </a:p>
          <a:p>
            <a:pPr>
              <a:spcAft>
                <a:spcPts val="1200"/>
              </a:spcAft>
              <a:buFont typeface="Arial" panose="020B0604020202020204" pitchFamily="34" charset="0"/>
              <a:buChar char="•"/>
            </a:pPr>
            <a:r>
              <a:rPr lang="en-US" sz="6000" dirty="0"/>
              <a:t>Analyzing an existing public health campaign</a:t>
            </a:r>
          </a:p>
          <a:p>
            <a:pPr>
              <a:spcAft>
                <a:spcPts val="1200"/>
              </a:spcAft>
              <a:buFont typeface="Arial" panose="020B0604020202020204" pitchFamily="34" charset="0"/>
              <a:buChar char="•"/>
            </a:pPr>
            <a:r>
              <a:rPr lang="en-US" sz="6000" dirty="0"/>
              <a:t>Creating your own communication plan</a:t>
            </a:r>
          </a:p>
        </p:txBody>
      </p:sp>
    </p:spTree>
    <p:extLst>
      <p:ext uri="{BB962C8B-B14F-4D97-AF65-F5344CB8AC3E}">
        <p14:creationId xmlns:p14="http://schemas.microsoft.com/office/powerpoint/2010/main" val="275340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534988" y="1866900"/>
            <a:ext cx="15428912" cy="1050925"/>
          </a:xfrm>
        </p:spPr>
        <p:txBody>
          <a:bodyPr>
            <a:normAutofit/>
          </a:bodyPr>
          <a:lstStyle/>
          <a:p>
            <a:r>
              <a:rPr lang="en-US" b="1" dirty="0"/>
              <a:t>Why do you need a communication plan?</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2"/>
          </p:nvPr>
        </p:nvSpPr>
        <p:spPr>
          <a:xfrm>
            <a:off x="838200" y="3543301"/>
            <a:ext cx="14285912" cy="4876800"/>
          </a:xfrm>
        </p:spPr>
        <p:txBody>
          <a:bodyPr>
            <a:normAutofit/>
          </a:bodyPr>
          <a:lstStyle/>
          <a:p>
            <a:pPr>
              <a:spcBef>
                <a:spcPts val="1800"/>
              </a:spcBef>
              <a:spcAft>
                <a:spcPts val="2400"/>
              </a:spcAft>
            </a:pPr>
            <a:r>
              <a:rPr lang="en-US" sz="5400" b="1" dirty="0">
                <a:solidFill>
                  <a:srgbClr val="BE2D2D"/>
                </a:solidFill>
              </a:rPr>
              <a:t>Maximize the results of your program:</a:t>
            </a:r>
          </a:p>
          <a:p>
            <a:pPr marL="685800" indent="-685800">
              <a:spcAft>
                <a:spcPts val="2400"/>
              </a:spcAft>
              <a:buFont typeface="Arial" panose="020B0604020202020204" pitchFamily="34" charset="0"/>
              <a:buChar char="•"/>
            </a:pPr>
            <a:r>
              <a:rPr lang="en-US" sz="5400" dirty="0"/>
              <a:t>Get the </a:t>
            </a:r>
            <a:r>
              <a:rPr lang="en-US" sz="5400" b="1" dirty="0"/>
              <a:t>best message</a:t>
            </a:r>
          </a:p>
          <a:p>
            <a:pPr marL="685800" indent="-685800">
              <a:spcAft>
                <a:spcPts val="2400"/>
              </a:spcAft>
              <a:buFont typeface="Arial" panose="020B0604020202020204" pitchFamily="34" charset="0"/>
              <a:buChar char="•"/>
            </a:pPr>
            <a:r>
              <a:rPr lang="en-US" sz="5400" dirty="0"/>
              <a:t>To the </a:t>
            </a:r>
            <a:r>
              <a:rPr lang="en-US" sz="5400" b="1" dirty="0"/>
              <a:t>right people</a:t>
            </a:r>
          </a:p>
          <a:p>
            <a:pPr marL="685800" indent="-685800">
              <a:spcAft>
                <a:spcPts val="2400"/>
              </a:spcAft>
              <a:buFont typeface="Arial" panose="020B0604020202020204" pitchFamily="34" charset="0"/>
              <a:buChar char="•"/>
            </a:pPr>
            <a:r>
              <a:rPr lang="en-US" sz="5400" dirty="0"/>
              <a:t>In the </a:t>
            </a:r>
            <a:r>
              <a:rPr lang="en-US" sz="5400" b="1" dirty="0"/>
              <a:t>most effective places</a:t>
            </a:r>
          </a:p>
        </p:txBody>
      </p:sp>
    </p:spTree>
    <p:extLst>
      <p:ext uri="{BB962C8B-B14F-4D97-AF65-F5344CB8AC3E}">
        <p14:creationId xmlns:p14="http://schemas.microsoft.com/office/powerpoint/2010/main" val="4139949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35EEB-A671-0E19-1691-5C8E9F854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D2B5E-FFE7-94AD-B694-05F754BA2457}"/>
              </a:ext>
            </a:extLst>
          </p:cNvPr>
          <p:cNvSpPr>
            <a:spLocks noGrp="1"/>
          </p:cNvSpPr>
          <p:nvPr>
            <p:ph type="title"/>
          </p:nvPr>
        </p:nvSpPr>
        <p:spPr>
          <a:xfrm>
            <a:off x="609600" y="1338716"/>
            <a:ext cx="16611600" cy="1014412"/>
          </a:xfrm>
        </p:spPr>
        <p:txBody>
          <a:bodyPr/>
          <a:lstStyle/>
          <a:p>
            <a:r>
              <a:rPr lang="en-US" sz="6600" b="1" dirty="0"/>
              <a:t>Communication Plan Components</a:t>
            </a:r>
          </a:p>
        </p:txBody>
      </p:sp>
      <p:sp>
        <p:nvSpPr>
          <p:cNvPr id="3" name="Text Placeholder 2">
            <a:extLst>
              <a:ext uri="{FF2B5EF4-FFF2-40B4-BE49-F238E27FC236}">
                <a16:creationId xmlns:a16="http://schemas.microsoft.com/office/drawing/2014/main" id="{25FBF353-0BCE-F32A-C839-B4604235E352}"/>
              </a:ext>
            </a:extLst>
          </p:cNvPr>
          <p:cNvSpPr>
            <a:spLocks noGrp="1"/>
          </p:cNvSpPr>
          <p:nvPr>
            <p:ph type="body" sz="quarter" idx="10"/>
          </p:nvPr>
        </p:nvSpPr>
        <p:spPr>
          <a:xfrm>
            <a:off x="830719" y="3242925"/>
            <a:ext cx="7848600" cy="5462589"/>
          </a:xfrm>
        </p:spPr>
        <p:txBody>
          <a:bodyPr/>
          <a:lstStyle/>
          <a:p>
            <a:pPr marL="742950" indent="-742950">
              <a:buAutoNum type="arabicPeriod"/>
            </a:pPr>
            <a:r>
              <a:rPr lang="en-US" sz="4400" dirty="0"/>
              <a:t>Background</a:t>
            </a:r>
          </a:p>
          <a:p>
            <a:pPr marL="742950" indent="-742950">
              <a:buAutoNum type="arabicPeriod"/>
            </a:pPr>
            <a:r>
              <a:rPr lang="en-US" sz="4400" dirty="0"/>
              <a:t>Program goal</a:t>
            </a:r>
          </a:p>
          <a:p>
            <a:pPr marL="742950" indent="-742950">
              <a:buAutoNum type="arabicPeriod"/>
            </a:pPr>
            <a:r>
              <a:rPr lang="en-US" sz="4400" dirty="0"/>
              <a:t>Communication goal</a:t>
            </a:r>
          </a:p>
          <a:p>
            <a:pPr marL="742950" indent="-742950">
              <a:buAutoNum type="arabicPeriod"/>
            </a:pPr>
            <a:r>
              <a:rPr lang="en-US" sz="4400" dirty="0"/>
              <a:t>Audiences</a:t>
            </a:r>
          </a:p>
          <a:p>
            <a:pPr marL="742950" indent="-742950">
              <a:buAutoNum type="arabicPeriod"/>
            </a:pPr>
            <a:r>
              <a:rPr lang="en-US" sz="4400" dirty="0"/>
              <a:t>Key messages</a:t>
            </a:r>
          </a:p>
          <a:p>
            <a:pPr marL="742950" indent="-742950">
              <a:buAutoNum type="arabicPeriod"/>
            </a:pPr>
            <a:r>
              <a:rPr lang="en-US" sz="4400" dirty="0"/>
              <a:t>Methods/tactics</a:t>
            </a:r>
          </a:p>
        </p:txBody>
      </p:sp>
      <p:sp>
        <p:nvSpPr>
          <p:cNvPr id="4" name="Text Placeholder 2">
            <a:extLst>
              <a:ext uri="{FF2B5EF4-FFF2-40B4-BE49-F238E27FC236}">
                <a16:creationId xmlns:a16="http://schemas.microsoft.com/office/drawing/2014/main" id="{F34C594A-D4C6-9F66-0ED2-FBD5CBD99B86}"/>
              </a:ext>
            </a:extLst>
          </p:cNvPr>
          <p:cNvSpPr txBox="1">
            <a:spLocks/>
          </p:cNvSpPr>
          <p:nvPr/>
        </p:nvSpPr>
        <p:spPr>
          <a:xfrm>
            <a:off x="7079119" y="3242925"/>
            <a:ext cx="4114800" cy="5462589"/>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Font typeface="+mj-lt"/>
              <a:buAutoNum type="arabicPeriod" startAt="7"/>
            </a:pPr>
            <a:r>
              <a:rPr lang="en-US" sz="4400" dirty="0"/>
              <a:t>Steps</a:t>
            </a:r>
          </a:p>
          <a:p>
            <a:pPr marL="742950" indent="-742950">
              <a:buFont typeface="+mj-lt"/>
              <a:buAutoNum type="arabicPeriod" startAt="7"/>
            </a:pPr>
            <a:r>
              <a:rPr lang="en-US" sz="4400" dirty="0"/>
              <a:t>Materials</a:t>
            </a:r>
          </a:p>
          <a:p>
            <a:pPr marL="742950" indent="-742950">
              <a:buFont typeface="+mj-lt"/>
              <a:buAutoNum type="arabicPeriod" startAt="7"/>
            </a:pPr>
            <a:r>
              <a:rPr lang="en-US" sz="4400" dirty="0"/>
              <a:t>Resources</a:t>
            </a:r>
          </a:p>
          <a:p>
            <a:pPr marL="742950" indent="-742950">
              <a:buFont typeface="+mj-lt"/>
              <a:buAutoNum type="arabicPeriod" startAt="7"/>
            </a:pPr>
            <a:r>
              <a:rPr lang="en-US" sz="4400" dirty="0"/>
              <a:t> Timeline</a:t>
            </a:r>
          </a:p>
          <a:p>
            <a:pPr marL="742950" indent="-742950">
              <a:buFont typeface="+mj-lt"/>
              <a:buAutoNum type="arabicPeriod" startAt="7"/>
            </a:pPr>
            <a:r>
              <a:rPr lang="en-US" sz="4400" dirty="0"/>
              <a:t> Evaluation</a:t>
            </a:r>
          </a:p>
        </p:txBody>
      </p:sp>
      <p:pic>
        <p:nvPicPr>
          <p:cNvPr id="5" name="Picture 4" descr="Person writing on wall">
            <a:extLst>
              <a:ext uri="{FF2B5EF4-FFF2-40B4-BE49-F238E27FC236}">
                <a16:creationId xmlns:a16="http://schemas.microsoft.com/office/drawing/2014/main" id="{DEF00CCA-17EF-71D8-2DCE-607FD55E774A}"/>
              </a:ext>
            </a:extLst>
          </p:cNvPr>
          <p:cNvPicPr>
            <a:picLocks noChangeAspect="1"/>
          </p:cNvPicPr>
          <p:nvPr/>
        </p:nvPicPr>
        <p:blipFill rotWithShape="1">
          <a:blip r:embed="rId3">
            <a:extLst>
              <a:ext uri="{28A0092B-C50C-407E-A947-70E740481C1C}">
                <a14:useLocalDpi xmlns:a14="http://schemas.microsoft.com/office/drawing/2010/main" val="0"/>
              </a:ext>
            </a:extLst>
          </a:blip>
          <a:srcRect l="31334" r="1924"/>
          <a:stretch>
            <a:fillRect/>
          </a:stretch>
        </p:blipFill>
        <p:spPr>
          <a:xfrm>
            <a:off x="11963400" y="3009900"/>
            <a:ext cx="5928637" cy="5928637"/>
          </a:xfrm>
          <a:prstGeom prst="rect">
            <a:avLst/>
          </a:prstGeom>
        </p:spPr>
      </p:pic>
    </p:spTree>
    <p:extLst>
      <p:ext uri="{BB962C8B-B14F-4D97-AF65-F5344CB8AC3E}">
        <p14:creationId xmlns:p14="http://schemas.microsoft.com/office/powerpoint/2010/main" val="2383678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53C51-79BD-01FF-BCFD-54EEDA34E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ADD69-C5D3-6665-2AA3-93E1BA49391C}"/>
              </a:ext>
            </a:extLst>
          </p:cNvPr>
          <p:cNvSpPr>
            <a:spLocks noGrp="1"/>
          </p:cNvSpPr>
          <p:nvPr>
            <p:ph type="title"/>
          </p:nvPr>
        </p:nvSpPr>
        <p:spPr>
          <a:xfrm>
            <a:off x="1106446" y="925018"/>
            <a:ext cx="10171153" cy="1050925"/>
          </a:xfrm>
        </p:spPr>
        <p:txBody>
          <a:bodyPr/>
          <a:lstStyle/>
          <a:p>
            <a:r>
              <a:rPr lang="en-US" b="1" dirty="0"/>
              <a:t>Communications Plan Template</a:t>
            </a:r>
          </a:p>
        </p:txBody>
      </p:sp>
      <p:pic>
        <p:nvPicPr>
          <p:cNvPr id="6" name="Picture 5" descr="Screenshot of a Communication Plan template from the CDC’s website">
            <a:extLst>
              <a:ext uri="{FF2B5EF4-FFF2-40B4-BE49-F238E27FC236}">
                <a16:creationId xmlns:a16="http://schemas.microsoft.com/office/drawing/2014/main" id="{6E0AFDD4-48CE-D19F-1E4D-D9F0386DAC3D}"/>
              </a:ext>
            </a:extLst>
          </p:cNvPr>
          <p:cNvPicPr>
            <a:picLocks noChangeAspect="1"/>
          </p:cNvPicPr>
          <p:nvPr/>
        </p:nvPicPr>
        <p:blipFill>
          <a:blip r:embed="rId3"/>
          <a:stretch>
            <a:fillRect/>
          </a:stretch>
        </p:blipFill>
        <p:spPr>
          <a:xfrm>
            <a:off x="1371600" y="2324100"/>
            <a:ext cx="5929982" cy="7734300"/>
          </a:xfrm>
          <a:prstGeom prst="rect">
            <a:avLst/>
          </a:prstGeom>
        </p:spPr>
      </p:pic>
      <p:sp>
        <p:nvSpPr>
          <p:cNvPr id="3" name="Content Placeholder 2">
            <a:extLst>
              <a:ext uri="{FF2B5EF4-FFF2-40B4-BE49-F238E27FC236}">
                <a16:creationId xmlns:a16="http://schemas.microsoft.com/office/drawing/2014/main" id="{CBFC633D-3E8E-CE0A-9FD8-6CE323FC3AF4}"/>
              </a:ext>
            </a:extLst>
          </p:cNvPr>
          <p:cNvSpPr>
            <a:spLocks noGrp="1"/>
          </p:cNvSpPr>
          <p:nvPr>
            <p:ph sz="quarter" idx="12"/>
          </p:nvPr>
        </p:nvSpPr>
        <p:spPr>
          <a:xfrm>
            <a:off x="9296400" y="4229100"/>
            <a:ext cx="8266112" cy="2590800"/>
          </a:xfrm>
        </p:spPr>
        <p:txBody>
          <a:bodyPr/>
          <a:lstStyle/>
          <a:p>
            <a:pPr algn="ctr"/>
            <a:r>
              <a:rPr lang="en-US" sz="4000" dirty="0">
                <a:solidFill>
                  <a:srgbClr val="BE2D2D"/>
                </a:solidFill>
                <a:latin typeface="Calibri" panose="020F0502020204030204" pitchFamily="34" charset="0"/>
                <a:ea typeface="Geneva" panose="020B0503030404040204" pitchFamily="34" charset="0"/>
                <a:cs typeface="Calibri" panose="020F0502020204030204" pitchFamily="34" charset="0"/>
              </a:rPr>
              <a:t>View at: </a:t>
            </a:r>
          </a:p>
          <a:p>
            <a:r>
              <a:rPr lang="en-US" dirty="0">
                <a:hlinkClick r:id="rId4"/>
              </a:rPr>
              <a:t>https://www.cdc.gov/healthy-youth/communication-toolkit/communication-planning.html</a:t>
            </a:r>
            <a:r>
              <a:rPr lang="en-US" dirty="0"/>
              <a:t> </a:t>
            </a:r>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888747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288D96-F8BE-82EC-139F-B2E3E6541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ADA83-40EE-0309-1E03-9F4233EA2286}"/>
              </a:ext>
            </a:extLst>
          </p:cNvPr>
          <p:cNvSpPr>
            <a:spLocks noGrp="1"/>
          </p:cNvSpPr>
          <p:nvPr>
            <p:ph type="title"/>
          </p:nvPr>
        </p:nvSpPr>
        <p:spPr>
          <a:xfrm>
            <a:off x="685800" y="1752813"/>
            <a:ext cx="13335000" cy="1050925"/>
          </a:xfrm>
        </p:spPr>
        <p:txBody>
          <a:bodyPr/>
          <a:lstStyle/>
          <a:p>
            <a:r>
              <a:rPr lang="en-US" b="1" dirty="0"/>
              <a:t>Example: “truth” Campaign - Background</a:t>
            </a:r>
          </a:p>
        </p:txBody>
      </p:sp>
      <p:sp>
        <p:nvSpPr>
          <p:cNvPr id="3" name="Content Placeholder 2">
            <a:extLst>
              <a:ext uri="{FF2B5EF4-FFF2-40B4-BE49-F238E27FC236}">
                <a16:creationId xmlns:a16="http://schemas.microsoft.com/office/drawing/2014/main" id="{2510F144-17FE-2518-470D-E12A58713F4B}"/>
              </a:ext>
            </a:extLst>
          </p:cNvPr>
          <p:cNvSpPr>
            <a:spLocks noGrp="1"/>
          </p:cNvSpPr>
          <p:nvPr>
            <p:ph sz="quarter" idx="12"/>
          </p:nvPr>
        </p:nvSpPr>
        <p:spPr>
          <a:xfrm>
            <a:off x="6057898" y="9334500"/>
            <a:ext cx="6172200" cy="746127"/>
          </a:xfrm>
        </p:spPr>
        <p:txBody>
          <a:bodyPr/>
          <a:lstStyle/>
          <a:p>
            <a:pPr algn="ctr"/>
            <a:r>
              <a:rPr lang="en-US" sz="3600" dirty="0">
                <a:solidFill>
                  <a:srgbClr val="BE2D2D"/>
                </a:solidFill>
                <a:ea typeface="Geneva" panose="020B0503030404040204" pitchFamily="34" charset="0"/>
                <a:cs typeface="Calibri" panose="020F0502020204030204" pitchFamily="34" charset="0"/>
              </a:rPr>
              <a:t>View at: </a:t>
            </a:r>
            <a:r>
              <a:rPr lang="en-US" sz="3600" u="sng" dirty="0">
                <a:hlinkClick r:id="rId4"/>
              </a:rPr>
              <a:t>www.thetruth.com</a:t>
            </a:r>
            <a:endParaRPr lang="en-US" sz="3600" spc="50"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5" name="Picture 4" descr="The first page of the truth website with the headings &quot;Why act&quot; and &quot;Why we're taking action&quot;">
            <a:extLst>
              <a:ext uri="{FF2B5EF4-FFF2-40B4-BE49-F238E27FC236}">
                <a16:creationId xmlns:a16="http://schemas.microsoft.com/office/drawing/2014/main" id="{EF8B68A2-8D1A-270E-2777-7E464771CC7A}"/>
              </a:ext>
            </a:extLst>
          </p:cNvPr>
          <p:cNvPicPr>
            <a:picLocks noChangeAspect="1"/>
          </p:cNvPicPr>
          <p:nvPr/>
        </p:nvPicPr>
        <p:blipFill>
          <a:blip r:embed="rId5"/>
          <a:srcRect l="12871" t="8675" r="44815" b="54707"/>
          <a:stretch>
            <a:fillRect/>
          </a:stretch>
        </p:blipFill>
        <p:spPr>
          <a:xfrm>
            <a:off x="2956544" y="3390900"/>
            <a:ext cx="12374909" cy="5800707"/>
          </a:xfrm>
          <a:prstGeom prst="rect">
            <a:avLst/>
          </a:prstGeom>
        </p:spPr>
      </p:pic>
    </p:spTree>
    <p:extLst>
      <p:ext uri="{BB962C8B-B14F-4D97-AF65-F5344CB8AC3E}">
        <p14:creationId xmlns:p14="http://schemas.microsoft.com/office/powerpoint/2010/main" val="17809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74E51-45AD-ECD3-A42B-98B4E9A67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39812-81EE-36B5-A3A2-EF86758D6C07}"/>
              </a:ext>
            </a:extLst>
          </p:cNvPr>
          <p:cNvSpPr>
            <a:spLocks noGrp="1"/>
          </p:cNvSpPr>
          <p:nvPr>
            <p:ph type="title"/>
          </p:nvPr>
        </p:nvSpPr>
        <p:spPr/>
        <p:txBody>
          <a:bodyPr/>
          <a:lstStyle/>
          <a:p>
            <a:r>
              <a:rPr lang="en-US" sz="6600" b="1" dirty="0"/>
              <a:t>What were their goals?</a:t>
            </a:r>
          </a:p>
        </p:txBody>
      </p:sp>
      <p:sp>
        <p:nvSpPr>
          <p:cNvPr id="3" name="Text Placeholder 2">
            <a:extLst>
              <a:ext uri="{FF2B5EF4-FFF2-40B4-BE49-F238E27FC236}">
                <a16:creationId xmlns:a16="http://schemas.microsoft.com/office/drawing/2014/main" id="{A295F4C9-2239-D951-1307-A61FC91AF39F}"/>
              </a:ext>
            </a:extLst>
          </p:cNvPr>
          <p:cNvSpPr>
            <a:spLocks noGrp="1"/>
          </p:cNvSpPr>
          <p:nvPr>
            <p:ph type="body" sz="quarter" idx="10"/>
          </p:nvPr>
        </p:nvSpPr>
        <p:spPr>
          <a:xfrm>
            <a:off x="838200" y="3162301"/>
            <a:ext cx="7848600" cy="5462589"/>
          </a:xfrm>
        </p:spPr>
        <p:txBody>
          <a:bodyPr/>
          <a:lstStyle/>
          <a:p>
            <a:pPr marL="0" indent="0" algn="ctr">
              <a:buNone/>
            </a:pPr>
            <a:r>
              <a:rPr lang="en-US" sz="5000" b="1" dirty="0">
                <a:solidFill>
                  <a:srgbClr val="C00000"/>
                </a:solidFill>
              </a:rPr>
              <a:t>Program goals:</a:t>
            </a:r>
          </a:p>
          <a:p>
            <a:pPr>
              <a:buFont typeface="Arial" panose="020B0604020202020204" pitchFamily="34" charset="0"/>
              <a:buChar char="•"/>
            </a:pPr>
            <a:r>
              <a:rPr lang="en-US" sz="4400" dirty="0"/>
              <a:t>Reduce teens’ use of tobacco products</a:t>
            </a:r>
          </a:p>
        </p:txBody>
      </p:sp>
      <p:sp>
        <p:nvSpPr>
          <p:cNvPr id="5" name="Text Placeholder 2">
            <a:extLst>
              <a:ext uri="{FF2B5EF4-FFF2-40B4-BE49-F238E27FC236}">
                <a16:creationId xmlns:a16="http://schemas.microsoft.com/office/drawing/2014/main" id="{A0C5124B-FDCC-62A5-0981-A59DA54E64F3}"/>
              </a:ext>
            </a:extLst>
          </p:cNvPr>
          <p:cNvSpPr txBox="1">
            <a:spLocks/>
          </p:cNvSpPr>
          <p:nvPr/>
        </p:nvSpPr>
        <p:spPr>
          <a:xfrm>
            <a:off x="9601200" y="3162300"/>
            <a:ext cx="7848600" cy="5462589"/>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000" b="1" dirty="0">
                <a:solidFill>
                  <a:srgbClr val="C00000"/>
                </a:solidFill>
              </a:rPr>
              <a:t>Communication goals:</a:t>
            </a:r>
          </a:p>
          <a:p>
            <a:pPr>
              <a:buFont typeface="Arial" panose="020B0604020202020204" pitchFamily="34" charset="0"/>
              <a:buChar char="•"/>
            </a:pPr>
            <a:r>
              <a:rPr lang="en-US" sz="4400" dirty="0"/>
              <a:t>Counteract perceptions that tobacco use is “cool”</a:t>
            </a:r>
          </a:p>
          <a:p>
            <a:pPr>
              <a:buFont typeface="Arial" panose="020B0604020202020204" pitchFamily="34" charset="0"/>
              <a:buChar char="•"/>
            </a:pPr>
            <a:r>
              <a:rPr lang="en-US" sz="4400" dirty="0"/>
              <a:t>Increase awareness and concerns about the unhealthy impact of tobacco use</a:t>
            </a:r>
          </a:p>
        </p:txBody>
      </p:sp>
    </p:spTree>
    <p:extLst>
      <p:ext uri="{BB962C8B-B14F-4D97-AF65-F5344CB8AC3E}">
        <p14:creationId xmlns:p14="http://schemas.microsoft.com/office/powerpoint/2010/main" val="1370716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A7A9873-B9BB-8112-234D-0867DAB7D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85BE7-DA1B-8CD0-1A16-697019DC0D05}"/>
              </a:ext>
            </a:extLst>
          </p:cNvPr>
          <p:cNvSpPr>
            <a:spLocks noGrp="1"/>
          </p:cNvSpPr>
          <p:nvPr>
            <p:ph type="title"/>
          </p:nvPr>
        </p:nvSpPr>
        <p:spPr>
          <a:xfrm>
            <a:off x="798328" y="1898964"/>
            <a:ext cx="10171153" cy="1050925"/>
          </a:xfrm>
        </p:spPr>
        <p:txBody>
          <a:bodyPr/>
          <a:lstStyle/>
          <a:p>
            <a:r>
              <a:rPr lang="en-US" b="1" dirty="0"/>
              <a:t>“truth” Campaign Ads</a:t>
            </a:r>
          </a:p>
        </p:txBody>
      </p:sp>
      <p:pic>
        <p:nvPicPr>
          <p:cNvPr id="10" name="Picture 9" descr="Screenshot of a YouTube video entitled truth &quot;Singing Cowboy&quot; showing a man dressed as a cowboy riding a white horse through a city street, passing between parked cars. ">
            <a:extLst>
              <a:ext uri="{FF2B5EF4-FFF2-40B4-BE49-F238E27FC236}">
                <a16:creationId xmlns:a16="http://schemas.microsoft.com/office/drawing/2014/main" id="{06AAA39B-BF7C-F2A8-22CF-E2C15F81234E}"/>
              </a:ext>
            </a:extLst>
          </p:cNvPr>
          <p:cNvPicPr>
            <a:picLocks noChangeAspect="1"/>
          </p:cNvPicPr>
          <p:nvPr/>
        </p:nvPicPr>
        <p:blipFill>
          <a:blip r:embed="rId4"/>
          <a:srcRect l="10463" t="13804" r="33241"/>
          <a:stretch>
            <a:fillRect/>
          </a:stretch>
        </p:blipFill>
        <p:spPr>
          <a:xfrm>
            <a:off x="1676400" y="3671148"/>
            <a:ext cx="6019800" cy="4992572"/>
          </a:xfrm>
          <a:prstGeom prst="rect">
            <a:avLst/>
          </a:prstGeom>
        </p:spPr>
      </p:pic>
      <p:sp>
        <p:nvSpPr>
          <p:cNvPr id="12" name="TextBox 11">
            <a:extLst>
              <a:ext uri="{FF2B5EF4-FFF2-40B4-BE49-F238E27FC236}">
                <a16:creationId xmlns:a16="http://schemas.microsoft.com/office/drawing/2014/main" id="{34B95C6C-1E2C-927D-3EA7-92F970E27DAE}"/>
              </a:ext>
            </a:extLst>
          </p:cNvPr>
          <p:cNvSpPr txBox="1"/>
          <p:nvPr/>
        </p:nvSpPr>
        <p:spPr>
          <a:xfrm>
            <a:off x="800100" y="8958179"/>
            <a:ext cx="7772400" cy="523220"/>
          </a:xfrm>
          <a:prstGeom prst="rect">
            <a:avLst/>
          </a:prstGeom>
          <a:noFill/>
        </p:spPr>
        <p:txBody>
          <a:bodyPr wrap="square">
            <a:spAutoFit/>
          </a:bodyPr>
          <a:lstStyle/>
          <a:p>
            <a:pPr algn="ctr"/>
            <a:r>
              <a:rPr lang="en-US" sz="2800" dirty="0">
                <a:hlinkClick r:id="rId5"/>
              </a:rPr>
              <a:t>https://www.youtube.com/watch?v=v_cMQt3nmjI</a:t>
            </a:r>
            <a:r>
              <a:rPr lang="en-US" sz="2800" dirty="0"/>
              <a:t> </a:t>
            </a:r>
          </a:p>
        </p:txBody>
      </p:sp>
      <p:pic>
        <p:nvPicPr>
          <p:cNvPr id="14" name="Picture 13" descr="Screenshot of a YouTube video entitled Legacy: Truth - Body Bag showing an areal view of a sidewalk next to a tall skyscraper covered with hundreds of white bags. ">
            <a:extLst>
              <a:ext uri="{FF2B5EF4-FFF2-40B4-BE49-F238E27FC236}">
                <a16:creationId xmlns:a16="http://schemas.microsoft.com/office/drawing/2014/main" id="{DF68CEE0-E1DC-F4BE-0675-2D0DB95DE725}"/>
              </a:ext>
            </a:extLst>
          </p:cNvPr>
          <p:cNvPicPr>
            <a:picLocks noChangeAspect="1"/>
          </p:cNvPicPr>
          <p:nvPr/>
        </p:nvPicPr>
        <p:blipFill>
          <a:blip r:embed="rId6"/>
          <a:srcRect l="9716" t="12436" r="33426" b="8077"/>
          <a:stretch>
            <a:fillRect/>
          </a:stretch>
        </p:blipFill>
        <p:spPr>
          <a:xfrm>
            <a:off x="10210800" y="3669403"/>
            <a:ext cx="6477000" cy="4904685"/>
          </a:xfrm>
          <a:prstGeom prst="rect">
            <a:avLst/>
          </a:prstGeom>
        </p:spPr>
      </p:pic>
      <p:sp>
        <p:nvSpPr>
          <p:cNvPr id="16" name="TextBox 15">
            <a:extLst>
              <a:ext uri="{FF2B5EF4-FFF2-40B4-BE49-F238E27FC236}">
                <a16:creationId xmlns:a16="http://schemas.microsoft.com/office/drawing/2014/main" id="{112C708C-1876-2888-3780-CE9296E5ABD9}"/>
              </a:ext>
            </a:extLst>
          </p:cNvPr>
          <p:cNvSpPr txBox="1"/>
          <p:nvPr/>
        </p:nvSpPr>
        <p:spPr>
          <a:xfrm>
            <a:off x="10401300" y="8921433"/>
            <a:ext cx="6096000" cy="800219"/>
          </a:xfrm>
          <a:prstGeom prst="rect">
            <a:avLst/>
          </a:prstGeom>
          <a:noFill/>
        </p:spPr>
        <p:txBody>
          <a:bodyPr wrap="square">
            <a:spAutoFit/>
          </a:bodyPr>
          <a:lstStyle/>
          <a:p>
            <a:pPr algn="ctr"/>
            <a:r>
              <a:rPr lang="en-US" sz="2800" dirty="0">
                <a:hlinkClick r:id="rId7"/>
              </a:rPr>
              <a:t>https://youtu.be/S0fJyeW3v4o</a:t>
            </a:r>
            <a:r>
              <a:rPr lang="en-US" sz="2800" dirty="0"/>
              <a:t> </a:t>
            </a:r>
          </a:p>
          <a:p>
            <a:pPr algn="ctr"/>
            <a:endParaRPr lang="en-US" dirty="0"/>
          </a:p>
        </p:txBody>
      </p:sp>
    </p:spTree>
    <p:extLst>
      <p:ext uri="{BB962C8B-B14F-4D97-AF65-F5344CB8AC3E}">
        <p14:creationId xmlns:p14="http://schemas.microsoft.com/office/powerpoint/2010/main" val="22121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31EB-E63A-740A-896C-98E765EF3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BC699-9A23-ADA2-1449-1BBE1D9415F1}"/>
              </a:ext>
            </a:extLst>
          </p:cNvPr>
          <p:cNvSpPr>
            <a:spLocks noGrp="1"/>
          </p:cNvSpPr>
          <p:nvPr>
            <p:ph type="title"/>
          </p:nvPr>
        </p:nvSpPr>
        <p:spPr/>
        <p:txBody>
          <a:bodyPr/>
          <a:lstStyle/>
          <a:p>
            <a:r>
              <a:rPr lang="en-US" sz="6600" b="1" dirty="0"/>
              <a:t>Who, what and how?</a:t>
            </a:r>
          </a:p>
        </p:txBody>
      </p:sp>
      <p:sp>
        <p:nvSpPr>
          <p:cNvPr id="4" name="Text Placeholder 2">
            <a:extLst>
              <a:ext uri="{FF2B5EF4-FFF2-40B4-BE49-F238E27FC236}">
                <a16:creationId xmlns:a16="http://schemas.microsoft.com/office/drawing/2014/main" id="{83E33475-9627-B0A3-504D-039461994970}"/>
              </a:ext>
            </a:extLst>
          </p:cNvPr>
          <p:cNvSpPr txBox="1">
            <a:spLocks/>
          </p:cNvSpPr>
          <p:nvPr/>
        </p:nvSpPr>
        <p:spPr>
          <a:xfrm>
            <a:off x="685800" y="2837425"/>
            <a:ext cx="8890591" cy="3619501"/>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400" b="1" dirty="0">
                <a:solidFill>
                  <a:srgbClr val="BE2D2D"/>
                </a:solidFill>
              </a:rPr>
              <a:t>Methods/tactics:</a:t>
            </a:r>
          </a:p>
          <a:p>
            <a:pPr>
              <a:buFont typeface="Arial" panose="020B0604020202020204" pitchFamily="34" charset="0"/>
              <a:buChar char="•"/>
            </a:pPr>
            <a:r>
              <a:rPr lang="en-US" sz="4400" dirty="0"/>
              <a:t>TV advertising</a:t>
            </a:r>
          </a:p>
          <a:p>
            <a:pPr>
              <a:buFont typeface="Arial" panose="020B0604020202020204" pitchFamily="34" charset="0"/>
              <a:buChar char="•"/>
            </a:pPr>
            <a:r>
              <a:rPr lang="en-US" sz="4400" dirty="0"/>
              <a:t>Website with resources to help quit</a:t>
            </a:r>
          </a:p>
          <a:p>
            <a:pPr>
              <a:buFont typeface="Arial" panose="020B0604020202020204" pitchFamily="34" charset="0"/>
              <a:buChar char="•"/>
            </a:pPr>
            <a:r>
              <a:rPr lang="en-US" sz="4400" dirty="0"/>
              <a:t>Advocacy campaign</a:t>
            </a:r>
          </a:p>
        </p:txBody>
      </p:sp>
      <p:sp>
        <p:nvSpPr>
          <p:cNvPr id="5" name="Text Placeholder 2">
            <a:extLst>
              <a:ext uri="{FF2B5EF4-FFF2-40B4-BE49-F238E27FC236}">
                <a16:creationId xmlns:a16="http://schemas.microsoft.com/office/drawing/2014/main" id="{47260ABC-4D78-4E83-5971-B1650C5F7D90}"/>
              </a:ext>
            </a:extLst>
          </p:cNvPr>
          <p:cNvSpPr txBox="1">
            <a:spLocks/>
          </p:cNvSpPr>
          <p:nvPr/>
        </p:nvSpPr>
        <p:spPr>
          <a:xfrm>
            <a:off x="9982200" y="2718195"/>
            <a:ext cx="7848600" cy="3857959"/>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400" b="1" dirty="0">
                <a:solidFill>
                  <a:srgbClr val="C00000"/>
                </a:solidFill>
              </a:rPr>
              <a:t>Key messages: </a:t>
            </a:r>
          </a:p>
          <a:p>
            <a:pPr>
              <a:buFont typeface="Arial" panose="020B0604020202020204" pitchFamily="34" charset="0"/>
              <a:buChar char="•"/>
            </a:pPr>
            <a:r>
              <a:rPr lang="en-US" sz="4400" dirty="0"/>
              <a:t>Smoking can seriously harm you</a:t>
            </a:r>
          </a:p>
          <a:p>
            <a:pPr>
              <a:buFont typeface="Arial" panose="020B0604020202020204" pitchFamily="34" charset="0"/>
              <a:buChar char="•"/>
            </a:pPr>
            <a:r>
              <a:rPr lang="en-US" sz="4400" dirty="0"/>
              <a:t>Tobacco advertising is deceptive</a:t>
            </a:r>
          </a:p>
          <a:p>
            <a:pPr>
              <a:buFont typeface="Arial" panose="020B0604020202020204" pitchFamily="34" charset="0"/>
              <a:buChar char="•"/>
            </a:pPr>
            <a:r>
              <a:rPr lang="en-US" sz="4400" dirty="0"/>
              <a:t>Youth can fight back</a:t>
            </a:r>
          </a:p>
        </p:txBody>
      </p:sp>
      <p:sp>
        <p:nvSpPr>
          <p:cNvPr id="3" name="Text Placeholder 2">
            <a:extLst>
              <a:ext uri="{FF2B5EF4-FFF2-40B4-BE49-F238E27FC236}">
                <a16:creationId xmlns:a16="http://schemas.microsoft.com/office/drawing/2014/main" id="{89358B58-8312-5848-23B8-3D4FBFAF9EC1}"/>
              </a:ext>
            </a:extLst>
          </p:cNvPr>
          <p:cNvSpPr>
            <a:spLocks noGrp="1"/>
          </p:cNvSpPr>
          <p:nvPr>
            <p:ph type="body" sz="quarter" idx="10"/>
          </p:nvPr>
        </p:nvSpPr>
        <p:spPr>
          <a:xfrm>
            <a:off x="5613547" y="7168837"/>
            <a:ext cx="7060905" cy="2667000"/>
          </a:xfrm>
        </p:spPr>
        <p:txBody>
          <a:bodyPr/>
          <a:lstStyle/>
          <a:p>
            <a:pPr marL="0" indent="0" algn="ctr">
              <a:buNone/>
            </a:pPr>
            <a:r>
              <a:rPr lang="en-US" sz="5400" b="1" dirty="0">
                <a:solidFill>
                  <a:srgbClr val="C00000"/>
                </a:solidFill>
              </a:rPr>
              <a:t>Audience:</a:t>
            </a:r>
          </a:p>
          <a:p>
            <a:pPr>
              <a:buFont typeface="Arial" panose="020B0604020202020204" pitchFamily="34" charset="0"/>
              <a:buChar char="•"/>
            </a:pPr>
            <a:r>
              <a:rPr lang="en-US" sz="4400" dirty="0"/>
              <a:t>Teens who smoke or may consider it</a:t>
            </a:r>
          </a:p>
        </p:txBody>
      </p:sp>
    </p:spTree>
    <p:extLst>
      <p:ext uri="{BB962C8B-B14F-4D97-AF65-F5344CB8AC3E}">
        <p14:creationId xmlns:p14="http://schemas.microsoft.com/office/powerpoint/2010/main" val="3115345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1C1E-F8FA-0317-3FB1-C00C4FB389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31871-9D51-338C-3B7D-A67F93955400}"/>
              </a:ext>
            </a:extLst>
          </p:cNvPr>
          <p:cNvSpPr>
            <a:spLocks noGrp="1"/>
          </p:cNvSpPr>
          <p:nvPr>
            <p:ph type="title"/>
          </p:nvPr>
        </p:nvSpPr>
        <p:spPr/>
        <p:txBody>
          <a:bodyPr/>
          <a:lstStyle/>
          <a:p>
            <a:r>
              <a:rPr lang="en-US" sz="6600" b="1" dirty="0"/>
              <a:t>How to implement?</a:t>
            </a:r>
          </a:p>
        </p:txBody>
      </p:sp>
      <p:sp>
        <p:nvSpPr>
          <p:cNvPr id="3" name="Text Placeholder 2">
            <a:extLst>
              <a:ext uri="{FF2B5EF4-FFF2-40B4-BE49-F238E27FC236}">
                <a16:creationId xmlns:a16="http://schemas.microsoft.com/office/drawing/2014/main" id="{6EB2DC88-AC0A-24EE-7B5E-A1A823AF7C48}"/>
              </a:ext>
            </a:extLst>
          </p:cNvPr>
          <p:cNvSpPr>
            <a:spLocks noGrp="1"/>
          </p:cNvSpPr>
          <p:nvPr>
            <p:ph type="body" sz="quarter" idx="10"/>
          </p:nvPr>
        </p:nvSpPr>
        <p:spPr>
          <a:xfrm>
            <a:off x="838200" y="2417275"/>
            <a:ext cx="7848600" cy="2584848"/>
          </a:xfrm>
        </p:spPr>
        <p:txBody>
          <a:bodyPr/>
          <a:lstStyle/>
          <a:p>
            <a:pPr marL="0" indent="0" algn="ctr">
              <a:buNone/>
            </a:pPr>
            <a:r>
              <a:rPr lang="en-US" sz="5400" b="1" dirty="0">
                <a:solidFill>
                  <a:srgbClr val="C00000"/>
                </a:solidFill>
              </a:rPr>
              <a:t>Steps:</a:t>
            </a:r>
          </a:p>
          <a:p>
            <a:pPr>
              <a:buFont typeface="Arial" panose="020B0604020202020204" pitchFamily="34" charset="0"/>
              <a:buChar char="•"/>
            </a:pPr>
            <a:r>
              <a:rPr lang="en-US" sz="4400" dirty="0"/>
              <a:t>What specific things do you need to do?</a:t>
            </a:r>
          </a:p>
        </p:txBody>
      </p:sp>
      <p:sp>
        <p:nvSpPr>
          <p:cNvPr id="5" name="Text Placeholder 2">
            <a:extLst>
              <a:ext uri="{FF2B5EF4-FFF2-40B4-BE49-F238E27FC236}">
                <a16:creationId xmlns:a16="http://schemas.microsoft.com/office/drawing/2014/main" id="{42354622-740E-8074-8BDA-0638F367FAB6}"/>
              </a:ext>
            </a:extLst>
          </p:cNvPr>
          <p:cNvSpPr txBox="1">
            <a:spLocks/>
          </p:cNvSpPr>
          <p:nvPr/>
        </p:nvSpPr>
        <p:spPr>
          <a:xfrm>
            <a:off x="10058400" y="2417275"/>
            <a:ext cx="7848600" cy="3156927"/>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400" b="1" dirty="0">
                <a:solidFill>
                  <a:srgbClr val="C00000"/>
                </a:solidFill>
              </a:rPr>
              <a:t>Timeline:</a:t>
            </a:r>
          </a:p>
          <a:p>
            <a:pPr>
              <a:buFont typeface="Arial" panose="020B0604020202020204" pitchFamily="34" charset="0"/>
              <a:buChar char="•"/>
            </a:pPr>
            <a:r>
              <a:rPr lang="en-US" sz="4400" dirty="0"/>
              <a:t>When will you work on and complete each of those steps?</a:t>
            </a:r>
          </a:p>
        </p:txBody>
      </p:sp>
      <p:sp>
        <p:nvSpPr>
          <p:cNvPr id="4" name="Text Placeholder 2">
            <a:extLst>
              <a:ext uri="{FF2B5EF4-FFF2-40B4-BE49-F238E27FC236}">
                <a16:creationId xmlns:a16="http://schemas.microsoft.com/office/drawing/2014/main" id="{F8647ECA-19CE-93D7-01E4-17D0FA5C38D5}"/>
              </a:ext>
            </a:extLst>
          </p:cNvPr>
          <p:cNvSpPr txBox="1">
            <a:spLocks/>
          </p:cNvSpPr>
          <p:nvPr/>
        </p:nvSpPr>
        <p:spPr>
          <a:xfrm>
            <a:off x="838200" y="5634784"/>
            <a:ext cx="7848600" cy="2931320"/>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400" b="1" dirty="0">
                <a:solidFill>
                  <a:srgbClr val="C00000"/>
                </a:solidFill>
              </a:rPr>
              <a:t>Materials:</a:t>
            </a:r>
          </a:p>
          <a:p>
            <a:pPr>
              <a:buFont typeface="Arial" panose="020B0604020202020204" pitchFamily="34" charset="0"/>
              <a:buChar char="•"/>
            </a:pPr>
            <a:r>
              <a:rPr lang="en-US" sz="4400" dirty="0"/>
              <a:t>What items do you need for each step? </a:t>
            </a:r>
          </a:p>
          <a:p>
            <a:pPr>
              <a:buFont typeface="Arial" panose="020B0604020202020204" pitchFamily="34" charset="0"/>
              <a:buChar char="•"/>
            </a:pPr>
            <a:r>
              <a:rPr lang="en-US" sz="4400" dirty="0"/>
              <a:t>Examples: ads, social  media posts, website</a:t>
            </a:r>
          </a:p>
        </p:txBody>
      </p:sp>
      <p:sp>
        <p:nvSpPr>
          <p:cNvPr id="7" name="Text Placeholder 2">
            <a:extLst>
              <a:ext uri="{FF2B5EF4-FFF2-40B4-BE49-F238E27FC236}">
                <a16:creationId xmlns:a16="http://schemas.microsoft.com/office/drawing/2014/main" id="{2F828F02-4A30-C73F-7292-4A9EE045895A}"/>
              </a:ext>
            </a:extLst>
          </p:cNvPr>
          <p:cNvSpPr txBox="1">
            <a:spLocks/>
          </p:cNvSpPr>
          <p:nvPr/>
        </p:nvSpPr>
        <p:spPr>
          <a:xfrm>
            <a:off x="10058400" y="5635670"/>
            <a:ext cx="7848600" cy="3156927"/>
          </a:xfrm>
          <a:prstGeom prst="rect">
            <a:avLst/>
          </a:prstGeom>
        </p:spPr>
        <p:txBody>
          <a:bodyPr/>
          <a:lstStyle>
            <a:lvl1pPr marL="342900" indent="-342900" algn="l" defTabSz="914400" rtl="0" eaLnBrk="1" latinLnBrk="0" hangingPunct="1">
              <a:lnSpc>
                <a:spcPct val="100000"/>
              </a:lnSpc>
              <a:spcBef>
                <a:spcPts val="768"/>
              </a:spcBef>
              <a:spcAft>
                <a:spcPts val="600"/>
              </a:spcAft>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lnSpc>
                <a:spcPct val="100000"/>
              </a:lnSpc>
              <a:spcBef>
                <a:spcPts val="768"/>
              </a:spcBef>
              <a:spcAft>
                <a:spcPts val="600"/>
              </a:spcAft>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00000"/>
              </a:lnSpc>
              <a:spcBef>
                <a:spcPts val="768"/>
              </a:spcBef>
              <a:spcAft>
                <a:spcPts val="600"/>
              </a:spcAft>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768"/>
              </a:spcBef>
              <a:spcAft>
                <a:spcPts val="60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r>
              <a:rPr lang="en-US" sz="5400" b="1" dirty="0">
                <a:solidFill>
                  <a:srgbClr val="C00000"/>
                </a:solidFill>
              </a:rPr>
              <a:t>Resources:</a:t>
            </a:r>
          </a:p>
          <a:p>
            <a:pPr>
              <a:buFont typeface="Arial" panose="020B0604020202020204" pitchFamily="34" charset="0"/>
              <a:buChar char="•"/>
            </a:pPr>
            <a:r>
              <a:rPr lang="en-US" sz="4400" dirty="0"/>
              <a:t>What do you need to obtain those materials?</a:t>
            </a:r>
          </a:p>
          <a:p>
            <a:pPr>
              <a:buFont typeface="Arial" panose="020B0604020202020204" pitchFamily="34" charset="0"/>
              <a:buChar char="•"/>
            </a:pPr>
            <a:r>
              <a:rPr lang="en-US" sz="4400" dirty="0"/>
              <a:t> Examples: people, supplies, money</a:t>
            </a:r>
          </a:p>
        </p:txBody>
      </p:sp>
    </p:spTree>
    <p:extLst>
      <p:ext uri="{BB962C8B-B14F-4D97-AF65-F5344CB8AC3E}">
        <p14:creationId xmlns:p14="http://schemas.microsoft.com/office/powerpoint/2010/main" val="2954483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6A7C1-2815-70B4-C15B-957CCD70B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C4E83-75D0-4290-75A2-D7782880FC11}"/>
              </a:ext>
            </a:extLst>
          </p:cNvPr>
          <p:cNvSpPr>
            <a:spLocks noGrp="1"/>
          </p:cNvSpPr>
          <p:nvPr>
            <p:ph type="title"/>
          </p:nvPr>
        </p:nvSpPr>
        <p:spPr/>
        <p:txBody>
          <a:bodyPr/>
          <a:lstStyle/>
          <a:p>
            <a:r>
              <a:rPr lang="en-US" sz="6600" b="1" dirty="0"/>
              <a:t>How do you know it worked?</a:t>
            </a:r>
          </a:p>
        </p:txBody>
      </p:sp>
      <p:sp>
        <p:nvSpPr>
          <p:cNvPr id="3" name="Text Placeholder 2">
            <a:extLst>
              <a:ext uri="{FF2B5EF4-FFF2-40B4-BE49-F238E27FC236}">
                <a16:creationId xmlns:a16="http://schemas.microsoft.com/office/drawing/2014/main" id="{DA8B2CFD-4976-AE80-CA85-EFB88CF8C4D4}"/>
              </a:ext>
            </a:extLst>
          </p:cNvPr>
          <p:cNvSpPr>
            <a:spLocks noGrp="1"/>
          </p:cNvSpPr>
          <p:nvPr>
            <p:ph type="body" sz="quarter" idx="10"/>
          </p:nvPr>
        </p:nvSpPr>
        <p:spPr>
          <a:xfrm>
            <a:off x="838200" y="2704010"/>
            <a:ext cx="16916400" cy="6782890"/>
          </a:xfrm>
        </p:spPr>
        <p:txBody>
          <a:bodyPr/>
          <a:lstStyle/>
          <a:p>
            <a:pPr marL="0" indent="0">
              <a:buNone/>
            </a:pPr>
            <a:r>
              <a:rPr lang="en-US" sz="6000" b="1" dirty="0">
                <a:solidFill>
                  <a:srgbClr val="C00000"/>
                </a:solidFill>
              </a:rPr>
              <a:t>Evaluation:</a:t>
            </a:r>
          </a:p>
          <a:p>
            <a:pPr marL="0" indent="0">
              <a:buNone/>
            </a:pPr>
            <a:r>
              <a:rPr lang="en-US" sz="4800" dirty="0"/>
              <a:t>Research study -</a:t>
            </a:r>
          </a:p>
          <a:p>
            <a:pPr>
              <a:buNone/>
            </a:pPr>
            <a:r>
              <a:rPr lang="en-US" sz="3600" b="1" i="1" dirty="0">
                <a:solidFill>
                  <a:srgbClr val="666666"/>
                </a:solidFill>
              </a:rPr>
              <a:t>Objectives.</a:t>
            </a:r>
            <a:r>
              <a:rPr lang="en-US" sz="3600" b="1" dirty="0">
                <a:solidFill>
                  <a:srgbClr val="666666"/>
                </a:solidFill>
              </a:rPr>
              <a:t> </a:t>
            </a:r>
            <a:r>
              <a:rPr lang="en-US" sz="3600" dirty="0">
                <a:solidFill>
                  <a:srgbClr val="666666"/>
                </a:solidFill>
              </a:rPr>
              <a:t>In early 2000, the American Legacy Foundation launched the national “truth” campaign, the first national antismoking campaign to discourage tobacco use among youths. We studied the impact of the campaign on national smoking rates among US youths (students in grades 8, 10, and 12).</a:t>
            </a:r>
          </a:p>
          <a:p>
            <a:pPr>
              <a:buNone/>
            </a:pPr>
            <a:r>
              <a:rPr lang="en-US" sz="3600" b="1" i="1" dirty="0">
                <a:solidFill>
                  <a:srgbClr val="666666"/>
                </a:solidFill>
              </a:rPr>
              <a:t>Methods.</a:t>
            </a:r>
            <a:r>
              <a:rPr lang="en-US" sz="3600" b="1" dirty="0">
                <a:solidFill>
                  <a:srgbClr val="666666"/>
                </a:solidFill>
              </a:rPr>
              <a:t> </a:t>
            </a:r>
            <a:r>
              <a:rPr lang="en-US" sz="3600" dirty="0">
                <a:solidFill>
                  <a:srgbClr val="666666"/>
                </a:solidFill>
              </a:rPr>
              <a:t>We used data from the Monitoring the Future survey in a pre/post quasi-experimental design to relate trends in youth smoking prevalence to varied doses of the “truth” campaign in a national sample of approximately 50000 students in grades 8, 10, and 12, surveyed each spring from 1997 through 2002.</a:t>
            </a:r>
          </a:p>
          <a:p>
            <a:pPr>
              <a:buNone/>
            </a:pPr>
            <a:endParaRPr lang="en-US" sz="3600" dirty="0">
              <a:solidFill>
                <a:srgbClr val="666666"/>
              </a:solidFill>
            </a:endParaRPr>
          </a:p>
          <a:p>
            <a:pPr>
              <a:buNone/>
            </a:pPr>
            <a:endParaRPr lang="en-US" sz="4400" dirty="0">
              <a:solidFill>
                <a:srgbClr val="666666"/>
              </a:solidFill>
              <a:latin typeface="Calibri" panose="020F0502020204030204" pitchFamily="34" charset="0"/>
            </a:endParaRPr>
          </a:p>
        </p:txBody>
      </p:sp>
      <p:pic>
        <p:nvPicPr>
          <p:cNvPr id="8" name="Picture 7" descr="Masthead of an article in the American Journal of Public Health entitle Evidece of a Dose-Response Relationship between &quot;truth&quot; Antismoking Ads and Youth Smoking Prevalence dates March 2005.">
            <a:extLst>
              <a:ext uri="{FF2B5EF4-FFF2-40B4-BE49-F238E27FC236}">
                <a16:creationId xmlns:a16="http://schemas.microsoft.com/office/drawing/2014/main" id="{C7F0A3FF-EF1A-ADD9-08BA-CA767FC61E4C}"/>
              </a:ext>
            </a:extLst>
          </p:cNvPr>
          <p:cNvPicPr>
            <a:picLocks noChangeAspect="1"/>
          </p:cNvPicPr>
          <p:nvPr/>
        </p:nvPicPr>
        <p:blipFill>
          <a:blip r:embed="rId3"/>
          <a:srcRect l="18148" t="10897" r="40092" b="59188"/>
          <a:stretch>
            <a:fillRect/>
          </a:stretch>
        </p:blipFill>
        <p:spPr>
          <a:xfrm>
            <a:off x="11868885" y="2119312"/>
            <a:ext cx="5885715" cy="2283815"/>
          </a:xfrm>
          <a:prstGeom prst="rect">
            <a:avLst/>
          </a:prstGeom>
        </p:spPr>
      </p:pic>
    </p:spTree>
    <p:extLst>
      <p:ext uri="{BB962C8B-B14F-4D97-AF65-F5344CB8AC3E}">
        <p14:creationId xmlns:p14="http://schemas.microsoft.com/office/powerpoint/2010/main" val="1998051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7FB6F-EACF-1CF3-DE5C-A9C115E6F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7590F1-431B-B7BA-3BD1-743C53687E5E}"/>
              </a:ext>
            </a:extLst>
          </p:cNvPr>
          <p:cNvSpPr>
            <a:spLocks noGrp="1"/>
          </p:cNvSpPr>
          <p:nvPr>
            <p:ph type="title"/>
          </p:nvPr>
        </p:nvSpPr>
        <p:spPr/>
        <p:txBody>
          <a:bodyPr/>
          <a:lstStyle/>
          <a:p>
            <a:r>
              <a:rPr lang="en-US" sz="6600" b="1" dirty="0"/>
              <a:t>Results from Research Study</a:t>
            </a:r>
          </a:p>
        </p:txBody>
      </p:sp>
      <p:sp>
        <p:nvSpPr>
          <p:cNvPr id="3" name="Text Placeholder 2">
            <a:extLst>
              <a:ext uri="{FF2B5EF4-FFF2-40B4-BE49-F238E27FC236}">
                <a16:creationId xmlns:a16="http://schemas.microsoft.com/office/drawing/2014/main" id="{BF50CC49-283B-9AC4-E8F1-BA02ACAB8CA8}"/>
              </a:ext>
            </a:extLst>
          </p:cNvPr>
          <p:cNvSpPr>
            <a:spLocks noGrp="1"/>
          </p:cNvSpPr>
          <p:nvPr>
            <p:ph type="body" sz="quarter" idx="10"/>
          </p:nvPr>
        </p:nvSpPr>
        <p:spPr>
          <a:xfrm>
            <a:off x="838200" y="2658329"/>
            <a:ext cx="16916400" cy="2485172"/>
          </a:xfrm>
        </p:spPr>
        <p:txBody>
          <a:bodyPr/>
          <a:lstStyle/>
          <a:p>
            <a:pPr>
              <a:buNone/>
            </a:pPr>
            <a:r>
              <a:rPr lang="en-US" sz="3600" i="1" dirty="0">
                <a:solidFill>
                  <a:srgbClr val="666666"/>
                </a:solidFill>
              </a:rPr>
              <a:t>Results.</a:t>
            </a:r>
            <a:r>
              <a:rPr lang="en-US" sz="3600" dirty="0">
                <a:solidFill>
                  <a:srgbClr val="666666"/>
                </a:solidFill>
              </a:rPr>
              <a:t> The campaign accounted for a significant portion of the recent decline in youth smoking prevalence. </a:t>
            </a:r>
            <a:r>
              <a:rPr lang="en-US" sz="3600" b="1" dirty="0">
                <a:solidFill>
                  <a:srgbClr val="666666"/>
                </a:solidFill>
              </a:rPr>
              <a:t>Smoking prevalence among all students declined </a:t>
            </a:r>
            <a:r>
              <a:rPr lang="en-US" sz="3600" dirty="0">
                <a:solidFill>
                  <a:srgbClr val="666666"/>
                </a:solidFill>
              </a:rPr>
              <a:t>from 25.3% to 18.0% between 1999 and 2002 and </a:t>
            </a:r>
            <a:r>
              <a:rPr lang="en-US" sz="3600" b="1" dirty="0">
                <a:solidFill>
                  <a:srgbClr val="666666"/>
                </a:solidFill>
              </a:rPr>
              <a:t>the campaign accounted for approximately 22% of this decline.</a:t>
            </a:r>
          </a:p>
        </p:txBody>
      </p:sp>
      <p:sp>
        <p:nvSpPr>
          <p:cNvPr id="4" name="Rectangle 3">
            <a:extLst>
              <a:ext uri="{FF2B5EF4-FFF2-40B4-BE49-F238E27FC236}">
                <a16:creationId xmlns:a16="http://schemas.microsoft.com/office/drawing/2014/main" id="{D16A80B3-2F7D-9373-20F3-479639BFDE67}"/>
              </a:ext>
            </a:extLst>
          </p:cNvPr>
          <p:cNvSpPr/>
          <p:nvPr/>
        </p:nvSpPr>
        <p:spPr>
          <a:xfrm>
            <a:off x="5753507" y="6134100"/>
            <a:ext cx="6780985" cy="221599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13800" b="1" i="1" cap="none" spc="0" dirty="0">
                <a:ln/>
                <a:solidFill>
                  <a:schemeClr val="accent3"/>
                </a:solidFill>
                <a:effectLst/>
              </a:rPr>
              <a:t>Success!</a:t>
            </a:r>
          </a:p>
        </p:txBody>
      </p:sp>
    </p:spTree>
    <p:extLst>
      <p:ext uri="{BB962C8B-B14F-4D97-AF65-F5344CB8AC3E}">
        <p14:creationId xmlns:p14="http://schemas.microsoft.com/office/powerpoint/2010/main" val="717465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35A2-1F20-C855-37A1-C174E4D44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2977D-5643-7F04-A024-6ACE5CE6FAD4}"/>
              </a:ext>
            </a:extLst>
          </p:cNvPr>
          <p:cNvSpPr>
            <a:spLocks noGrp="1"/>
          </p:cNvSpPr>
          <p:nvPr>
            <p:ph type="title"/>
          </p:nvPr>
        </p:nvSpPr>
        <p:spPr>
          <a:xfrm>
            <a:off x="1600200" y="6057900"/>
            <a:ext cx="6934200" cy="3048000"/>
          </a:xfrm>
        </p:spPr>
        <p:txBody>
          <a:bodyPr/>
          <a:lstStyle/>
          <a:p>
            <a:r>
              <a:rPr lang="en-US" sz="6600" b="1" dirty="0"/>
              <a:t>Creating your own communication plan</a:t>
            </a:r>
          </a:p>
        </p:txBody>
      </p:sp>
      <p:sp>
        <p:nvSpPr>
          <p:cNvPr id="5" name="Text Placeholder 2">
            <a:extLst>
              <a:ext uri="{FF2B5EF4-FFF2-40B4-BE49-F238E27FC236}">
                <a16:creationId xmlns:a16="http://schemas.microsoft.com/office/drawing/2014/main" id="{BA67DEAE-66A2-236E-DAF2-2D4F1418B432}"/>
              </a:ext>
            </a:extLst>
          </p:cNvPr>
          <p:cNvSpPr txBox="1">
            <a:spLocks/>
          </p:cNvSpPr>
          <p:nvPr/>
        </p:nvSpPr>
        <p:spPr>
          <a:xfrm>
            <a:off x="8915400" y="1638300"/>
            <a:ext cx="8763000" cy="74676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2400"/>
              </a:spcAft>
              <a:buFont typeface="Arial" pitchFamily="34" charset="0"/>
              <a:buNone/>
            </a:pPr>
            <a:r>
              <a:rPr lang="en-US" sz="5400" b="1" dirty="0">
                <a:solidFill>
                  <a:srgbClr val="C00000"/>
                </a:solidFill>
              </a:rPr>
              <a:t>What are your objectives?</a:t>
            </a:r>
          </a:p>
          <a:p>
            <a:pPr marL="457200" indent="-457200">
              <a:lnSpc>
                <a:spcPct val="90000"/>
              </a:lnSpc>
              <a:spcBef>
                <a:spcPts val="1000"/>
              </a:spcBef>
              <a:spcAft>
                <a:spcPts val="2400"/>
              </a:spcAft>
            </a:pPr>
            <a:r>
              <a:rPr lang="en-US" sz="4400" dirty="0"/>
              <a:t>Program goal</a:t>
            </a:r>
          </a:p>
          <a:p>
            <a:pPr marL="457200" indent="-457200">
              <a:lnSpc>
                <a:spcPct val="90000"/>
              </a:lnSpc>
              <a:spcBef>
                <a:spcPts val="1000"/>
              </a:spcBef>
              <a:spcAft>
                <a:spcPts val="2400"/>
              </a:spcAft>
            </a:pPr>
            <a:r>
              <a:rPr lang="en-US" sz="4400" dirty="0"/>
              <a:t>Communication goal(s)</a:t>
            </a:r>
          </a:p>
          <a:p>
            <a:pPr marL="457200" indent="-457200">
              <a:lnSpc>
                <a:spcPct val="90000"/>
              </a:lnSpc>
              <a:spcBef>
                <a:spcPts val="1000"/>
              </a:spcBef>
              <a:spcAft>
                <a:spcPts val="2400"/>
              </a:spcAft>
            </a:pPr>
            <a:r>
              <a:rPr lang="en-US" sz="4400" dirty="0"/>
              <a:t>Audience(s)</a:t>
            </a:r>
          </a:p>
          <a:p>
            <a:pPr marL="0" indent="0">
              <a:lnSpc>
                <a:spcPct val="90000"/>
              </a:lnSpc>
              <a:spcBef>
                <a:spcPts val="1800"/>
              </a:spcBef>
              <a:spcAft>
                <a:spcPts val="2400"/>
              </a:spcAft>
              <a:buNone/>
            </a:pPr>
            <a:r>
              <a:rPr lang="en-US" sz="5400" b="1" dirty="0">
                <a:solidFill>
                  <a:srgbClr val="C00000"/>
                </a:solidFill>
              </a:rPr>
              <a:t>What will you say and how? </a:t>
            </a:r>
            <a:endParaRPr lang="en-US" sz="5400" b="1" dirty="0"/>
          </a:p>
          <a:p>
            <a:pPr marL="457200" indent="-457200">
              <a:lnSpc>
                <a:spcPct val="90000"/>
              </a:lnSpc>
              <a:spcBef>
                <a:spcPts val="1000"/>
              </a:spcBef>
              <a:spcAft>
                <a:spcPts val="2400"/>
              </a:spcAft>
            </a:pPr>
            <a:r>
              <a:rPr lang="en-US" sz="4400" dirty="0"/>
              <a:t>Key messages</a:t>
            </a:r>
          </a:p>
          <a:p>
            <a:pPr marL="457200" indent="-457200">
              <a:lnSpc>
                <a:spcPct val="90000"/>
              </a:lnSpc>
              <a:spcBef>
                <a:spcPts val="1000"/>
              </a:spcBef>
              <a:spcAft>
                <a:spcPts val="2400"/>
              </a:spcAft>
            </a:pPr>
            <a:r>
              <a:rPr lang="en-US" sz="4400" dirty="0"/>
              <a:t>Methods/tactics</a:t>
            </a:r>
          </a:p>
        </p:txBody>
      </p:sp>
    </p:spTree>
    <p:extLst>
      <p:ext uri="{BB962C8B-B14F-4D97-AF65-F5344CB8AC3E}">
        <p14:creationId xmlns:p14="http://schemas.microsoft.com/office/powerpoint/2010/main" val="1857917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7472A-C384-CEA6-B54A-E1B23EF36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4CE65-D834-71F1-9F5E-3B38A8740A69}"/>
              </a:ext>
            </a:extLst>
          </p:cNvPr>
          <p:cNvSpPr>
            <a:spLocks noGrp="1"/>
          </p:cNvSpPr>
          <p:nvPr>
            <p:ph type="title"/>
          </p:nvPr>
        </p:nvSpPr>
        <p:spPr>
          <a:xfrm>
            <a:off x="1981200" y="6517580"/>
            <a:ext cx="5638800" cy="2270737"/>
          </a:xfrm>
        </p:spPr>
        <p:txBody>
          <a:bodyPr/>
          <a:lstStyle/>
          <a:p>
            <a:r>
              <a:rPr lang="en-US" sz="6600" b="1" dirty="0"/>
              <a:t>Mapping out the details</a:t>
            </a:r>
          </a:p>
        </p:txBody>
      </p:sp>
      <p:sp>
        <p:nvSpPr>
          <p:cNvPr id="4" name="Text Placeholder 3">
            <a:extLst>
              <a:ext uri="{FF2B5EF4-FFF2-40B4-BE49-F238E27FC236}">
                <a16:creationId xmlns:a16="http://schemas.microsoft.com/office/drawing/2014/main" id="{F15FE9F0-8DFD-749E-CC68-FF367A8B0A66}"/>
              </a:ext>
            </a:extLst>
          </p:cNvPr>
          <p:cNvSpPr>
            <a:spLocks noGrp="1"/>
          </p:cNvSpPr>
          <p:nvPr>
            <p:ph type="body" sz="quarter" idx="11"/>
          </p:nvPr>
        </p:nvSpPr>
        <p:spPr>
          <a:xfrm>
            <a:off x="9906002" y="2781300"/>
            <a:ext cx="7619998" cy="6027396"/>
          </a:xfrm>
        </p:spPr>
        <p:txBody>
          <a:bodyPr/>
          <a:lstStyle/>
          <a:p>
            <a:pPr>
              <a:spcAft>
                <a:spcPts val="2400"/>
              </a:spcAft>
              <a:buFont typeface="Arial" panose="020B0604020202020204" pitchFamily="34" charset="0"/>
              <a:buChar char="•"/>
            </a:pPr>
            <a:r>
              <a:rPr lang="en-US" sz="5400" b="1" dirty="0"/>
              <a:t>Steps</a:t>
            </a:r>
          </a:p>
          <a:p>
            <a:pPr>
              <a:spcAft>
                <a:spcPts val="2400"/>
              </a:spcAft>
              <a:buFont typeface="Arial" panose="020B0604020202020204" pitchFamily="34" charset="0"/>
              <a:buChar char="•"/>
            </a:pPr>
            <a:r>
              <a:rPr lang="en-US" sz="5400" b="1" dirty="0"/>
              <a:t>Materials</a:t>
            </a:r>
          </a:p>
          <a:p>
            <a:pPr>
              <a:spcAft>
                <a:spcPts val="2400"/>
              </a:spcAft>
              <a:buFont typeface="Arial" panose="020B0604020202020204" pitchFamily="34" charset="0"/>
              <a:buChar char="•"/>
            </a:pPr>
            <a:r>
              <a:rPr lang="en-US" sz="5400" b="1" dirty="0"/>
              <a:t>Resources</a:t>
            </a:r>
          </a:p>
          <a:p>
            <a:pPr>
              <a:spcAft>
                <a:spcPts val="2400"/>
              </a:spcAft>
              <a:buFont typeface="Arial" panose="020B0604020202020204" pitchFamily="34" charset="0"/>
              <a:buChar char="•"/>
            </a:pPr>
            <a:r>
              <a:rPr lang="en-US" sz="5400" b="1" dirty="0"/>
              <a:t>Timeline</a:t>
            </a:r>
          </a:p>
          <a:p>
            <a:pPr>
              <a:spcAft>
                <a:spcPts val="2400"/>
              </a:spcAft>
              <a:buFont typeface="Arial" panose="020B0604020202020204" pitchFamily="34" charset="0"/>
              <a:buChar char="•"/>
            </a:pPr>
            <a:r>
              <a:rPr lang="en-US" sz="5400" b="1" dirty="0"/>
              <a:t>Evaluation</a:t>
            </a:r>
          </a:p>
        </p:txBody>
      </p:sp>
    </p:spTree>
    <p:extLst>
      <p:ext uri="{BB962C8B-B14F-4D97-AF65-F5344CB8AC3E}">
        <p14:creationId xmlns:p14="http://schemas.microsoft.com/office/powerpoint/2010/main" val="3048468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a:lstStyle/>
          <a:p>
            <a:r>
              <a:rPr lang="en-US"/>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a:lstStyle/>
          <a:p>
            <a:r>
              <a:rPr lang="en-US"/>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a:lstStyle/>
          <a:p>
            <a:r>
              <a:rPr lang="en-US"/>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a:lstStyle/>
          <a:p>
            <a:r>
              <a:rPr lang="en-US"/>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a:t>uconnruddcenter.org/adolescent-citizen-scientists</a:t>
            </a:r>
          </a:p>
        </p:txBody>
      </p:sp>
      <p:pic>
        <p:nvPicPr>
          <p:cNvPr id="9" name="Picture 8" descr="Logo for the Adolescent Citizen Scientists program featuring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2800" y="1339541"/>
            <a:ext cx="2895600" cy="28956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1_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e4c2502-6a23-469f-9ea5-f4d7e9dd213a">
      <Terms xmlns="http://schemas.microsoft.com/office/infopath/2007/PartnerControls"/>
    </lcf76f155ced4ddcb4097134ff3c332f>
    <TaxCatchAll xmlns="7439403e-bab4-4d39-8f9b-a76631617c2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634AFF5F554FC4D852C47698F0BF159" ma:contentTypeVersion="16" ma:contentTypeDescription="Create a new document." ma:contentTypeScope="" ma:versionID="52e6d1c9a122a7f4dff1e5c7080ca5e5">
  <xsd:schema xmlns:xsd="http://www.w3.org/2001/XMLSchema" xmlns:xs="http://www.w3.org/2001/XMLSchema" xmlns:p="http://schemas.microsoft.com/office/2006/metadata/properties" xmlns:ns2="ae4c2502-6a23-469f-9ea5-f4d7e9dd213a" xmlns:ns3="7439403e-bab4-4d39-8f9b-a76631617c26" targetNamespace="http://schemas.microsoft.com/office/2006/metadata/properties" ma:root="true" ma:fieldsID="af3bfb568fd5ebe48fc79a45751b800b" ns2:_="" ns3:_="">
    <xsd:import namespace="ae4c2502-6a23-469f-9ea5-f4d7e9dd213a"/>
    <xsd:import namespace="7439403e-bab4-4d39-8f9b-a76631617c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c2502-6a23-469f-9ea5-f4d7e9dd2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e6962ab-0744-46a3-9e0f-3fe952fbdf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39403e-bab4-4d39-8f9b-a76631617c2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98dbacf-00a2-468b-9bae-1b0a5d8e6452}" ma:internalName="TaxCatchAll" ma:showField="CatchAllData" ma:web="7439403e-bab4-4d39-8f9b-a76631617c2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9FAF83-997F-4BD6-BD70-7F2122D9DC5D}">
  <ds:schemaRefs>
    <ds:schemaRef ds:uri="http://purl.org/dc/dcmitype/"/>
    <ds:schemaRef ds:uri="7439403e-bab4-4d39-8f9b-a76631617c26"/>
    <ds:schemaRef ds:uri="http://purl.org/dc/terms/"/>
    <ds:schemaRef ds:uri="http://purl.org/dc/elements/1.1/"/>
    <ds:schemaRef ds:uri="http://schemas.microsoft.com/office/infopath/2007/PartnerControls"/>
    <ds:schemaRef ds:uri="http://schemas.microsoft.com/office/2006/documentManagement/types"/>
    <ds:schemaRef ds:uri="http://www.w3.org/XML/1998/namespace"/>
    <ds:schemaRef ds:uri="http://schemas.openxmlformats.org/package/2006/metadata/core-properties"/>
    <ds:schemaRef ds:uri="ae4c2502-6a23-469f-9ea5-f4d7e9dd213a"/>
    <ds:schemaRef ds:uri="http://schemas.microsoft.com/office/2006/metadata/properties"/>
  </ds:schemaRefs>
</ds:datastoreItem>
</file>

<file path=customXml/itemProps2.xml><?xml version="1.0" encoding="utf-8"?>
<ds:datastoreItem xmlns:ds="http://schemas.openxmlformats.org/officeDocument/2006/customXml" ds:itemID="{86D3EDBB-65CF-493E-A44E-D0ECF60BC2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4c2502-6a23-469f-9ea5-f4d7e9dd213a"/>
    <ds:schemaRef ds:uri="7439403e-bab4-4d39-8f9b-a76631617c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EDF225-EE64-4B3E-880A-ACE732992A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31778</TotalTime>
  <Words>547</Words>
  <Application>Microsoft Macintosh PowerPoint</Application>
  <PresentationFormat>Custom</PresentationFormat>
  <Paragraphs>100</Paragraphs>
  <Slides>15</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Geneva</vt:lpstr>
      <vt:lpstr>Calibri</vt:lpstr>
      <vt:lpstr>Arial</vt:lpstr>
      <vt:lpstr>Wingdings</vt:lpstr>
      <vt:lpstr>Rudd Center Theme</vt:lpstr>
      <vt:lpstr>1_Rudd Center Theme</vt:lpstr>
      <vt:lpstr>Designing a Communication Plan</vt:lpstr>
      <vt:lpstr>Today’s Agenda</vt:lpstr>
      <vt:lpstr>Why do you need a communication plan?</vt:lpstr>
      <vt:lpstr>Communication Plan Components</vt:lpstr>
      <vt:lpstr>Communications Plan Template</vt:lpstr>
      <vt:lpstr>Example: “truth” Campaign - Background</vt:lpstr>
      <vt:lpstr>What were their goals?</vt:lpstr>
      <vt:lpstr>“truth” Campaign Ads</vt:lpstr>
      <vt:lpstr>Who, what and how?</vt:lpstr>
      <vt:lpstr>How to implement?</vt:lpstr>
      <vt:lpstr>How do you know it worked?</vt:lpstr>
      <vt:lpstr>Results from Research Study</vt:lpstr>
      <vt:lpstr>Creating your own communication plan</vt:lpstr>
      <vt:lpstr>Mapping out the details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Communications Plan Module</dc:title>
  <dc:subject/>
  <dc:creator>UConn Rudd Center for Food Policy and Health</dc:creator>
  <cp:keywords/>
  <dc:description/>
  <cp:lastModifiedBy>Hardee, Carson</cp:lastModifiedBy>
  <cp:revision>63</cp:revision>
  <dcterms:created xsi:type="dcterms:W3CDTF">2006-08-16T00:00:00Z</dcterms:created>
  <dcterms:modified xsi:type="dcterms:W3CDTF">2026-08-21T16:49:14Z</dcterms:modified>
  <cp:category/>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0x0101006634AFF5F554FC4D852C47698F0BF159</vt:lpwstr>
  </property>
  <property fmtid="{D5CDD505-2E9C-101B-9397-08002B2CF9AE}" pid="3" name="MediaServiceImageTags">
    <vt:lpwstr/>
  </property>
</Properties>
</file>