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6" r:id="rId2"/>
  </p:sldMasterIdLst>
  <p:notesMasterIdLst>
    <p:notesMasterId r:id="rId23"/>
  </p:notesMasterIdLst>
  <p:sldIdLst>
    <p:sldId id="877" r:id="rId3"/>
    <p:sldId id="354" r:id="rId4"/>
    <p:sldId id="384" r:id="rId5"/>
    <p:sldId id="355" r:id="rId6"/>
    <p:sldId id="358" r:id="rId7"/>
    <p:sldId id="357" r:id="rId8"/>
    <p:sldId id="361" r:id="rId9"/>
    <p:sldId id="364" r:id="rId10"/>
    <p:sldId id="360" r:id="rId11"/>
    <p:sldId id="363" r:id="rId12"/>
    <p:sldId id="365" r:id="rId13"/>
    <p:sldId id="366" r:id="rId14"/>
    <p:sldId id="367" r:id="rId15"/>
    <p:sldId id="876" r:id="rId16"/>
    <p:sldId id="878" r:id="rId17"/>
    <p:sldId id="873" r:id="rId18"/>
    <p:sldId id="874" r:id="rId19"/>
    <p:sldId id="875" r:id="rId20"/>
    <p:sldId id="344" r:id="rId21"/>
    <p:sldId id="28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B0F4703-25AF-1901-3DB4-BC51DADC402F}" name="Ashley Hernandez" initials="AH" userId="S::ashleyh_hispanichealthcouncil.org#ext#@uconn.onmicrosoft.com::9a99d68d-35b6-4678-8005-46d30ef1c514" providerId="AD"/>
  <p188:author id="{46E80988-F3F7-3D90-4C48-CF0EF4CB0FF9}" name="Fleming, Frances" initials="FF" userId="S::frances.fleming@uconn.edu::162341b2-b85b-48af-98ea-a143d86276f9" providerId="AD"/>
  <p188:author id="{926458C9-38A7-95F9-FA76-E37CCD9393A1}" name="Ashley Hernandez" initials="AH" userId="S::ashleyh@hispanichealthcouncil.org::721e1494-29b8-49c5-854e-3365d8c25f6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E2D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81" autoAdjust="0"/>
    <p:restoredTop sz="94651"/>
  </p:normalViewPr>
  <p:slideViewPr>
    <p:cSldViewPr snapToGrid="0">
      <p:cViewPr>
        <p:scale>
          <a:sx n="94" d="100"/>
          <a:sy n="94" d="100"/>
        </p:scale>
        <p:origin x="472" y="53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D61550-B8BC-4CCD-9ABE-F56FF4AA2159}" type="datetimeFigureOut">
              <a:t>8/24/26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662B07-E081-475F-9884-C7852543EC2B}" type="slidenum">
              <a:t>‹#›</a:t>
            </a:fld>
            <a:endParaRPr lang="en-US"/>
          </a:p>
        </p:txBody>
      </p:sp>
    </p:spTree>
    <p:extLst>
      <p:ext uri="{BB962C8B-B14F-4D97-AF65-F5344CB8AC3E}">
        <p14:creationId xmlns:p14="http://schemas.microsoft.com/office/powerpoint/2010/main" val="1608970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F662B07-E081-475F-9884-C7852543EC2B}" type="slidenum">
              <a:rPr lang="en-US" smtClean="0"/>
              <a:t>1</a:t>
            </a:fld>
            <a:endParaRPr lang="en-US"/>
          </a:p>
        </p:txBody>
      </p:sp>
    </p:spTree>
    <p:extLst>
      <p:ext uri="{BB962C8B-B14F-4D97-AF65-F5344CB8AC3E}">
        <p14:creationId xmlns:p14="http://schemas.microsoft.com/office/powerpoint/2010/main" val="3872846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66676-0E75-3CA6-3A03-7858BE087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F87194-9C22-4409-550E-24F8340B05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B39FFB-B3D8-8158-CF5F-53F676CB54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C7B2A3-92FE-386B-5DF3-BA02E956EE5F}"/>
              </a:ext>
            </a:extLst>
          </p:cNvPr>
          <p:cNvSpPr>
            <a:spLocks noGrp="1"/>
          </p:cNvSpPr>
          <p:nvPr>
            <p:ph type="sldNum" sz="quarter" idx="5"/>
          </p:nvPr>
        </p:nvSpPr>
        <p:spPr/>
        <p:txBody>
          <a:bodyPr/>
          <a:lstStyle/>
          <a:p>
            <a:fld id="{AF662B07-E081-475F-9884-C7852543EC2B}" type="slidenum">
              <a:rPr lang="en-US" smtClean="0"/>
              <a:t>2</a:t>
            </a:fld>
            <a:endParaRPr lang="en-US"/>
          </a:p>
        </p:txBody>
      </p:sp>
    </p:spTree>
    <p:extLst>
      <p:ext uri="{BB962C8B-B14F-4D97-AF65-F5344CB8AC3E}">
        <p14:creationId xmlns:p14="http://schemas.microsoft.com/office/powerpoint/2010/main" val="1304740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729E6-7E23-700A-9ECE-1FD5027315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7E6BB5-AFFE-9009-AD54-5B6D175FE5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901E1C-CBBD-4EE7-F868-231342433A2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2ED3A72-592D-77A1-5623-E8CFEB35B27D}"/>
              </a:ext>
            </a:extLst>
          </p:cNvPr>
          <p:cNvSpPr>
            <a:spLocks noGrp="1"/>
          </p:cNvSpPr>
          <p:nvPr>
            <p:ph type="sldNum" sz="quarter" idx="5"/>
          </p:nvPr>
        </p:nvSpPr>
        <p:spPr/>
        <p:txBody>
          <a:bodyPr/>
          <a:lstStyle/>
          <a:p>
            <a:fld id="{AF662B07-E081-475F-9884-C7852543EC2B}" type="slidenum">
              <a:rPr lang="en-US" smtClean="0"/>
              <a:t>3</a:t>
            </a:fld>
            <a:endParaRPr lang="en-US"/>
          </a:p>
        </p:txBody>
      </p:sp>
    </p:spTree>
    <p:extLst>
      <p:ext uri="{BB962C8B-B14F-4D97-AF65-F5344CB8AC3E}">
        <p14:creationId xmlns:p14="http://schemas.microsoft.com/office/powerpoint/2010/main" val="1570068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2C9A8-13E9-1F5C-EF90-506241830C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4B0752-0047-F206-33F8-9EDCD25731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70A8BC-90BF-80A8-1DDA-39A43349F79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a:solidFill>
                <a:srgbClr val="000D2F"/>
              </a:solidFill>
              <a:effectLst/>
            </a:endParaRPr>
          </a:p>
        </p:txBody>
      </p:sp>
      <p:sp>
        <p:nvSpPr>
          <p:cNvPr id="4" name="Slide Number Placeholder 3">
            <a:extLst>
              <a:ext uri="{FF2B5EF4-FFF2-40B4-BE49-F238E27FC236}">
                <a16:creationId xmlns:a16="http://schemas.microsoft.com/office/drawing/2014/main" id="{B646B19C-DE90-6CB4-3185-D861D433A63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0CC380-D7D4-460D-9674-B0EF853E804C}" type="slidenum">
              <a:rPr kumimoji="0" lang="en-US" sz="120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10693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012F0-18EC-DAD9-CFB8-B939007BD3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A5AB5C-CE15-2A51-846F-4F0A0D2A47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4813B0-554F-A898-C559-A676D3029A7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A0790E1-6196-DF53-F6A1-3D09E795E46E}"/>
              </a:ext>
            </a:extLst>
          </p:cNvPr>
          <p:cNvSpPr>
            <a:spLocks noGrp="1"/>
          </p:cNvSpPr>
          <p:nvPr>
            <p:ph type="sldNum" sz="quarter" idx="5"/>
          </p:nvPr>
        </p:nvSpPr>
        <p:spPr/>
        <p:txBody>
          <a:bodyPr/>
          <a:lstStyle/>
          <a:p>
            <a:fld id="{AF662B07-E081-475F-9884-C7852543EC2B}" type="slidenum">
              <a:rPr lang="en-US" smtClean="0"/>
              <a:t>5</a:t>
            </a:fld>
            <a:endParaRPr lang="en-US"/>
          </a:p>
        </p:txBody>
      </p:sp>
    </p:spTree>
    <p:extLst>
      <p:ext uri="{BB962C8B-B14F-4D97-AF65-F5344CB8AC3E}">
        <p14:creationId xmlns:p14="http://schemas.microsoft.com/office/powerpoint/2010/main" val="852079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A3F2A-6A29-6545-0D89-45E48B4866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057F26-ED6B-D4B2-FE84-7DB5B3455A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2F8E90-0A2F-7470-FB3A-0011CDC64F5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A498BFC-CAC3-33D2-3CF9-441679C28AA2}"/>
              </a:ext>
            </a:extLst>
          </p:cNvPr>
          <p:cNvSpPr>
            <a:spLocks noGrp="1"/>
          </p:cNvSpPr>
          <p:nvPr>
            <p:ph type="sldNum" sz="quarter" idx="5"/>
          </p:nvPr>
        </p:nvSpPr>
        <p:spPr/>
        <p:txBody>
          <a:bodyPr/>
          <a:lstStyle/>
          <a:p>
            <a:fld id="{AF662B07-E081-475F-9884-C7852543EC2B}" type="slidenum">
              <a:rPr lang="en-US" smtClean="0"/>
              <a:t>6</a:t>
            </a:fld>
            <a:endParaRPr lang="en-US"/>
          </a:p>
        </p:txBody>
      </p:sp>
    </p:spTree>
    <p:extLst>
      <p:ext uri="{BB962C8B-B14F-4D97-AF65-F5344CB8AC3E}">
        <p14:creationId xmlns:p14="http://schemas.microsoft.com/office/powerpoint/2010/main" val="3365804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D075D-2783-2466-FC5B-00D8228EA1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A71198-3CF8-BCC1-954D-82954D81D4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BD986F-4286-114E-70E4-9F578B36C6C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a:solidFill>
                <a:srgbClr val="000D2F"/>
              </a:solidFill>
              <a:effectLst/>
            </a:endParaRPr>
          </a:p>
        </p:txBody>
      </p:sp>
      <p:sp>
        <p:nvSpPr>
          <p:cNvPr id="4" name="Slide Number Placeholder 3">
            <a:extLst>
              <a:ext uri="{FF2B5EF4-FFF2-40B4-BE49-F238E27FC236}">
                <a16:creationId xmlns:a16="http://schemas.microsoft.com/office/drawing/2014/main" id="{59A19D19-A518-ED46-D2CE-90E0309F680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0CC380-D7D4-460D-9674-B0EF853E804C}" type="slidenum">
              <a:rPr kumimoji="0" lang="en-US" sz="120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68819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C6BEB-F0CD-789F-5B41-17C9D1FD12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4800EA-E48C-A937-26C0-D51C2CE761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8966EE-0C81-EB0A-2259-658D0BC4B0A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a:solidFill>
                <a:srgbClr val="000D2F"/>
              </a:solidFill>
              <a:effectLst/>
            </a:endParaRPr>
          </a:p>
        </p:txBody>
      </p:sp>
      <p:sp>
        <p:nvSpPr>
          <p:cNvPr id="4" name="Slide Number Placeholder 3">
            <a:extLst>
              <a:ext uri="{FF2B5EF4-FFF2-40B4-BE49-F238E27FC236}">
                <a16:creationId xmlns:a16="http://schemas.microsoft.com/office/drawing/2014/main" id="{9071C0A6-3B87-2B4A-A1B6-989B3D864AC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0CC380-D7D4-460D-9674-B0EF853E804C}" type="slidenum">
              <a:rPr kumimoji="0" lang="en-US" sz="120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84379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10A2E-0234-478F-A8CC-63B5919F35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E4D235-DB05-0C67-751B-56EEFA16B4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0326CF-9720-884D-F14E-E19178B8493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DEC511-FEDE-EB5F-DDAF-037F2983FE24}"/>
              </a:ext>
            </a:extLst>
          </p:cNvPr>
          <p:cNvSpPr>
            <a:spLocks noGrp="1"/>
          </p:cNvSpPr>
          <p:nvPr>
            <p:ph type="sldNum" sz="quarter" idx="5"/>
          </p:nvPr>
        </p:nvSpPr>
        <p:spPr/>
        <p:txBody>
          <a:bodyPr/>
          <a:lstStyle/>
          <a:p>
            <a:fld id="{AF662B07-E081-475F-9884-C7852543EC2B}" type="slidenum">
              <a:rPr lang="en-US" smtClean="0"/>
              <a:t>9</a:t>
            </a:fld>
            <a:endParaRPr lang="en-US"/>
          </a:p>
        </p:txBody>
      </p:sp>
    </p:spTree>
    <p:extLst>
      <p:ext uri="{BB962C8B-B14F-4D97-AF65-F5344CB8AC3E}">
        <p14:creationId xmlns:p14="http://schemas.microsoft.com/office/powerpoint/2010/main" val="5501641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48D50-01E9-0EB5-2EE9-B8907F98C7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D1E3B5-9850-E540-58D3-25C1DBA451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3CAD66-EFD9-05F4-3003-E20875AE2A3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41CDF1B-B379-3031-81B2-09DB660D2D20}"/>
              </a:ext>
            </a:extLst>
          </p:cNvPr>
          <p:cNvSpPr>
            <a:spLocks noGrp="1"/>
          </p:cNvSpPr>
          <p:nvPr>
            <p:ph type="sldNum" sz="quarter" idx="5"/>
          </p:nvPr>
        </p:nvSpPr>
        <p:spPr/>
        <p:txBody>
          <a:bodyPr/>
          <a:lstStyle/>
          <a:p>
            <a:fld id="{AF662B07-E081-475F-9884-C7852543EC2B}" type="slidenum">
              <a:rPr lang="en-US" smtClean="0"/>
              <a:t>10</a:t>
            </a:fld>
            <a:endParaRPr lang="en-US"/>
          </a:p>
        </p:txBody>
      </p:sp>
    </p:spTree>
    <p:extLst>
      <p:ext uri="{BB962C8B-B14F-4D97-AF65-F5344CB8AC3E}">
        <p14:creationId xmlns:p14="http://schemas.microsoft.com/office/powerpoint/2010/main" val="10105042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4E8C1-0CB5-2368-5DBF-1611CA6024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F6DB83-4665-7A10-EF43-E355FD6438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98F2AD-3019-AE2D-E9E8-573A8EF7B78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a:solidFill>
                <a:srgbClr val="000D2F"/>
              </a:solidFill>
              <a:effectLst/>
            </a:endParaRPr>
          </a:p>
        </p:txBody>
      </p:sp>
      <p:sp>
        <p:nvSpPr>
          <p:cNvPr id="4" name="Slide Number Placeholder 3">
            <a:extLst>
              <a:ext uri="{FF2B5EF4-FFF2-40B4-BE49-F238E27FC236}">
                <a16:creationId xmlns:a16="http://schemas.microsoft.com/office/drawing/2014/main" id="{EB10375E-B8B4-3C63-704A-FF193E6B1DF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0CC380-D7D4-460D-9674-B0EF853E804C}" type="slidenum">
              <a:rPr kumimoji="0" lang="en-US" sz="120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95148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19514-5FCE-DDAE-0BFD-FAF9890819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D59DE6-EB1D-D2A0-BD0B-89FF4EE9A9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5B1A08-E840-41B8-D36C-9AA56B4277D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a:solidFill>
                <a:srgbClr val="000D2F"/>
              </a:solidFill>
              <a:effectLst/>
            </a:endParaRPr>
          </a:p>
        </p:txBody>
      </p:sp>
      <p:sp>
        <p:nvSpPr>
          <p:cNvPr id="4" name="Slide Number Placeholder 3">
            <a:extLst>
              <a:ext uri="{FF2B5EF4-FFF2-40B4-BE49-F238E27FC236}">
                <a16:creationId xmlns:a16="http://schemas.microsoft.com/office/drawing/2014/main" id="{EB17FE21-F8E9-5229-36FD-F1F94B16A0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0CC380-D7D4-460D-9674-B0EF853E804C}" type="slidenum">
              <a:rPr kumimoji="0" lang="en-US" sz="120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90051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3D64D-7B2E-DE17-EDF5-F40E3C0824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287BAD-D195-A3B4-A0C3-8EF38FEEE1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C72B61-2240-1319-BDBD-B31EBF08B3C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a:solidFill>
                <a:srgbClr val="000D2F"/>
              </a:solidFill>
              <a:effectLst/>
            </a:endParaRPr>
          </a:p>
        </p:txBody>
      </p:sp>
      <p:sp>
        <p:nvSpPr>
          <p:cNvPr id="4" name="Slide Number Placeholder 3">
            <a:extLst>
              <a:ext uri="{FF2B5EF4-FFF2-40B4-BE49-F238E27FC236}">
                <a16:creationId xmlns:a16="http://schemas.microsoft.com/office/drawing/2014/main" id="{49F12617-AB19-8CC0-EE94-D9812F9E53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0CC380-D7D4-460D-9674-B0EF853E804C}" type="slidenum">
              <a:rPr kumimoji="0" lang="en-US" sz="120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37484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5F24C-0B2D-D978-141A-C1B5B53BA6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6A8C79-0BBA-0A77-B5A9-5069A806C7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5C9ED5-DB77-E19D-ADF1-B625F194670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CFB45E0-DDDD-470E-BC2E-85DE85C66B24}"/>
              </a:ext>
            </a:extLst>
          </p:cNvPr>
          <p:cNvSpPr>
            <a:spLocks noGrp="1"/>
          </p:cNvSpPr>
          <p:nvPr>
            <p:ph type="sldNum" sz="quarter" idx="5"/>
          </p:nvPr>
        </p:nvSpPr>
        <p:spPr/>
        <p:txBody>
          <a:bodyPr/>
          <a:lstStyle/>
          <a:p>
            <a:fld id="{AF662B07-E081-475F-9884-C7852543EC2B}" type="slidenum">
              <a:rPr lang="en-US" smtClean="0"/>
              <a:t>14</a:t>
            </a:fld>
            <a:endParaRPr lang="en-US"/>
          </a:p>
        </p:txBody>
      </p:sp>
    </p:spTree>
    <p:extLst>
      <p:ext uri="{BB962C8B-B14F-4D97-AF65-F5344CB8AC3E}">
        <p14:creationId xmlns:p14="http://schemas.microsoft.com/office/powerpoint/2010/main" val="10010473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E4E82-9504-0D43-82E3-E10E0C5ED0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D7939B-9E9D-DEE9-687D-789BA71C15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C57550-EA71-9BB7-58CF-E2DB69E9FB2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a:solidFill>
                <a:srgbClr val="000D2F"/>
              </a:solidFill>
              <a:effectLst/>
            </a:endParaRPr>
          </a:p>
        </p:txBody>
      </p:sp>
      <p:sp>
        <p:nvSpPr>
          <p:cNvPr id="4" name="Slide Number Placeholder 3">
            <a:extLst>
              <a:ext uri="{FF2B5EF4-FFF2-40B4-BE49-F238E27FC236}">
                <a16:creationId xmlns:a16="http://schemas.microsoft.com/office/drawing/2014/main" id="{2A7B3B5F-4500-64F0-69C1-20A11744D82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0CC380-D7D4-460D-9674-B0EF853E804C}" type="slidenum">
              <a:rPr kumimoji="0" lang="en-US" sz="120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1892349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7DBE0-9F5E-EE04-3D2F-F1B7954E53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3CCDF0-F2D4-FCA4-1FAB-1EC6862BC5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316EB6-26C6-502C-1EC0-8150F20D9F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D33371D-8244-F69B-4797-CB1F48603931}"/>
              </a:ext>
            </a:extLst>
          </p:cNvPr>
          <p:cNvSpPr>
            <a:spLocks noGrp="1"/>
          </p:cNvSpPr>
          <p:nvPr>
            <p:ph type="sldNum" sz="quarter" idx="5"/>
          </p:nvPr>
        </p:nvSpPr>
        <p:spPr/>
        <p:txBody>
          <a:bodyPr/>
          <a:lstStyle/>
          <a:p>
            <a:fld id="{AF662B07-E081-475F-9884-C7852543EC2B}" type="slidenum">
              <a:rPr lang="en-US" smtClean="0"/>
              <a:t>16</a:t>
            </a:fld>
            <a:endParaRPr lang="en-US"/>
          </a:p>
        </p:txBody>
      </p:sp>
    </p:spTree>
    <p:extLst>
      <p:ext uri="{BB962C8B-B14F-4D97-AF65-F5344CB8AC3E}">
        <p14:creationId xmlns:p14="http://schemas.microsoft.com/office/powerpoint/2010/main" val="2103170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617B2-0370-33C8-A898-E850E741F7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BE8144-A1FD-927F-167D-83210AAB20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991D05-86CB-F5E0-3675-1147C36BE85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6FBFDA-0101-588F-6056-89A5E394E29C}"/>
              </a:ext>
            </a:extLst>
          </p:cNvPr>
          <p:cNvSpPr>
            <a:spLocks noGrp="1"/>
          </p:cNvSpPr>
          <p:nvPr>
            <p:ph type="sldNum" sz="quarter" idx="5"/>
          </p:nvPr>
        </p:nvSpPr>
        <p:spPr/>
        <p:txBody>
          <a:bodyPr/>
          <a:lstStyle/>
          <a:p>
            <a:fld id="{AF662B07-E081-475F-9884-C7852543EC2B}" type="slidenum">
              <a:rPr lang="en-US" smtClean="0"/>
              <a:t>17</a:t>
            </a:fld>
            <a:endParaRPr lang="en-US"/>
          </a:p>
        </p:txBody>
      </p:sp>
    </p:spTree>
    <p:extLst>
      <p:ext uri="{BB962C8B-B14F-4D97-AF65-F5344CB8AC3E}">
        <p14:creationId xmlns:p14="http://schemas.microsoft.com/office/powerpoint/2010/main" val="13189934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6E356-3B72-345A-5B9A-7900EBD72E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0F50D5-C371-D81B-5BB2-7A4255FE33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0C00C2-9C6C-1AA6-6708-C6A0356796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ACFDDED-0F2D-A4D2-4536-64AC8C655ABA}"/>
              </a:ext>
            </a:extLst>
          </p:cNvPr>
          <p:cNvSpPr>
            <a:spLocks noGrp="1"/>
          </p:cNvSpPr>
          <p:nvPr>
            <p:ph type="sldNum" sz="quarter" idx="5"/>
          </p:nvPr>
        </p:nvSpPr>
        <p:spPr/>
        <p:txBody>
          <a:bodyPr/>
          <a:lstStyle/>
          <a:p>
            <a:fld id="{AF662B07-E081-475F-9884-C7852543EC2B}" type="slidenum">
              <a:rPr lang="en-US" smtClean="0"/>
              <a:t>18</a:t>
            </a:fld>
            <a:endParaRPr lang="en-US"/>
          </a:p>
        </p:txBody>
      </p:sp>
    </p:spTree>
    <p:extLst>
      <p:ext uri="{BB962C8B-B14F-4D97-AF65-F5344CB8AC3E}">
        <p14:creationId xmlns:p14="http://schemas.microsoft.com/office/powerpoint/2010/main" val="33619086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D3481-F788-8A44-AA5B-0370715CF7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B78929-D01C-C69A-E4F2-7835125F4D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851016-1F8F-BD0F-BD6B-F2260B9FAE1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B2FEA7-CDC4-7A92-F661-698F639B7BA5}"/>
              </a:ext>
            </a:extLst>
          </p:cNvPr>
          <p:cNvSpPr>
            <a:spLocks noGrp="1"/>
          </p:cNvSpPr>
          <p:nvPr>
            <p:ph type="sldNum" sz="quarter" idx="5"/>
          </p:nvPr>
        </p:nvSpPr>
        <p:spPr/>
        <p:txBody>
          <a:bodyPr/>
          <a:lstStyle/>
          <a:p>
            <a:fld id="{AF662B07-E081-475F-9884-C7852543EC2B}" type="slidenum">
              <a:rPr lang="en-US" smtClean="0"/>
              <a:t>19</a:t>
            </a:fld>
            <a:endParaRPr lang="en-US"/>
          </a:p>
        </p:txBody>
      </p:sp>
    </p:spTree>
    <p:extLst>
      <p:ext uri="{BB962C8B-B14F-4D97-AF65-F5344CB8AC3E}">
        <p14:creationId xmlns:p14="http://schemas.microsoft.com/office/powerpoint/2010/main" val="22634479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C755F-22B2-3846-8FEA-269A7FC2B198}" type="slidenum">
              <a:rPr kumimoji="0" lang="en-US" sz="1200" u="none" strike="noStrike" kern="1200" cap="none" spc="0" normalizeH="0" baseline="0" noProof="0" smtClean="0">
                <a:ln>
                  <a:noFill/>
                </a:ln>
                <a:solidFill>
                  <a:prstClr val="black"/>
                </a:solidFill>
                <a:effectLst/>
                <a:uLnTx/>
                <a:uFillTx/>
                <a:latin typeface="Calibri" panose="020F0502020204030204" pitchFamily="34" charset="0"/>
                <a:ea typeface="+mn-ea"/>
                <a:cs typeface="Times New Roman" pitchFamily="18"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itchFamily="18" charset="0"/>
            </a:endParaRPr>
          </a:p>
        </p:txBody>
      </p:sp>
    </p:spTree>
    <p:extLst>
      <p:ext uri="{BB962C8B-B14F-4D97-AF65-F5344CB8AC3E}">
        <p14:creationId xmlns:p14="http://schemas.microsoft.com/office/powerpoint/2010/main" val="803228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22.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4.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2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63F3C0-1D56-80B0-A015-B8DD8970BDA3}"/>
              </a:ext>
            </a:extLst>
          </p:cNvPr>
          <p:cNvSpPr>
            <a:spLocks noGrp="1"/>
          </p:cNvSpPr>
          <p:nvPr>
            <p:ph sz="quarter" idx="10"/>
          </p:nvPr>
        </p:nvSpPr>
        <p:spPr>
          <a:xfrm>
            <a:off x="737631" y="330200"/>
            <a:ext cx="4545569" cy="1524000"/>
          </a:xfrm>
          <a:prstGeom prst="rect">
            <a:avLst/>
          </a:prstGeom>
        </p:spPr>
        <p:txBody>
          <a:bodyPr/>
          <a:lstStyle>
            <a:lvl1pPr marL="0" indent="0">
              <a:buNone/>
              <a:defRPr sz="5000" b="0" i="0">
                <a:solidFill>
                  <a:schemeClr val="bg1"/>
                </a:solidFill>
                <a:latin typeface="Calibri" panose="020F0502020204030204" pitchFamily="34" charset="0"/>
              </a:defRPr>
            </a:lvl1pPr>
            <a:lvl2pPr>
              <a:defRPr sz="5000">
                <a:latin typeface="Oswald" pitchFamily="2" charset="77"/>
              </a:defRPr>
            </a:lvl2pPr>
            <a:lvl3pPr>
              <a:defRPr sz="5000">
                <a:latin typeface="Oswald" pitchFamily="2" charset="77"/>
              </a:defRPr>
            </a:lvl3pPr>
            <a:lvl4pPr>
              <a:defRPr sz="5000">
                <a:latin typeface="Oswald" pitchFamily="2" charset="77"/>
              </a:defRPr>
            </a:lvl4pPr>
            <a:lvl5pPr>
              <a:defRPr sz="5000">
                <a:latin typeface="Oswald" pitchFamily="2" charset="77"/>
              </a:defRPr>
            </a:lvl5pPr>
          </a:lstStyle>
          <a:p>
            <a:pPr lvl="0"/>
            <a:r>
              <a:rPr lang="en-US" dirty="0"/>
              <a:t>Click to edit Master text</a:t>
            </a:r>
          </a:p>
        </p:txBody>
      </p:sp>
      <p:sp>
        <p:nvSpPr>
          <p:cNvPr id="5" name="Content Placeholder 4">
            <a:extLst>
              <a:ext uri="{FF2B5EF4-FFF2-40B4-BE49-F238E27FC236}">
                <a16:creationId xmlns:a16="http://schemas.microsoft.com/office/drawing/2014/main" id="{6987A737-EF3C-16CE-7B2C-9B3FC0F1116B}"/>
              </a:ext>
            </a:extLst>
          </p:cNvPr>
          <p:cNvSpPr>
            <a:spLocks noGrp="1"/>
          </p:cNvSpPr>
          <p:nvPr>
            <p:ph sz="quarter" idx="11" hasCustomPrompt="1"/>
          </p:nvPr>
        </p:nvSpPr>
        <p:spPr>
          <a:xfrm>
            <a:off x="737659" y="2565400"/>
            <a:ext cx="6120341" cy="558800"/>
          </a:xfrm>
          <a:prstGeom prst="rect">
            <a:avLst/>
          </a:prstGeom>
        </p:spPr>
        <p:txBody>
          <a:bodyPr/>
          <a:lstStyle>
            <a:lvl1pPr marL="0" indent="0">
              <a:buNone/>
              <a:defRPr sz="2933" b="0" i="0">
                <a:solidFill>
                  <a:srgbClr val="BE2D2D"/>
                </a:solidFill>
                <a:latin typeface="Calibri" panose="020F0502020204030204" pitchFamily="34" charset="0"/>
                <a:cs typeface="Calibri" panose="020F0502020204030204" pitchFamily="34" charset="0"/>
              </a:defRPr>
            </a:lvl1pPr>
          </a:lstStyle>
          <a:p>
            <a:pPr lvl="0"/>
            <a:r>
              <a:rPr lang="en-US" dirty="0"/>
              <a:t>CLICK TO EDIT MASTER TEXT STYLES</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737659" y="3581400"/>
            <a:ext cx="6120341" cy="2895600"/>
          </a:xfrm>
          <a:prstGeom prst="rect">
            <a:avLst/>
          </a:prstGeo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a:t>
            </a:r>
            <a:r>
              <a:rPr lang="en-US" err="1"/>
              <a:t>suscipit</a:t>
            </a:r>
            <a:r>
              <a:rPr lang="en-US"/>
              <a:t> lorem non </a:t>
            </a:r>
            <a:r>
              <a:rPr lang="en-US" err="1"/>
              <a:t>aliquam</a:t>
            </a:r>
            <a:r>
              <a:rPr lang="en-US"/>
              <a:t> </a:t>
            </a:r>
            <a:r>
              <a:rPr lang="en-US" err="1"/>
              <a:t>consectetur</a:t>
            </a:r>
            <a:r>
              <a:rPr lang="en-US"/>
              <a:t>. </a:t>
            </a:r>
            <a:r>
              <a:rPr lang="en-US" err="1"/>
              <a:t>Qquisque</a:t>
            </a:r>
            <a:r>
              <a:rPr lang="en-US"/>
              <a:t> </a:t>
            </a:r>
            <a:r>
              <a:rPr lang="en-US" err="1"/>
              <a:t>viverra</a:t>
            </a:r>
            <a:r>
              <a:rPr lang="en-US"/>
              <a:t> </a:t>
            </a:r>
            <a:r>
              <a:rPr lang="en-US" err="1"/>
              <a:t>lectus</a:t>
            </a:r>
            <a:r>
              <a:rPr lang="en-US"/>
              <a:t> et diam vehicular </a:t>
            </a:r>
            <a:r>
              <a:rPr lang="en-US" err="1"/>
              <a:t>volupat</a:t>
            </a:r>
            <a:r>
              <a:rPr lang="en-US"/>
              <a:t>. </a:t>
            </a:r>
            <a:r>
              <a:rPr lang="en-US" err="1"/>
              <a:t>Nullam</a:t>
            </a:r>
            <a:r>
              <a:rPr lang="en-US"/>
              <a:t> </a:t>
            </a:r>
            <a:r>
              <a:rPr lang="en-US" err="1"/>
              <a:t>est</a:t>
            </a:r>
            <a:r>
              <a:rPr lang="en-US"/>
              <a:t> </a:t>
            </a:r>
            <a:r>
              <a:rPr lang="en-US" err="1"/>
              <a:t>metus</a:t>
            </a:r>
            <a:r>
              <a:rPr lang="en-US"/>
              <a:t>, porta in Bibendum </a:t>
            </a:r>
            <a:r>
              <a:rPr lang="en-US" err="1"/>
              <a:t>malesuada</a:t>
            </a:r>
            <a:r>
              <a:rPr lang="en-US"/>
              <a:t>, auctor id dolor. </a:t>
            </a:r>
            <a:r>
              <a:rPr lang="en-US" err="1"/>
              <a:t>Mauris</a:t>
            </a:r>
            <a:r>
              <a:rPr lang="en-US"/>
              <a:t> </a:t>
            </a:r>
            <a:r>
              <a:rPr lang="en-US" err="1"/>
              <a:t>leo</a:t>
            </a:r>
            <a:r>
              <a:rPr lang="en-US"/>
              <a:t> dolor, </a:t>
            </a:r>
            <a:r>
              <a:rPr lang="en-US" err="1"/>
              <a:t>scelerisque</a:t>
            </a:r>
            <a:r>
              <a:rPr lang="en-US"/>
              <a:t> </a:t>
            </a:r>
            <a:r>
              <a:rPr lang="en-US" err="1"/>
              <a:t>nec</a:t>
            </a:r>
            <a:r>
              <a:rPr lang="en-US"/>
              <a:t> </a:t>
            </a:r>
            <a:r>
              <a:rPr lang="en-US" err="1"/>
              <a:t>bibiendum</a:t>
            </a:r>
            <a:r>
              <a:rPr lang="en-US"/>
              <a:t> non, </a:t>
            </a:r>
            <a:r>
              <a:rPr lang="en-US" err="1"/>
              <a:t>blandit</a:t>
            </a:r>
            <a:r>
              <a:rPr lang="en-US"/>
              <a:t> in </a:t>
            </a:r>
            <a:r>
              <a:rPr lang="en-US" err="1"/>
              <a:t>nisis</a:t>
            </a:r>
            <a:r>
              <a:rPr lang="en-US"/>
              <a:t>. Vestibulum </a:t>
            </a:r>
            <a:r>
              <a:rPr lang="en-US" err="1"/>
              <a:t>ut</a:t>
            </a:r>
            <a:r>
              <a:rPr lang="en-US"/>
              <a:t> </a:t>
            </a:r>
            <a:r>
              <a:rPr lang="en-US" err="1"/>
              <a:t>quam</a:t>
            </a:r>
            <a:r>
              <a:rPr lang="en-US"/>
              <a:t> </a:t>
            </a:r>
            <a:r>
              <a:rPr lang="en-US" err="1"/>
              <a:t>quis</a:t>
            </a:r>
            <a:r>
              <a:rPr lang="en-US"/>
              <a:t> </a:t>
            </a:r>
            <a:r>
              <a:rPr lang="en-US" err="1"/>
              <a:t>massa</a:t>
            </a:r>
            <a:r>
              <a:rPr lang="en-US"/>
              <a:t> </a:t>
            </a:r>
            <a:r>
              <a:rPr lang="en-US" err="1"/>
              <a:t>pellentesque</a:t>
            </a:r>
            <a:r>
              <a:rPr lang="en-US"/>
              <a:t> </a:t>
            </a:r>
            <a:r>
              <a:rPr lang="en-US" err="1"/>
              <a:t>gravide</a:t>
            </a:r>
            <a:r>
              <a:rPr lang="en-US"/>
              <a:t> vitae ac </a:t>
            </a:r>
            <a:r>
              <a:rPr lang="en-US" err="1"/>
              <a:t>nisl</a:t>
            </a:r>
            <a:r>
              <a:rPr lang="en-US"/>
              <a:t>. Vestibulum bel </a:t>
            </a:r>
            <a:r>
              <a:rPr lang="en-US" err="1"/>
              <a:t>suscipit</a:t>
            </a:r>
            <a:r>
              <a:rPr lang="en-US"/>
              <a:t> </a:t>
            </a:r>
            <a:r>
              <a:rPr lang="en-US" err="1"/>
              <a:t>leo</a:t>
            </a:r>
            <a:r>
              <a:rPr lang="en-US"/>
              <a:t>. Proin gravida </a:t>
            </a:r>
            <a:r>
              <a:rPr lang="en-US" err="1"/>
              <a:t>enim</a:t>
            </a:r>
            <a:r>
              <a:rPr lang="en-US"/>
              <a:t> </a:t>
            </a:r>
            <a:r>
              <a:rPr lang="en-US" err="1"/>
              <a:t>orci</a:t>
            </a:r>
            <a:r>
              <a:rPr lang="en-US"/>
              <a:t>, non </a:t>
            </a:r>
            <a:r>
              <a:rPr lang="en-US" err="1"/>
              <a:t>lobortis</a:t>
            </a:r>
            <a:r>
              <a:rPr lang="en-US"/>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7225241" y="1163638"/>
            <a:ext cx="4229100" cy="3921125"/>
          </a:xfrm>
          <a:prstGeom prst="rect">
            <a:avLst/>
          </a:prstGeom>
        </p:spPr>
        <p:txBody>
          <a:bodyPr/>
          <a:lstStyle/>
          <a:p>
            <a:endParaRPr lang="en-US"/>
          </a:p>
        </p:txBody>
      </p:sp>
    </p:spTree>
    <p:extLst>
      <p:ext uri="{BB962C8B-B14F-4D97-AF65-F5344CB8AC3E}">
        <p14:creationId xmlns:p14="http://schemas.microsoft.com/office/powerpoint/2010/main" val="3402060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98800" y="4953000"/>
            <a:ext cx="3454400" cy="1561027"/>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914400" y="4089400"/>
            <a:ext cx="7620000" cy="711200"/>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838200" y="939800"/>
            <a:ext cx="7696200" cy="2783636"/>
          </a:xfrm>
          <a:prstGeom prst="rect">
            <a:avLst/>
          </a:prstGeom>
        </p:spPr>
        <p:txBody>
          <a:bodyPr/>
          <a:lstStyle>
            <a:lvl1pPr algn="l">
              <a:defRPr sz="88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pic>
        <p:nvPicPr>
          <p:cNvPr id="7" name="Picture 6" descr="A blue logo with white text&#10;&#10;AI-generated content may be incorrect.">
            <a:extLst>
              <a:ext uri="{FF2B5EF4-FFF2-40B4-BE49-F238E27FC236}">
                <a16:creationId xmlns:a16="http://schemas.microsoft.com/office/drawing/2014/main" id="{29B93A2F-967C-AD09-3BA6-9445C8841986}"/>
              </a:ext>
            </a:extLst>
          </p:cNvPr>
          <p:cNvPicPr>
            <a:picLocks noChangeAspect="1"/>
          </p:cNvPicPr>
          <p:nvPr userDrawn="1"/>
        </p:nvPicPr>
        <p:blipFill>
          <a:blip r:embed="rId4">
            <a:extLst>
              <a:ext uri="{28A0092B-C50C-407E-A947-70E740481C1C}">
                <a14:useLocalDpi xmlns:a14="http://schemas.microsoft.com/office/drawing/2010/main" val="0"/>
              </a:ext>
            </a:extLst>
          </a:blip>
          <a:srcRect l="8001" r="8674" b="15172"/>
          <a:stretch>
            <a:fillRect/>
          </a:stretch>
        </p:blipFill>
        <p:spPr>
          <a:xfrm>
            <a:off x="6908800" y="5435948"/>
            <a:ext cx="3691276" cy="964505"/>
          </a:xfrm>
          <a:prstGeom prst="rect">
            <a:avLst/>
          </a:prstGeom>
        </p:spPr>
      </p:pic>
    </p:spTree>
    <p:extLst>
      <p:ext uri="{BB962C8B-B14F-4D97-AF65-F5344CB8AC3E}">
        <p14:creationId xmlns:p14="http://schemas.microsoft.com/office/powerpoint/2010/main" val="40162812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32800" y="5016076"/>
            <a:ext cx="3120469" cy="1410125"/>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2612972" y="3937000"/>
            <a:ext cx="8928100" cy="775773"/>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5" name="Content Placeholder 12">
            <a:extLst>
              <a:ext uri="{FF2B5EF4-FFF2-40B4-BE49-F238E27FC236}">
                <a16:creationId xmlns:a16="http://schemas.microsoft.com/office/drawing/2014/main" id="{BD339423-B9F2-F3C0-9788-D8F3E4B4425F}"/>
              </a:ext>
            </a:extLst>
          </p:cNvPr>
          <p:cNvSpPr>
            <a:spLocks noGrp="1"/>
          </p:cNvSpPr>
          <p:nvPr>
            <p:ph sz="quarter" idx="12" hasCustomPrompt="1"/>
          </p:nvPr>
        </p:nvSpPr>
        <p:spPr>
          <a:xfrm>
            <a:off x="2654300" y="5918200"/>
            <a:ext cx="5219700" cy="508000"/>
          </a:xfrm>
          <a:prstGeom prst="rect">
            <a:avLst/>
          </a:prstGeom>
        </p:spPr>
        <p:txBody>
          <a:bodyPr/>
          <a:lstStyle>
            <a:lvl1pPr marL="0" indent="0">
              <a:buNone/>
              <a:defRPr sz="2933">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Presenter: Insert</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2625169" y="787400"/>
            <a:ext cx="8928100" cy="2783636"/>
          </a:xfrm>
          <a:prstGeom prst="rect">
            <a:avLst/>
          </a:prstGeom>
        </p:spPr>
        <p:txBody>
          <a:bodyPr/>
          <a:lstStyle>
            <a:lvl1pPr algn="l">
              <a:defRPr sz="8800" b="0" i="0">
                <a:solidFill>
                  <a:srgbClr val="001640"/>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10678636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F4A3A-A88A-1792-7C44-6A7155880564}"/>
              </a:ext>
            </a:extLst>
          </p:cNvPr>
          <p:cNvSpPr>
            <a:spLocks noGrp="1"/>
          </p:cNvSpPr>
          <p:nvPr>
            <p:ph type="title"/>
          </p:nvPr>
        </p:nvSpPr>
        <p:spPr>
          <a:xfrm>
            <a:off x="762000" y="1701800"/>
            <a:ext cx="5334000" cy="711200"/>
          </a:xfrm>
          <a:prstGeom prst="rect">
            <a:avLst/>
          </a:prstGeom>
        </p:spPr>
        <p:txBody>
          <a:bodyPr/>
          <a:lstStyle>
            <a:lvl1pPr algn="l">
              <a:defRPr sz="36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7610A314-B3B8-AE88-AEE2-0008C31FDE08}"/>
              </a:ext>
            </a:extLst>
          </p:cNvPr>
          <p:cNvSpPr>
            <a:spLocks noGrp="1"/>
          </p:cNvSpPr>
          <p:nvPr>
            <p:ph sz="quarter" idx="10" hasCustomPrompt="1"/>
          </p:nvPr>
        </p:nvSpPr>
        <p:spPr>
          <a:xfrm>
            <a:off x="762000" y="2667000"/>
            <a:ext cx="5334000" cy="3200400"/>
          </a:xfrm>
          <a:prstGeom prst="rect">
            <a:avLst/>
          </a:prstGeom>
        </p:spPr>
        <p:txBody>
          <a:bodyPr/>
          <a:lstStyle>
            <a:lvl1pPr marL="0" indent="0">
              <a:buNone/>
              <a:defRPr sz="2133" b="0"/>
            </a:lvl1pPr>
          </a:lstStyle>
          <a:p>
            <a:pPr lvl="0"/>
            <a:r>
              <a:rPr lang="en-US" b="1" dirty="0"/>
              <a:t>OVERVIEW OF KEY IDEAS</a:t>
            </a:r>
          </a:p>
          <a:p>
            <a:pPr lvl="0"/>
            <a:endParaRPr lang="en-US" b="1" dirty="0"/>
          </a:p>
          <a:p>
            <a:pPr lvl="0"/>
            <a:r>
              <a:rPr lang="en-US" b="0" dirty="0"/>
              <a:t>Point One</a:t>
            </a:r>
          </a:p>
          <a:p>
            <a:pPr lvl="0"/>
            <a:r>
              <a:rPr lang="en-US" b="0" dirty="0"/>
              <a:t>Point Two</a:t>
            </a:r>
          </a:p>
          <a:p>
            <a:pPr lvl="0"/>
            <a:r>
              <a:rPr lang="en-US" b="0" dirty="0"/>
              <a:t>Point Three</a:t>
            </a:r>
          </a:p>
          <a:p>
            <a:pPr lvl="0"/>
            <a:r>
              <a:rPr lang="en-US" b="0" dirty="0"/>
              <a:t>Point Four</a:t>
            </a:r>
          </a:p>
          <a:p>
            <a:pPr lvl="0"/>
            <a:r>
              <a:rPr lang="en-US" b="0" dirty="0"/>
              <a:t>Point Five</a:t>
            </a:r>
          </a:p>
          <a:p>
            <a:pPr lvl="0"/>
            <a:r>
              <a:rPr lang="en-US" b="0" dirty="0"/>
              <a:t>Point Six</a:t>
            </a:r>
            <a:endParaRPr lang="en-US" dirty="0"/>
          </a:p>
        </p:txBody>
      </p:sp>
      <p:sp>
        <p:nvSpPr>
          <p:cNvPr id="13" name="Picture Placeholder 12">
            <a:extLst>
              <a:ext uri="{FF2B5EF4-FFF2-40B4-BE49-F238E27FC236}">
                <a16:creationId xmlns:a16="http://schemas.microsoft.com/office/drawing/2014/main" id="{3A2FBE3B-3F0B-2FFE-1949-5829A78799A2}"/>
              </a:ext>
            </a:extLst>
          </p:cNvPr>
          <p:cNvSpPr>
            <a:spLocks noGrp="1"/>
          </p:cNvSpPr>
          <p:nvPr>
            <p:ph type="pic" sz="quarter" idx="12"/>
          </p:nvPr>
        </p:nvSpPr>
        <p:spPr>
          <a:xfrm>
            <a:off x="7772400" y="660400"/>
            <a:ext cx="3251200" cy="5537200"/>
          </a:xfrm>
          <a:prstGeom prst="rect">
            <a:avLst/>
          </a:prstGeom>
        </p:spPr>
        <p:txBody>
          <a:bodyPr/>
          <a:lstStyle/>
          <a:p>
            <a:endParaRPr lang="en-US"/>
          </a:p>
        </p:txBody>
      </p:sp>
    </p:spTree>
    <p:extLst>
      <p:ext uri="{BB962C8B-B14F-4D97-AF65-F5344CB8AC3E}">
        <p14:creationId xmlns:p14="http://schemas.microsoft.com/office/powerpoint/2010/main" val="9362857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0B86A-4289-42E9-962B-50B3395794DF}"/>
              </a:ext>
            </a:extLst>
          </p:cNvPr>
          <p:cNvSpPr>
            <a:spLocks noGrp="1"/>
          </p:cNvSpPr>
          <p:nvPr>
            <p:ph type="title"/>
          </p:nvPr>
        </p:nvSpPr>
        <p:spPr>
          <a:xfrm>
            <a:off x="737659" y="1163638"/>
            <a:ext cx="6120341" cy="700617"/>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737659" y="2555876"/>
            <a:ext cx="6120341" cy="3921125"/>
          </a:xfrm>
          <a:prstGeom prst="rect">
            <a:avLst/>
          </a:prstGeom>
        </p:spPr>
        <p:txBody>
          <a:bodyPr/>
          <a:lstStyle>
            <a:lvl1pPr marL="0" indent="0">
              <a:buNone/>
              <a:defRPr/>
            </a:lvl1pPr>
          </a:lstStyle>
          <a:p>
            <a:pPr lvl="0"/>
            <a:r>
              <a:rPr lang="en-US" dirty="0"/>
              <a:t>Lorem Ipsum Dolor Sit</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Proin gravida </a:t>
            </a:r>
            <a:r>
              <a:rPr lang="en-US" dirty="0" err="1"/>
              <a:t>enim</a:t>
            </a:r>
            <a:r>
              <a:rPr lang="en-US" dirty="0"/>
              <a:t> </a:t>
            </a:r>
            <a:r>
              <a:rPr lang="en-US" dirty="0" err="1"/>
              <a:t>orci</a:t>
            </a:r>
            <a:r>
              <a:rPr lang="en-US" dirty="0"/>
              <a:t>, non </a:t>
            </a:r>
            <a:r>
              <a:rPr lang="en-US" dirty="0" err="1"/>
              <a:t>lobortis</a:t>
            </a:r>
            <a:r>
              <a:rPr lang="en-US" dirty="0"/>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7225241" y="1163638"/>
            <a:ext cx="4229100" cy="3921125"/>
          </a:xfrm>
          <a:prstGeom prst="rect">
            <a:avLst/>
          </a:prstGeom>
        </p:spPr>
        <p:txBody>
          <a:bodyPr/>
          <a:lstStyle/>
          <a:p>
            <a:endParaRPr lang="en-US"/>
          </a:p>
        </p:txBody>
      </p:sp>
    </p:spTree>
    <p:extLst>
      <p:ext uri="{BB962C8B-B14F-4D97-AF65-F5344CB8AC3E}">
        <p14:creationId xmlns:p14="http://schemas.microsoft.com/office/powerpoint/2010/main" val="36168869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Points w/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449092-2289-41A3-D79A-504B67962BA3}"/>
              </a:ext>
            </a:extLst>
          </p:cNvPr>
          <p:cNvSpPr>
            <a:spLocks noGrp="1"/>
          </p:cNvSpPr>
          <p:nvPr>
            <p:ph type="title" hasCustomPrompt="1"/>
          </p:nvPr>
        </p:nvSpPr>
        <p:spPr>
          <a:xfrm>
            <a:off x="609600" y="4101777"/>
            <a:ext cx="3124200" cy="1326091"/>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the Master title</a:t>
            </a:r>
          </a:p>
        </p:txBody>
      </p:sp>
      <p:sp>
        <p:nvSpPr>
          <p:cNvPr id="25" name="Picture Placeholder 24">
            <a:extLst>
              <a:ext uri="{FF2B5EF4-FFF2-40B4-BE49-F238E27FC236}">
                <a16:creationId xmlns:a16="http://schemas.microsoft.com/office/drawing/2014/main" id="{3489E673-6FFF-2384-C3FE-FAE26DB529B5}"/>
              </a:ext>
            </a:extLst>
          </p:cNvPr>
          <p:cNvSpPr>
            <a:spLocks noGrp="1"/>
          </p:cNvSpPr>
          <p:nvPr>
            <p:ph type="pic" sz="quarter" idx="17"/>
          </p:nvPr>
        </p:nvSpPr>
        <p:spPr>
          <a:xfrm>
            <a:off x="0" y="0"/>
            <a:ext cx="3962400" cy="3429000"/>
          </a:xfrm>
          <a:prstGeom prst="rect">
            <a:avLst/>
          </a:prstGeom>
        </p:spPr>
        <p:txBody>
          <a:bodyPr/>
          <a:lstStyle/>
          <a:p>
            <a:endParaRPr lang="en-US"/>
          </a:p>
        </p:txBody>
      </p:sp>
      <p:sp>
        <p:nvSpPr>
          <p:cNvPr id="17" name="Text Placeholder 16">
            <a:extLst>
              <a:ext uri="{FF2B5EF4-FFF2-40B4-BE49-F238E27FC236}">
                <a16:creationId xmlns:a16="http://schemas.microsoft.com/office/drawing/2014/main" id="{4C053194-F713-6E33-5A2D-A144216AAA18}"/>
              </a:ext>
            </a:extLst>
          </p:cNvPr>
          <p:cNvSpPr>
            <a:spLocks noGrp="1"/>
          </p:cNvSpPr>
          <p:nvPr>
            <p:ph type="body" sz="quarter" idx="11" hasCustomPrompt="1"/>
          </p:nvPr>
        </p:nvSpPr>
        <p:spPr>
          <a:xfrm>
            <a:off x="4419600" y="551067"/>
            <a:ext cx="7416800" cy="4876800"/>
          </a:xfrm>
          <a:prstGeom prst="rect">
            <a:avLst/>
          </a:prstGeom>
        </p:spPr>
        <p:txBody>
          <a:bodyPr/>
          <a:lstStyle>
            <a:lvl1pPr marL="381019" indent="-381019">
              <a:spcBef>
                <a:spcPts val="400"/>
              </a:spcBef>
              <a:buFont typeface="Wingdings" pitchFamily="2" charset="2"/>
              <a:buChar char="§"/>
              <a:defRPr sz="2400" b="0" i="0">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p:txBody>
      </p:sp>
    </p:spTree>
    <p:extLst>
      <p:ext uri="{BB962C8B-B14F-4D97-AF65-F5344CB8AC3E}">
        <p14:creationId xmlns:p14="http://schemas.microsoft.com/office/powerpoint/2010/main" val="2855160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13">
            <a:extLst>
              <a:ext uri="{FF2B5EF4-FFF2-40B4-BE49-F238E27FC236}">
                <a16:creationId xmlns:a16="http://schemas.microsoft.com/office/drawing/2014/main" id="{CCA8FCFE-641E-FEB7-BFBD-6A0CD397FD3A}"/>
              </a:ext>
            </a:extLst>
          </p:cNvPr>
          <p:cNvSpPr>
            <a:spLocks noGrp="1"/>
          </p:cNvSpPr>
          <p:nvPr>
            <p:ph sz="quarter" idx="12" hasCustomPrompt="1"/>
          </p:nvPr>
        </p:nvSpPr>
        <p:spPr>
          <a:xfrm>
            <a:off x="558801" y="2717800"/>
            <a:ext cx="5181600" cy="3810000"/>
          </a:xfrm>
          <a:prstGeom prst="rect">
            <a:avLst/>
          </a:prstGeom>
        </p:spPr>
        <p:txBody>
          <a:bodyPr/>
          <a:lstStyle>
            <a:lvl1pPr marL="0" indent="0">
              <a:buNone/>
              <a:defRPr sz="1867">
                <a:solidFill>
                  <a:srgbClr val="000000"/>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adipising</a:t>
            </a:r>
            <a:r>
              <a:rPr lang="en-US" dirty="0"/>
              <a:t> </a:t>
            </a:r>
            <a:r>
              <a:rPr lang="en-US" dirty="0" err="1"/>
              <a:t>elit</a:t>
            </a:r>
            <a:r>
              <a:rPr lang="en-US" dirty="0"/>
              <a:t>. </a:t>
            </a:r>
            <a:r>
              <a:rPr lang="en-US" dirty="0" err="1"/>
              <a:t>Etiam</a:t>
            </a:r>
            <a:r>
              <a:rPr lang="en-US" dirty="0"/>
              <a:t> subscript lorem non </a:t>
            </a:r>
            <a:r>
              <a:rPr lang="en-US" dirty="0" err="1"/>
              <a:t>aliquam</a:t>
            </a:r>
            <a:r>
              <a:rPr lang="en-US" dirty="0"/>
              <a:t> </a:t>
            </a:r>
            <a:r>
              <a:rPr lang="en-US" dirty="0" err="1"/>
              <a:t>consectetur</a:t>
            </a:r>
            <a:r>
              <a:rPr lang="en-US" dirty="0"/>
              <a:t>. </a:t>
            </a:r>
            <a:r>
              <a:rPr lang="en-US" dirty="0" err="1"/>
              <a:t>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Nollum</a:t>
            </a:r>
            <a:r>
              <a:rPr lang="en-US" dirty="0"/>
              <a:t> </a:t>
            </a:r>
            <a:r>
              <a:rPr lang="en-US" dirty="0" err="1"/>
              <a:t>est</a:t>
            </a:r>
            <a:r>
              <a:rPr lang="en-US" dirty="0"/>
              <a:t> </a:t>
            </a:r>
            <a:r>
              <a:rPr lang="en-US" dirty="0" err="1"/>
              <a:t>metus</a:t>
            </a:r>
            <a:r>
              <a:rPr lang="en-US" dirty="0"/>
              <a:t>, porta in Bibendum </a:t>
            </a:r>
            <a:r>
              <a:rPr lang="en-US" dirty="0" err="1"/>
              <a:t>malesuada</a:t>
            </a:r>
            <a:r>
              <a:rPr lang="en-US" dirty="0"/>
              <a:t>.</a:t>
            </a:r>
          </a:p>
        </p:txBody>
      </p:sp>
      <p:sp>
        <p:nvSpPr>
          <p:cNvPr id="8" name="Picture Placeholder 7">
            <a:extLst>
              <a:ext uri="{FF2B5EF4-FFF2-40B4-BE49-F238E27FC236}">
                <a16:creationId xmlns:a16="http://schemas.microsoft.com/office/drawing/2014/main" id="{088300E6-2040-74F9-50E1-CD2B76F827A8}"/>
              </a:ext>
            </a:extLst>
          </p:cNvPr>
          <p:cNvSpPr>
            <a:spLocks noGrp="1"/>
          </p:cNvSpPr>
          <p:nvPr>
            <p:ph type="pic" sz="quarter" idx="13"/>
          </p:nvPr>
        </p:nvSpPr>
        <p:spPr>
          <a:xfrm>
            <a:off x="6553200" y="0"/>
            <a:ext cx="5638800" cy="6858000"/>
          </a:xfrm>
          <a:prstGeom prst="rect">
            <a:avLst/>
          </a:prstGeom>
        </p:spPr>
        <p:txBody>
          <a:bodyPr/>
          <a:lstStyle/>
          <a:p>
            <a:endParaRPr lang="en-US"/>
          </a:p>
        </p:txBody>
      </p:sp>
      <p:sp>
        <p:nvSpPr>
          <p:cNvPr id="4" name="Title 3">
            <a:extLst>
              <a:ext uri="{FF2B5EF4-FFF2-40B4-BE49-F238E27FC236}">
                <a16:creationId xmlns:a16="http://schemas.microsoft.com/office/drawing/2014/main" id="{AC0CA603-9FA9-B49F-699A-380F59BD1E68}"/>
              </a:ext>
            </a:extLst>
          </p:cNvPr>
          <p:cNvSpPr>
            <a:spLocks noGrp="1"/>
          </p:cNvSpPr>
          <p:nvPr>
            <p:ph type="title"/>
          </p:nvPr>
        </p:nvSpPr>
        <p:spPr>
          <a:xfrm>
            <a:off x="558801" y="939801"/>
            <a:ext cx="5181600" cy="1427691"/>
          </a:xfrm>
          <a:prstGeom prst="rect">
            <a:avLst/>
          </a:prstGeom>
        </p:spPr>
        <p:txBody>
          <a:bodyPr/>
          <a:lstStyle>
            <a:lvl1pPr algn="l">
              <a:defRPr sz="48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17416892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Text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 Placeholder 18">
            <a:extLst>
              <a:ext uri="{FF2B5EF4-FFF2-40B4-BE49-F238E27FC236}">
                <a16:creationId xmlns:a16="http://schemas.microsoft.com/office/drawing/2014/main" id="{7D7C373F-992F-B468-FAB0-485A0F21E063}"/>
              </a:ext>
            </a:extLst>
          </p:cNvPr>
          <p:cNvSpPr>
            <a:spLocks noGrp="1"/>
          </p:cNvSpPr>
          <p:nvPr>
            <p:ph type="body" sz="quarter" idx="13" hasCustomPrompt="1"/>
          </p:nvPr>
        </p:nvSpPr>
        <p:spPr>
          <a:xfrm>
            <a:off x="609600" y="2057400"/>
            <a:ext cx="5029200" cy="3708400"/>
          </a:xfrm>
          <a:prstGeom prst="rect">
            <a:avLst/>
          </a:prstGeom>
        </p:spPr>
        <p:txBody>
          <a:bodyPr/>
          <a:lstStyle>
            <a:lvl1pPr marL="0" indent="0" algn="l">
              <a:lnSpc>
                <a:spcPts val="1907"/>
              </a:lnSpc>
              <a:buNone/>
              <a:defRPr sz="1867"/>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
        <p:nvSpPr>
          <p:cNvPr id="5" name="Title 4">
            <a:extLst>
              <a:ext uri="{FF2B5EF4-FFF2-40B4-BE49-F238E27FC236}">
                <a16:creationId xmlns:a16="http://schemas.microsoft.com/office/drawing/2014/main" id="{35B48784-88E1-3119-6F1B-680ED2143395}"/>
              </a:ext>
            </a:extLst>
          </p:cNvPr>
          <p:cNvSpPr>
            <a:spLocks noGrp="1"/>
          </p:cNvSpPr>
          <p:nvPr>
            <p:ph type="title"/>
          </p:nvPr>
        </p:nvSpPr>
        <p:spPr>
          <a:xfrm>
            <a:off x="1168399" y="759712"/>
            <a:ext cx="10312400" cy="8022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7" name="Text Placeholder 18">
            <a:extLst>
              <a:ext uri="{FF2B5EF4-FFF2-40B4-BE49-F238E27FC236}">
                <a16:creationId xmlns:a16="http://schemas.microsoft.com/office/drawing/2014/main" id="{E9278FC5-7918-AB16-687D-F673495A096E}"/>
              </a:ext>
            </a:extLst>
          </p:cNvPr>
          <p:cNvSpPr>
            <a:spLocks noGrp="1"/>
          </p:cNvSpPr>
          <p:nvPr>
            <p:ph type="body" sz="quarter" idx="15" hasCustomPrompt="1"/>
          </p:nvPr>
        </p:nvSpPr>
        <p:spPr>
          <a:xfrm>
            <a:off x="6451600" y="2057400"/>
            <a:ext cx="5029200" cy="3708401"/>
          </a:xfrm>
          <a:prstGeom prst="rect">
            <a:avLst/>
          </a:prstGeom>
        </p:spPr>
        <p:txBody>
          <a:bodyPr/>
          <a:lstStyle>
            <a:lvl1pPr marL="0" indent="0" algn="l">
              <a:lnSpc>
                <a:spcPts val="1907"/>
              </a:lnSpc>
              <a:buNone/>
              <a:defRPr sz="1867"/>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Tree>
    <p:extLst>
      <p:ext uri="{BB962C8B-B14F-4D97-AF65-F5344CB8AC3E}">
        <p14:creationId xmlns:p14="http://schemas.microsoft.com/office/powerpoint/2010/main" val="19666764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Points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7C46E4-CB60-C1F1-FD75-881D7897CEB8}"/>
              </a:ext>
            </a:extLst>
          </p:cNvPr>
          <p:cNvSpPr>
            <a:spLocks noGrp="1"/>
          </p:cNvSpPr>
          <p:nvPr>
            <p:ph type="title"/>
          </p:nvPr>
        </p:nvSpPr>
        <p:spPr>
          <a:xfrm>
            <a:off x="1219200" y="4358640"/>
            <a:ext cx="4114800" cy="1513825"/>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 name="Text Placeholder 16">
            <a:extLst>
              <a:ext uri="{FF2B5EF4-FFF2-40B4-BE49-F238E27FC236}">
                <a16:creationId xmlns:a16="http://schemas.microsoft.com/office/drawing/2014/main" id="{7AC233CF-1F4D-25A8-A9B9-4BC9C6FBCE8B}"/>
              </a:ext>
            </a:extLst>
          </p:cNvPr>
          <p:cNvSpPr>
            <a:spLocks noGrp="1"/>
          </p:cNvSpPr>
          <p:nvPr>
            <p:ph type="body" sz="quarter" idx="11" hasCustomPrompt="1"/>
          </p:nvPr>
        </p:nvSpPr>
        <p:spPr>
          <a:xfrm>
            <a:off x="5740400" y="1244600"/>
            <a:ext cx="5943600" cy="4627864"/>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1"/>
            <a:endParaRPr lang="en-US" dirty="0"/>
          </a:p>
        </p:txBody>
      </p:sp>
    </p:spTree>
    <p:extLst>
      <p:ext uri="{BB962C8B-B14F-4D97-AF65-F5344CB8AC3E}">
        <p14:creationId xmlns:p14="http://schemas.microsoft.com/office/powerpoint/2010/main" val="15491009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Text/Two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3547-19C7-BB19-A984-0D6354AE4FEC}"/>
              </a:ext>
            </a:extLst>
          </p:cNvPr>
          <p:cNvSpPr>
            <a:spLocks noGrp="1"/>
          </p:cNvSpPr>
          <p:nvPr>
            <p:ph type="title"/>
          </p:nvPr>
        </p:nvSpPr>
        <p:spPr>
          <a:xfrm>
            <a:off x="1473200" y="358963"/>
            <a:ext cx="4142015" cy="406399"/>
          </a:xfrm>
          <a:prstGeom prst="rect">
            <a:avLst/>
          </a:prstGeom>
        </p:spPr>
        <p:txBody>
          <a:bodyPr/>
          <a:lstStyle>
            <a:lvl1pPr algn="l">
              <a:defRPr sz="24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2" name="Text Placeholder 18">
            <a:extLst>
              <a:ext uri="{FF2B5EF4-FFF2-40B4-BE49-F238E27FC236}">
                <a16:creationId xmlns:a16="http://schemas.microsoft.com/office/drawing/2014/main" id="{BDAE4CA7-8741-27DD-A758-109244201524}"/>
              </a:ext>
            </a:extLst>
          </p:cNvPr>
          <p:cNvSpPr>
            <a:spLocks noGrp="1"/>
          </p:cNvSpPr>
          <p:nvPr>
            <p:ph type="body" sz="quarter" idx="13" hasCustomPrompt="1"/>
          </p:nvPr>
        </p:nvSpPr>
        <p:spPr>
          <a:xfrm>
            <a:off x="1473200" y="896679"/>
            <a:ext cx="4142015" cy="2024321"/>
          </a:xfrm>
          <a:prstGeom prst="rect">
            <a:avLst/>
          </a:prstGeom>
        </p:spPr>
        <p:txBody>
          <a:bodyPr/>
          <a:lstStyle>
            <a:lvl1pPr marL="0" indent="0">
              <a:lnSpc>
                <a:spcPts val="1907"/>
              </a:lnSpc>
              <a:buNone/>
              <a:defRPr sz="1867">
                <a:solidFill>
                  <a:schemeClr val="bg1"/>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6" name="Picture Placeholder 15">
            <a:extLst>
              <a:ext uri="{FF2B5EF4-FFF2-40B4-BE49-F238E27FC236}">
                <a16:creationId xmlns:a16="http://schemas.microsoft.com/office/drawing/2014/main" id="{F99CF1A6-316D-EF51-07F1-8810AB2F7ABF}"/>
              </a:ext>
            </a:extLst>
          </p:cNvPr>
          <p:cNvSpPr>
            <a:spLocks noGrp="1"/>
          </p:cNvSpPr>
          <p:nvPr>
            <p:ph type="pic" sz="quarter" idx="16"/>
          </p:nvPr>
        </p:nvSpPr>
        <p:spPr>
          <a:xfrm>
            <a:off x="6576786" y="0"/>
            <a:ext cx="5615214" cy="3429000"/>
          </a:xfrm>
          <a:prstGeom prst="rect">
            <a:avLst/>
          </a:prstGeom>
        </p:spPr>
        <p:txBody>
          <a:bodyPr/>
          <a:lstStyle/>
          <a:p>
            <a:endParaRPr lang="en-US"/>
          </a:p>
        </p:txBody>
      </p:sp>
      <p:sp>
        <p:nvSpPr>
          <p:cNvPr id="13" name="Text Placeholder 16">
            <a:extLst>
              <a:ext uri="{FF2B5EF4-FFF2-40B4-BE49-F238E27FC236}">
                <a16:creationId xmlns:a16="http://schemas.microsoft.com/office/drawing/2014/main" id="{A63623A8-E42A-928A-F7DF-7CB5A4688F8E}"/>
              </a:ext>
            </a:extLst>
          </p:cNvPr>
          <p:cNvSpPr>
            <a:spLocks noGrp="1"/>
          </p:cNvSpPr>
          <p:nvPr>
            <p:ph type="body" sz="quarter" idx="14" hasCustomPrompt="1"/>
          </p:nvPr>
        </p:nvSpPr>
        <p:spPr>
          <a:xfrm>
            <a:off x="1476745" y="3937000"/>
            <a:ext cx="4142015"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14" name="Text Placeholder 18">
            <a:extLst>
              <a:ext uri="{FF2B5EF4-FFF2-40B4-BE49-F238E27FC236}">
                <a16:creationId xmlns:a16="http://schemas.microsoft.com/office/drawing/2014/main" id="{3327C0DD-A4D6-4E8E-77DB-C1A3FC670119}"/>
              </a:ext>
            </a:extLst>
          </p:cNvPr>
          <p:cNvSpPr>
            <a:spLocks noGrp="1"/>
          </p:cNvSpPr>
          <p:nvPr>
            <p:ph type="body" sz="quarter" idx="15" hasCustomPrompt="1"/>
          </p:nvPr>
        </p:nvSpPr>
        <p:spPr>
          <a:xfrm>
            <a:off x="1476745" y="4474718"/>
            <a:ext cx="4142015" cy="2024321"/>
          </a:xfrm>
          <a:prstGeom prst="rect">
            <a:avLst/>
          </a:prstGeom>
        </p:spPr>
        <p:txBody>
          <a:bodyPr/>
          <a:lstStyle>
            <a:lvl1pPr marL="0" indent="0">
              <a:lnSpc>
                <a:spcPts val="1907"/>
              </a:lnSpc>
              <a:buNone/>
              <a:defRPr sz="1867">
                <a:solidFill>
                  <a:srgbClr val="000000"/>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7" name="Picture Placeholder 15">
            <a:extLst>
              <a:ext uri="{FF2B5EF4-FFF2-40B4-BE49-F238E27FC236}">
                <a16:creationId xmlns:a16="http://schemas.microsoft.com/office/drawing/2014/main" id="{BD7AC194-398D-CC86-3815-7E0F3E110898}"/>
              </a:ext>
            </a:extLst>
          </p:cNvPr>
          <p:cNvSpPr>
            <a:spLocks noGrp="1"/>
          </p:cNvSpPr>
          <p:nvPr>
            <p:ph type="pic" sz="quarter" idx="17"/>
          </p:nvPr>
        </p:nvSpPr>
        <p:spPr>
          <a:xfrm>
            <a:off x="6554340" y="3429000"/>
            <a:ext cx="5615214" cy="3429000"/>
          </a:xfrm>
          <a:prstGeom prst="rect">
            <a:avLst/>
          </a:prstGeom>
        </p:spPr>
        <p:txBody>
          <a:bodyPr/>
          <a:lstStyle/>
          <a:p>
            <a:endParaRPr lang="en-US"/>
          </a:p>
        </p:txBody>
      </p:sp>
    </p:spTree>
    <p:extLst>
      <p:ext uri="{BB962C8B-B14F-4D97-AF65-F5344CB8AC3E}">
        <p14:creationId xmlns:p14="http://schemas.microsoft.com/office/powerpoint/2010/main" val="3856049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ur Poi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D5A6CF-F721-B3D6-1015-A99847E1A63C}"/>
              </a:ext>
            </a:extLst>
          </p:cNvPr>
          <p:cNvSpPr>
            <a:spLocks noGrp="1"/>
          </p:cNvSpPr>
          <p:nvPr>
            <p:ph type="title"/>
          </p:nvPr>
        </p:nvSpPr>
        <p:spPr>
          <a:xfrm>
            <a:off x="203200" y="530352"/>
            <a:ext cx="2641600" cy="1886098"/>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16">
            <a:extLst>
              <a:ext uri="{FF2B5EF4-FFF2-40B4-BE49-F238E27FC236}">
                <a16:creationId xmlns:a16="http://schemas.microsoft.com/office/drawing/2014/main" id="{4E33D777-F610-76CD-2E3B-6BA2DC5467A9}"/>
              </a:ext>
            </a:extLst>
          </p:cNvPr>
          <p:cNvSpPr>
            <a:spLocks noGrp="1"/>
          </p:cNvSpPr>
          <p:nvPr>
            <p:ph type="body" sz="quarter" idx="11" hasCustomPrompt="1"/>
          </p:nvPr>
        </p:nvSpPr>
        <p:spPr>
          <a:xfrm>
            <a:off x="3378200" y="530352"/>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4" name="Text Placeholder 18">
            <a:extLst>
              <a:ext uri="{FF2B5EF4-FFF2-40B4-BE49-F238E27FC236}">
                <a16:creationId xmlns:a16="http://schemas.microsoft.com/office/drawing/2014/main" id="{3E541A5D-AF1C-F850-A7AA-61BDD30D55B4}"/>
              </a:ext>
            </a:extLst>
          </p:cNvPr>
          <p:cNvSpPr>
            <a:spLocks noGrp="1"/>
          </p:cNvSpPr>
          <p:nvPr>
            <p:ph type="body" sz="quarter" idx="12" hasCustomPrompt="1"/>
          </p:nvPr>
        </p:nvSpPr>
        <p:spPr>
          <a:xfrm>
            <a:off x="3784600" y="1421104"/>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2" name="Text Placeholder 16">
            <a:extLst>
              <a:ext uri="{FF2B5EF4-FFF2-40B4-BE49-F238E27FC236}">
                <a16:creationId xmlns:a16="http://schemas.microsoft.com/office/drawing/2014/main" id="{36808B73-87F3-3B16-E190-6EBA125E754D}"/>
              </a:ext>
            </a:extLst>
          </p:cNvPr>
          <p:cNvSpPr>
            <a:spLocks noGrp="1"/>
          </p:cNvSpPr>
          <p:nvPr>
            <p:ph type="body" sz="quarter" idx="13" hasCustomPrompt="1"/>
          </p:nvPr>
        </p:nvSpPr>
        <p:spPr>
          <a:xfrm>
            <a:off x="7721600" y="530352"/>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6" name="Text Placeholder 18">
            <a:extLst>
              <a:ext uri="{FF2B5EF4-FFF2-40B4-BE49-F238E27FC236}">
                <a16:creationId xmlns:a16="http://schemas.microsoft.com/office/drawing/2014/main" id="{41F09A24-7CE5-C0C7-DCCF-F672494892E5}"/>
              </a:ext>
            </a:extLst>
          </p:cNvPr>
          <p:cNvSpPr>
            <a:spLocks noGrp="1"/>
          </p:cNvSpPr>
          <p:nvPr>
            <p:ph type="body" sz="quarter" idx="14" hasCustomPrompt="1"/>
          </p:nvPr>
        </p:nvSpPr>
        <p:spPr>
          <a:xfrm>
            <a:off x="8128000" y="1421104"/>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7" name="Text Placeholder 16">
            <a:extLst>
              <a:ext uri="{FF2B5EF4-FFF2-40B4-BE49-F238E27FC236}">
                <a16:creationId xmlns:a16="http://schemas.microsoft.com/office/drawing/2014/main" id="{6DEEAF7E-71C1-0830-3BB3-F50F76C05F66}"/>
              </a:ext>
            </a:extLst>
          </p:cNvPr>
          <p:cNvSpPr>
            <a:spLocks noGrp="1"/>
          </p:cNvSpPr>
          <p:nvPr>
            <p:ph type="body" sz="quarter" idx="15" hasCustomPrompt="1"/>
          </p:nvPr>
        </p:nvSpPr>
        <p:spPr>
          <a:xfrm>
            <a:off x="3378200" y="3468228"/>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8" name="Text Placeholder 18">
            <a:extLst>
              <a:ext uri="{FF2B5EF4-FFF2-40B4-BE49-F238E27FC236}">
                <a16:creationId xmlns:a16="http://schemas.microsoft.com/office/drawing/2014/main" id="{7C38C5BC-2C55-899C-9423-DBFD58BA0807}"/>
              </a:ext>
            </a:extLst>
          </p:cNvPr>
          <p:cNvSpPr>
            <a:spLocks noGrp="1"/>
          </p:cNvSpPr>
          <p:nvPr>
            <p:ph type="body" sz="quarter" idx="16" hasCustomPrompt="1"/>
          </p:nvPr>
        </p:nvSpPr>
        <p:spPr>
          <a:xfrm>
            <a:off x="3784600" y="4358980"/>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9" name="Text Placeholder 16">
            <a:extLst>
              <a:ext uri="{FF2B5EF4-FFF2-40B4-BE49-F238E27FC236}">
                <a16:creationId xmlns:a16="http://schemas.microsoft.com/office/drawing/2014/main" id="{8339CEAC-D601-683C-5378-EEA4D14F1277}"/>
              </a:ext>
            </a:extLst>
          </p:cNvPr>
          <p:cNvSpPr>
            <a:spLocks noGrp="1"/>
          </p:cNvSpPr>
          <p:nvPr>
            <p:ph type="body" sz="quarter" idx="17" hasCustomPrompt="1"/>
          </p:nvPr>
        </p:nvSpPr>
        <p:spPr>
          <a:xfrm>
            <a:off x="7738533" y="3468228"/>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10" name="Text Placeholder 18">
            <a:extLst>
              <a:ext uri="{FF2B5EF4-FFF2-40B4-BE49-F238E27FC236}">
                <a16:creationId xmlns:a16="http://schemas.microsoft.com/office/drawing/2014/main" id="{5271BE6C-CB3B-4AE9-A051-86EBB4D9C054}"/>
              </a:ext>
            </a:extLst>
          </p:cNvPr>
          <p:cNvSpPr>
            <a:spLocks noGrp="1"/>
          </p:cNvSpPr>
          <p:nvPr>
            <p:ph type="body" sz="quarter" idx="18" hasCustomPrompt="1"/>
          </p:nvPr>
        </p:nvSpPr>
        <p:spPr>
          <a:xfrm>
            <a:off x="8144933" y="4358980"/>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Tree>
    <p:extLst>
      <p:ext uri="{BB962C8B-B14F-4D97-AF65-F5344CB8AC3E}">
        <p14:creationId xmlns:p14="http://schemas.microsoft.com/office/powerpoint/2010/main" val="6523016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ur Points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DD159-737D-F11A-6E40-8DFC2DAECF8A}"/>
              </a:ext>
            </a:extLst>
          </p:cNvPr>
          <p:cNvSpPr>
            <a:spLocks noGrp="1"/>
          </p:cNvSpPr>
          <p:nvPr>
            <p:ph type="title"/>
          </p:nvPr>
        </p:nvSpPr>
        <p:spPr>
          <a:xfrm>
            <a:off x="203200" y="551067"/>
            <a:ext cx="2641600" cy="1935691"/>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Text Placeholder 16">
            <a:extLst>
              <a:ext uri="{FF2B5EF4-FFF2-40B4-BE49-F238E27FC236}">
                <a16:creationId xmlns:a16="http://schemas.microsoft.com/office/drawing/2014/main" id="{621DA8C6-E68C-E53B-181F-9671DF239A58}"/>
              </a:ext>
            </a:extLst>
          </p:cNvPr>
          <p:cNvSpPr>
            <a:spLocks noGrp="1"/>
          </p:cNvSpPr>
          <p:nvPr>
            <p:ph type="body" sz="quarter" idx="11" hasCustomPrompt="1"/>
          </p:nvPr>
        </p:nvSpPr>
        <p:spPr>
          <a:xfrm>
            <a:off x="3606800" y="551067"/>
            <a:ext cx="8229600" cy="5265533"/>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p:txBody>
      </p:sp>
    </p:spTree>
    <p:extLst>
      <p:ext uri="{BB962C8B-B14F-4D97-AF65-F5344CB8AC3E}">
        <p14:creationId xmlns:p14="http://schemas.microsoft.com/office/powerpoint/2010/main" val="32135507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pen Tex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838200" y="365126"/>
            <a:ext cx="105156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838200" y="1295400"/>
            <a:ext cx="105156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757520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pen Text Al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1676400" y="365126"/>
            <a:ext cx="99060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1676400" y="1295400"/>
            <a:ext cx="99060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938370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pen Text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558800" y="736600"/>
            <a:ext cx="110744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558800" y="1666874"/>
            <a:ext cx="110744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519249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ur Boxes -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325D3-12D7-7F37-267C-86FF0719F405}"/>
              </a:ext>
            </a:extLst>
          </p:cNvPr>
          <p:cNvSpPr>
            <a:spLocks noGrp="1"/>
          </p:cNvSpPr>
          <p:nvPr>
            <p:ph type="title"/>
          </p:nvPr>
        </p:nvSpPr>
        <p:spPr>
          <a:xfrm>
            <a:off x="965200" y="736600"/>
            <a:ext cx="10515600" cy="7514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3" name="AutoShape 7">
            <a:extLst>
              <a:ext uri="{FF2B5EF4-FFF2-40B4-BE49-F238E27FC236}">
                <a16:creationId xmlns:a16="http://schemas.microsoft.com/office/drawing/2014/main" id="{0E90A7B0-9BE9-1DA9-D72B-CA02A60DD585}"/>
              </a:ext>
              <a:ext uri="{C183D7F6-B498-43B3-948B-1728B52AA6E4}">
                <adec:decorative xmlns:adec="http://schemas.microsoft.com/office/drawing/2017/decorative" val="1"/>
              </a:ext>
            </a:extLst>
          </p:cNvPr>
          <p:cNvSpPr/>
          <p:nvPr userDrawn="1"/>
        </p:nvSpPr>
        <p:spPr>
          <a:xfrm>
            <a:off x="965200" y="2108200"/>
            <a:ext cx="5029200" cy="2032000"/>
          </a:xfrm>
          <a:prstGeom prst="rect">
            <a:avLst/>
          </a:prstGeom>
          <a:solidFill>
            <a:srgbClr val="254E72">
              <a:alpha val="7843"/>
            </a:srgbClr>
          </a:solidFill>
        </p:spPr>
        <p:txBody>
          <a:bodyPr/>
          <a:lstStyle/>
          <a:p>
            <a:endParaRPr lang="en-US" sz="1600"/>
          </a:p>
        </p:txBody>
      </p:sp>
      <p:sp>
        <p:nvSpPr>
          <p:cNvPr id="25" name="Text Placeholder 16">
            <a:extLst>
              <a:ext uri="{FF2B5EF4-FFF2-40B4-BE49-F238E27FC236}">
                <a16:creationId xmlns:a16="http://schemas.microsoft.com/office/drawing/2014/main" id="{AB6CD816-39BB-9104-9B8E-784E0C65936C}"/>
              </a:ext>
            </a:extLst>
          </p:cNvPr>
          <p:cNvSpPr>
            <a:spLocks noGrp="1"/>
          </p:cNvSpPr>
          <p:nvPr>
            <p:ph type="body" sz="quarter" idx="11" hasCustomPrompt="1"/>
          </p:nvPr>
        </p:nvSpPr>
        <p:spPr>
          <a:xfrm>
            <a:off x="1168400" y="2291853"/>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B41E4DEE-9A09-C182-A12A-9ED54C12153E}"/>
              </a:ext>
            </a:extLst>
          </p:cNvPr>
          <p:cNvSpPr>
            <a:spLocks noGrp="1"/>
          </p:cNvSpPr>
          <p:nvPr>
            <p:ph type="body" sz="quarter" idx="12" hasCustomPrompt="1"/>
          </p:nvPr>
        </p:nvSpPr>
        <p:spPr>
          <a:xfrm>
            <a:off x="1168400" y="2819400"/>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12" name="AutoShape 7">
            <a:extLst>
              <a:ext uri="{FF2B5EF4-FFF2-40B4-BE49-F238E27FC236}">
                <a16:creationId xmlns:a16="http://schemas.microsoft.com/office/drawing/2014/main" id="{DAE20D51-63B3-C8BA-BD42-48CBDD622FBC}"/>
              </a:ext>
              <a:ext uri="{C183D7F6-B498-43B3-948B-1728B52AA6E4}">
                <adec:decorative xmlns:adec="http://schemas.microsoft.com/office/drawing/2017/decorative" val="1"/>
              </a:ext>
            </a:extLst>
          </p:cNvPr>
          <p:cNvSpPr/>
          <p:nvPr userDrawn="1"/>
        </p:nvSpPr>
        <p:spPr>
          <a:xfrm>
            <a:off x="965200" y="4546600"/>
            <a:ext cx="5029200" cy="2032000"/>
          </a:xfrm>
          <a:prstGeom prst="rect">
            <a:avLst/>
          </a:prstGeom>
          <a:solidFill>
            <a:srgbClr val="254E72">
              <a:alpha val="7843"/>
            </a:srgbClr>
          </a:solidFill>
        </p:spPr>
        <p:txBody>
          <a:bodyPr/>
          <a:lstStyle/>
          <a:p>
            <a:endParaRPr lang="en-US" sz="1600"/>
          </a:p>
        </p:txBody>
      </p:sp>
      <p:sp>
        <p:nvSpPr>
          <p:cNvPr id="27" name="Text Placeholder 16">
            <a:extLst>
              <a:ext uri="{FF2B5EF4-FFF2-40B4-BE49-F238E27FC236}">
                <a16:creationId xmlns:a16="http://schemas.microsoft.com/office/drawing/2014/main" id="{FADB9D7D-8B94-631E-96B7-A227C0E45DD2}"/>
              </a:ext>
            </a:extLst>
          </p:cNvPr>
          <p:cNvSpPr>
            <a:spLocks noGrp="1"/>
          </p:cNvSpPr>
          <p:nvPr>
            <p:ph type="body" sz="quarter" idx="13" hasCustomPrompt="1"/>
          </p:nvPr>
        </p:nvSpPr>
        <p:spPr>
          <a:xfrm>
            <a:off x="1168400" y="4754522"/>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8" name="Text Placeholder 18">
            <a:extLst>
              <a:ext uri="{FF2B5EF4-FFF2-40B4-BE49-F238E27FC236}">
                <a16:creationId xmlns:a16="http://schemas.microsoft.com/office/drawing/2014/main" id="{AE879128-9F32-227B-04A4-B3DD5858E0B9}"/>
              </a:ext>
            </a:extLst>
          </p:cNvPr>
          <p:cNvSpPr>
            <a:spLocks noGrp="1"/>
          </p:cNvSpPr>
          <p:nvPr>
            <p:ph type="body" sz="quarter" idx="14" hasCustomPrompt="1"/>
          </p:nvPr>
        </p:nvSpPr>
        <p:spPr>
          <a:xfrm>
            <a:off x="1168400" y="5282069"/>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4" name="AutoShape 7">
            <a:extLst>
              <a:ext uri="{FF2B5EF4-FFF2-40B4-BE49-F238E27FC236}">
                <a16:creationId xmlns:a16="http://schemas.microsoft.com/office/drawing/2014/main" id="{00119CA4-DE3E-01C5-447A-0B44111E98F9}"/>
              </a:ext>
              <a:ext uri="{C183D7F6-B498-43B3-948B-1728B52AA6E4}">
                <adec:decorative xmlns:adec="http://schemas.microsoft.com/office/drawing/2017/decorative" val="1"/>
              </a:ext>
            </a:extLst>
          </p:cNvPr>
          <p:cNvSpPr/>
          <p:nvPr userDrawn="1"/>
        </p:nvSpPr>
        <p:spPr>
          <a:xfrm>
            <a:off x="6451600" y="2108200"/>
            <a:ext cx="5029200" cy="2032000"/>
          </a:xfrm>
          <a:prstGeom prst="rect">
            <a:avLst/>
          </a:prstGeom>
          <a:solidFill>
            <a:srgbClr val="254E72">
              <a:alpha val="7843"/>
            </a:srgbClr>
          </a:solidFill>
        </p:spPr>
        <p:txBody>
          <a:bodyPr/>
          <a:lstStyle/>
          <a:p>
            <a:endParaRPr lang="en-US" sz="1600"/>
          </a:p>
        </p:txBody>
      </p:sp>
      <p:sp>
        <p:nvSpPr>
          <p:cNvPr id="29" name="Text Placeholder 16">
            <a:extLst>
              <a:ext uri="{FF2B5EF4-FFF2-40B4-BE49-F238E27FC236}">
                <a16:creationId xmlns:a16="http://schemas.microsoft.com/office/drawing/2014/main" id="{F89F7586-147A-3760-EED0-E3A01F9AEB95}"/>
              </a:ext>
            </a:extLst>
          </p:cNvPr>
          <p:cNvSpPr>
            <a:spLocks noGrp="1"/>
          </p:cNvSpPr>
          <p:nvPr>
            <p:ph type="body" sz="quarter" idx="15" hasCustomPrompt="1"/>
          </p:nvPr>
        </p:nvSpPr>
        <p:spPr>
          <a:xfrm>
            <a:off x="6654800" y="2291853"/>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0" name="Text Placeholder 18">
            <a:extLst>
              <a:ext uri="{FF2B5EF4-FFF2-40B4-BE49-F238E27FC236}">
                <a16:creationId xmlns:a16="http://schemas.microsoft.com/office/drawing/2014/main" id="{C8477A31-CB66-4A03-12EE-E404C1C8D787}"/>
              </a:ext>
            </a:extLst>
          </p:cNvPr>
          <p:cNvSpPr>
            <a:spLocks noGrp="1"/>
          </p:cNvSpPr>
          <p:nvPr>
            <p:ph type="body" sz="quarter" idx="16" hasCustomPrompt="1"/>
          </p:nvPr>
        </p:nvSpPr>
        <p:spPr>
          <a:xfrm>
            <a:off x="6654800" y="2819400"/>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2" name="AutoShape 7">
            <a:extLst>
              <a:ext uri="{FF2B5EF4-FFF2-40B4-BE49-F238E27FC236}">
                <a16:creationId xmlns:a16="http://schemas.microsoft.com/office/drawing/2014/main" id="{99E4B0F2-76C3-A861-AA33-35C9F6021A05}"/>
              </a:ext>
              <a:ext uri="{C183D7F6-B498-43B3-948B-1728B52AA6E4}">
                <adec:decorative xmlns:adec="http://schemas.microsoft.com/office/drawing/2017/decorative" val="1"/>
              </a:ext>
            </a:extLst>
          </p:cNvPr>
          <p:cNvSpPr/>
          <p:nvPr userDrawn="1"/>
        </p:nvSpPr>
        <p:spPr>
          <a:xfrm>
            <a:off x="6451600" y="4546600"/>
            <a:ext cx="5029200" cy="2032000"/>
          </a:xfrm>
          <a:prstGeom prst="rect">
            <a:avLst/>
          </a:prstGeom>
          <a:solidFill>
            <a:srgbClr val="254E72">
              <a:alpha val="7843"/>
            </a:srgbClr>
          </a:solidFill>
        </p:spPr>
        <p:txBody>
          <a:bodyPr/>
          <a:lstStyle/>
          <a:p>
            <a:endParaRPr lang="en-US" sz="1600"/>
          </a:p>
        </p:txBody>
      </p:sp>
      <p:sp>
        <p:nvSpPr>
          <p:cNvPr id="31" name="Text Placeholder 16">
            <a:extLst>
              <a:ext uri="{FF2B5EF4-FFF2-40B4-BE49-F238E27FC236}">
                <a16:creationId xmlns:a16="http://schemas.microsoft.com/office/drawing/2014/main" id="{3251B537-6A50-9F6E-6A8B-9C703001757A}"/>
              </a:ext>
            </a:extLst>
          </p:cNvPr>
          <p:cNvSpPr>
            <a:spLocks noGrp="1"/>
          </p:cNvSpPr>
          <p:nvPr>
            <p:ph type="body" sz="quarter" idx="17" hasCustomPrompt="1"/>
          </p:nvPr>
        </p:nvSpPr>
        <p:spPr>
          <a:xfrm>
            <a:off x="6656874" y="4754522"/>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EF41DFCC-0A07-8855-E159-E25D65440B27}"/>
              </a:ext>
            </a:extLst>
          </p:cNvPr>
          <p:cNvSpPr>
            <a:spLocks noGrp="1"/>
          </p:cNvSpPr>
          <p:nvPr>
            <p:ph type="body" sz="quarter" idx="18" hasCustomPrompt="1"/>
          </p:nvPr>
        </p:nvSpPr>
        <p:spPr>
          <a:xfrm>
            <a:off x="6656874" y="5282069"/>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Tree>
    <p:extLst>
      <p:ext uri="{BB962C8B-B14F-4D97-AF65-F5344CB8AC3E}">
        <p14:creationId xmlns:p14="http://schemas.microsoft.com/office/powerpoint/2010/main" val="42329862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our Points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E6924-226B-AB96-07D0-32A17DECE4F8}"/>
              </a:ext>
            </a:extLst>
          </p:cNvPr>
          <p:cNvSpPr>
            <a:spLocks noGrp="1"/>
          </p:cNvSpPr>
          <p:nvPr>
            <p:ph type="title"/>
          </p:nvPr>
        </p:nvSpPr>
        <p:spPr>
          <a:xfrm>
            <a:off x="989367" y="990600"/>
            <a:ext cx="7189433" cy="7006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AutoShape 6">
            <a:extLst>
              <a:ext uri="{FF2B5EF4-FFF2-40B4-BE49-F238E27FC236}">
                <a16:creationId xmlns:a16="http://schemas.microsoft.com/office/drawing/2014/main" id="{03DD093D-B4EB-203A-5AA1-4585D89D008E}"/>
              </a:ext>
              <a:ext uri="{C183D7F6-B498-43B3-948B-1728B52AA6E4}">
                <adec:decorative xmlns:adec="http://schemas.microsoft.com/office/drawing/2017/decorative" val="1"/>
              </a:ext>
            </a:extLst>
          </p:cNvPr>
          <p:cNvSpPr/>
          <p:nvPr/>
        </p:nvSpPr>
        <p:spPr>
          <a:xfrm>
            <a:off x="980867" y="2060774"/>
            <a:ext cx="4890952" cy="1871654"/>
          </a:xfrm>
          <a:prstGeom prst="rect">
            <a:avLst/>
          </a:prstGeom>
          <a:solidFill>
            <a:srgbClr val="000E2F"/>
          </a:solidFill>
        </p:spPr>
      </p:sp>
      <p:sp>
        <p:nvSpPr>
          <p:cNvPr id="25" name="Text Placeholder 16">
            <a:extLst>
              <a:ext uri="{FF2B5EF4-FFF2-40B4-BE49-F238E27FC236}">
                <a16:creationId xmlns:a16="http://schemas.microsoft.com/office/drawing/2014/main" id="{A673F7C5-0B02-3542-89AD-0F1CB3F57270}"/>
              </a:ext>
            </a:extLst>
          </p:cNvPr>
          <p:cNvSpPr>
            <a:spLocks noGrp="1"/>
          </p:cNvSpPr>
          <p:nvPr>
            <p:ph type="body" sz="quarter" idx="11" hasCustomPrompt="1"/>
          </p:nvPr>
        </p:nvSpPr>
        <p:spPr>
          <a:xfrm>
            <a:off x="1426867" y="2360911"/>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20309AEF-37E9-D85E-A763-72C0EBCE641B}"/>
              </a:ext>
            </a:extLst>
          </p:cNvPr>
          <p:cNvSpPr>
            <a:spLocks noGrp="1"/>
          </p:cNvSpPr>
          <p:nvPr>
            <p:ph type="body" sz="quarter" idx="12" hasCustomPrompt="1"/>
          </p:nvPr>
        </p:nvSpPr>
        <p:spPr>
          <a:xfrm>
            <a:off x="1428048" y="2882422"/>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27" name="AutoShape 6">
            <a:extLst>
              <a:ext uri="{FF2B5EF4-FFF2-40B4-BE49-F238E27FC236}">
                <a16:creationId xmlns:a16="http://schemas.microsoft.com/office/drawing/2014/main" id="{38111C70-A392-EA69-6BD8-861425EF85CD}"/>
              </a:ext>
              <a:ext uri="{C183D7F6-B498-43B3-948B-1728B52AA6E4}">
                <adec:decorative xmlns:adec="http://schemas.microsoft.com/office/drawing/2017/decorative" val="1"/>
              </a:ext>
            </a:extLst>
          </p:cNvPr>
          <p:cNvSpPr/>
          <p:nvPr userDrawn="1"/>
        </p:nvSpPr>
        <p:spPr>
          <a:xfrm>
            <a:off x="6311681" y="2052308"/>
            <a:ext cx="4890952" cy="1871654"/>
          </a:xfrm>
          <a:prstGeom prst="rect">
            <a:avLst/>
          </a:prstGeom>
          <a:solidFill>
            <a:srgbClr val="000E2F"/>
          </a:solidFill>
        </p:spPr>
      </p:sp>
      <p:sp>
        <p:nvSpPr>
          <p:cNvPr id="28" name="Text Placeholder 16">
            <a:extLst>
              <a:ext uri="{FF2B5EF4-FFF2-40B4-BE49-F238E27FC236}">
                <a16:creationId xmlns:a16="http://schemas.microsoft.com/office/drawing/2014/main" id="{09D1CB2E-69B2-294C-E725-4011B8452D94}"/>
              </a:ext>
            </a:extLst>
          </p:cNvPr>
          <p:cNvSpPr>
            <a:spLocks noGrp="1"/>
          </p:cNvSpPr>
          <p:nvPr>
            <p:ph type="body" sz="quarter" idx="13" hasCustomPrompt="1"/>
          </p:nvPr>
        </p:nvSpPr>
        <p:spPr>
          <a:xfrm>
            <a:off x="6749182" y="2360911"/>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9" name="Text Placeholder 18">
            <a:extLst>
              <a:ext uri="{FF2B5EF4-FFF2-40B4-BE49-F238E27FC236}">
                <a16:creationId xmlns:a16="http://schemas.microsoft.com/office/drawing/2014/main" id="{90C8F160-3758-03C1-005C-8C137DCFD91C}"/>
              </a:ext>
            </a:extLst>
          </p:cNvPr>
          <p:cNvSpPr>
            <a:spLocks noGrp="1"/>
          </p:cNvSpPr>
          <p:nvPr>
            <p:ph type="body" sz="quarter" idx="14" hasCustomPrompt="1"/>
          </p:nvPr>
        </p:nvSpPr>
        <p:spPr>
          <a:xfrm>
            <a:off x="6750363" y="2882422"/>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30" name="AutoShape 6">
            <a:extLst>
              <a:ext uri="{FF2B5EF4-FFF2-40B4-BE49-F238E27FC236}">
                <a16:creationId xmlns:a16="http://schemas.microsoft.com/office/drawing/2014/main" id="{8EF6AE8D-A41C-943A-3223-9F2D52966744}"/>
              </a:ext>
              <a:ext uri="{C183D7F6-B498-43B3-948B-1728B52AA6E4}">
                <adec:decorative xmlns:adec="http://schemas.microsoft.com/office/drawing/2017/decorative" val="1"/>
              </a:ext>
            </a:extLst>
          </p:cNvPr>
          <p:cNvSpPr/>
          <p:nvPr userDrawn="1"/>
        </p:nvSpPr>
        <p:spPr>
          <a:xfrm>
            <a:off x="989367" y="4360001"/>
            <a:ext cx="4890952" cy="1871654"/>
          </a:xfrm>
          <a:prstGeom prst="rect">
            <a:avLst/>
          </a:prstGeom>
          <a:solidFill>
            <a:srgbClr val="000E2F"/>
          </a:solidFill>
        </p:spPr>
      </p:sp>
      <p:sp>
        <p:nvSpPr>
          <p:cNvPr id="31" name="Text Placeholder 16">
            <a:extLst>
              <a:ext uri="{FF2B5EF4-FFF2-40B4-BE49-F238E27FC236}">
                <a16:creationId xmlns:a16="http://schemas.microsoft.com/office/drawing/2014/main" id="{C18232DD-51D3-90D2-92CE-B6227C36256C}"/>
              </a:ext>
            </a:extLst>
          </p:cNvPr>
          <p:cNvSpPr>
            <a:spLocks noGrp="1"/>
          </p:cNvSpPr>
          <p:nvPr>
            <p:ph type="body" sz="quarter" idx="15" hasCustomPrompt="1"/>
          </p:nvPr>
        </p:nvSpPr>
        <p:spPr>
          <a:xfrm>
            <a:off x="1426867" y="4668604"/>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4CADE4E4-BEDB-A0F6-2AAB-AE3E9AF2D8D7}"/>
              </a:ext>
            </a:extLst>
          </p:cNvPr>
          <p:cNvSpPr>
            <a:spLocks noGrp="1"/>
          </p:cNvSpPr>
          <p:nvPr>
            <p:ph type="body" sz="quarter" idx="16" hasCustomPrompt="1"/>
          </p:nvPr>
        </p:nvSpPr>
        <p:spPr>
          <a:xfrm>
            <a:off x="1428048" y="5190116"/>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33" name="AutoShape 6">
            <a:extLst>
              <a:ext uri="{FF2B5EF4-FFF2-40B4-BE49-F238E27FC236}">
                <a16:creationId xmlns:a16="http://schemas.microsoft.com/office/drawing/2014/main" id="{AFD353DE-F0D5-4A12-2316-79BE884CBEB9}"/>
              </a:ext>
              <a:ext uri="{C183D7F6-B498-43B3-948B-1728B52AA6E4}">
                <adec:decorative xmlns:adec="http://schemas.microsoft.com/office/drawing/2017/decorative" val="1"/>
              </a:ext>
            </a:extLst>
          </p:cNvPr>
          <p:cNvSpPr/>
          <p:nvPr userDrawn="1"/>
        </p:nvSpPr>
        <p:spPr>
          <a:xfrm>
            <a:off x="6348819" y="4360001"/>
            <a:ext cx="4890952" cy="1871654"/>
          </a:xfrm>
          <a:prstGeom prst="rect">
            <a:avLst/>
          </a:prstGeom>
          <a:solidFill>
            <a:srgbClr val="000E2F"/>
          </a:solidFill>
        </p:spPr>
      </p:sp>
      <p:sp>
        <p:nvSpPr>
          <p:cNvPr id="34" name="Text Placeholder 16">
            <a:extLst>
              <a:ext uri="{FF2B5EF4-FFF2-40B4-BE49-F238E27FC236}">
                <a16:creationId xmlns:a16="http://schemas.microsoft.com/office/drawing/2014/main" id="{1E736885-5697-3DA6-A33D-E1F121F75A68}"/>
              </a:ext>
            </a:extLst>
          </p:cNvPr>
          <p:cNvSpPr>
            <a:spLocks noGrp="1"/>
          </p:cNvSpPr>
          <p:nvPr>
            <p:ph type="body" sz="quarter" idx="17" hasCustomPrompt="1"/>
          </p:nvPr>
        </p:nvSpPr>
        <p:spPr>
          <a:xfrm>
            <a:off x="6786319" y="4668604"/>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5" name="Text Placeholder 18">
            <a:extLst>
              <a:ext uri="{FF2B5EF4-FFF2-40B4-BE49-F238E27FC236}">
                <a16:creationId xmlns:a16="http://schemas.microsoft.com/office/drawing/2014/main" id="{2B709C1A-9C89-4A74-C156-AD421DC31F96}"/>
              </a:ext>
            </a:extLst>
          </p:cNvPr>
          <p:cNvSpPr>
            <a:spLocks noGrp="1"/>
          </p:cNvSpPr>
          <p:nvPr>
            <p:ph type="body" sz="quarter" idx="18" hasCustomPrompt="1"/>
          </p:nvPr>
        </p:nvSpPr>
        <p:spPr>
          <a:xfrm>
            <a:off x="6787500" y="5190116"/>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Tree>
    <p:extLst>
      <p:ext uri="{BB962C8B-B14F-4D97-AF65-F5344CB8AC3E}">
        <p14:creationId xmlns:p14="http://schemas.microsoft.com/office/powerpoint/2010/main" val="25326377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a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6">
            <a:extLst>
              <a:ext uri="{FF2B5EF4-FFF2-40B4-BE49-F238E27FC236}">
                <a16:creationId xmlns:a16="http://schemas.microsoft.com/office/drawing/2014/main" id="{CB359579-182E-581E-088F-759E0FDE4CFE}"/>
              </a:ext>
            </a:extLst>
          </p:cNvPr>
          <p:cNvSpPr>
            <a:spLocks noGrp="1"/>
          </p:cNvSpPr>
          <p:nvPr>
            <p:ph type="body" sz="quarter" idx="12" hasCustomPrompt="1"/>
          </p:nvPr>
        </p:nvSpPr>
        <p:spPr>
          <a:xfrm>
            <a:off x="1555985" y="5295653"/>
            <a:ext cx="2532031" cy="329959"/>
          </a:xfrm>
          <a:prstGeom prst="rect">
            <a:avLst/>
          </a:prstGeom>
        </p:spPr>
        <p:txBody>
          <a:bodyPr/>
          <a:lstStyle>
            <a:lvl1pPr marL="0" indent="0">
              <a:buNone/>
              <a:defRPr sz="1867" b="0" i="0">
                <a:latin typeface="+mn-lt"/>
                <a:cs typeface="Calibri" panose="020F0502020204030204" pitchFamily="34" charset="0"/>
              </a:defRPr>
            </a:lvl1pPr>
          </a:lstStyle>
          <a:p>
            <a:pPr lvl="0"/>
            <a:r>
              <a:rPr lang="en-US" dirty="0"/>
              <a:t>Marlene Schwartz</a:t>
            </a:r>
          </a:p>
          <a:p>
            <a:pPr lvl="0"/>
            <a:endParaRPr lang="en-US" dirty="0"/>
          </a:p>
        </p:txBody>
      </p:sp>
      <p:sp>
        <p:nvSpPr>
          <p:cNvPr id="17" name="Text Placeholder 16">
            <a:extLst>
              <a:ext uri="{FF2B5EF4-FFF2-40B4-BE49-F238E27FC236}">
                <a16:creationId xmlns:a16="http://schemas.microsoft.com/office/drawing/2014/main" id="{D2B30B61-60E2-A044-6703-C9E8CCEE1213}"/>
              </a:ext>
            </a:extLst>
          </p:cNvPr>
          <p:cNvSpPr>
            <a:spLocks noGrp="1"/>
          </p:cNvSpPr>
          <p:nvPr>
            <p:ph type="body" sz="quarter" idx="13" hasCustomPrompt="1"/>
          </p:nvPr>
        </p:nvSpPr>
        <p:spPr>
          <a:xfrm>
            <a:off x="1550712" y="5721836"/>
            <a:ext cx="2532031" cy="551965"/>
          </a:xfrm>
          <a:prstGeom prst="rect">
            <a:avLst/>
          </a:prstGeom>
        </p:spPr>
        <p:txBody>
          <a:bodyPr/>
          <a:lstStyle>
            <a:lvl1pPr marL="0" indent="0">
              <a:buNone/>
              <a:defRPr sz="1600" b="0" i="0">
                <a:latin typeface="+mn-lt"/>
                <a:cs typeface="Calibri" panose="020F0502020204030204" pitchFamily="34" charset="0"/>
              </a:defRPr>
            </a:lvl1pPr>
          </a:lstStyle>
          <a:p>
            <a:pPr lvl="0"/>
            <a:r>
              <a:rPr lang="en-US" dirty="0"/>
              <a:t>Director</a:t>
            </a:r>
          </a:p>
          <a:p>
            <a:pPr lvl="0"/>
            <a:endParaRPr lang="en-US" dirty="0"/>
          </a:p>
        </p:txBody>
      </p:sp>
      <p:sp>
        <p:nvSpPr>
          <p:cNvPr id="18" name="Text Placeholder 16">
            <a:extLst>
              <a:ext uri="{FF2B5EF4-FFF2-40B4-BE49-F238E27FC236}">
                <a16:creationId xmlns:a16="http://schemas.microsoft.com/office/drawing/2014/main" id="{45DF64AC-FCA5-1CF8-C9C8-FEAE9A997C6A}"/>
              </a:ext>
            </a:extLst>
          </p:cNvPr>
          <p:cNvSpPr>
            <a:spLocks noGrp="1"/>
          </p:cNvSpPr>
          <p:nvPr>
            <p:ph type="body" sz="quarter" idx="14" hasCustomPrompt="1"/>
          </p:nvPr>
        </p:nvSpPr>
        <p:spPr>
          <a:xfrm>
            <a:off x="4888121" y="5295653"/>
            <a:ext cx="2532031" cy="329959"/>
          </a:xfrm>
          <a:prstGeom prst="rect">
            <a:avLst/>
          </a:prstGeom>
        </p:spPr>
        <p:txBody>
          <a:bodyPr/>
          <a:lstStyle>
            <a:lvl1pPr marL="0" indent="0">
              <a:buNone/>
              <a:defRPr sz="1867" b="0" i="0">
                <a:latin typeface="+mn-lt"/>
                <a:cs typeface="Calibri" panose="020F0502020204030204" pitchFamily="34" charset="0"/>
              </a:defRPr>
            </a:lvl1pPr>
          </a:lstStyle>
          <a:p>
            <a:pPr lvl="0"/>
            <a:r>
              <a:rPr lang="en-US" dirty="0"/>
              <a:t>Rebecca </a:t>
            </a:r>
            <a:r>
              <a:rPr lang="en-US" dirty="0" err="1"/>
              <a:t>Puhl</a:t>
            </a:r>
            <a:endParaRPr lang="en-US" dirty="0"/>
          </a:p>
          <a:p>
            <a:pPr lvl="0"/>
            <a:endParaRPr lang="en-US" dirty="0"/>
          </a:p>
        </p:txBody>
      </p:sp>
      <p:sp>
        <p:nvSpPr>
          <p:cNvPr id="19" name="Text Placeholder 16">
            <a:extLst>
              <a:ext uri="{FF2B5EF4-FFF2-40B4-BE49-F238E27FC236}">
                <a16:creationId xmlns:a16="http://schemas.microsoft.com/office/drawing/2014/main" id="{93EF6945-F23F-095E-88B3-9109A0194BAB}"/>
              </a:ext>
            </a:extLst>
          </p:cNvPr>
          <p:cNvSpPr>
            <a:spLocks noGrp="1"/>
          </p:cNvSpPr>
          <p:nvPr>
            <p:ph type="body" sz="quarter" idx="15" hasCustomPrompt="1"/>
          </p:nvPr>
        </p:nvSpPr>
        <p:spPr>
          <a:xfrm>
            <a:off x="4882847" y="5721836"/>
            <a:ext cx="2532031" cy="551965"/>
          </a:xfrm>
          <a:prstGeom prst="rect">
            <a:avLst/>
          </a:prstGeom>
        </p:spPr>
        <p:txBody>
          <a:bodyPr/>
          <a:lstStyle>
            <a:lvl1pPr marL="0" indent="0">
              <a:buNone/>
              <a:defRPr sz="1600" b="0" i="0">
                <a:latin typeface="+mn-lt"/>
                <a:cs typeface="Calibri" panose="020F0502020204030204" pitchFamily="34" charset="0"/>
              </a:defRPr>
            </a:lvl1pPr>
          </a:lstStyle>
          <a:p>
            <a:pPr lvl="0"/>
            <a:r>
              <a:rPr lang="en-US" dirty="0"/>
              <a:t>Deputy Director</a:t>
            </a:r>
          </a:p>
          <a:p>
            <a:pPr lvl="0"/>
            <a:endParaRPr lang="en-US" dirty="0"/>
          </a:p>
        </p:txBody>
      </p:sp>
      <p:sp>
        <p:nvSpPr>
          <p:cNvPr id="20" name="Text Placeholder 16">
            <a:extLst>
              <a:ext uri="{FF2B5EF4-FFF2-40B4-BE49-F238E27FC236}">
                <a16:creationId xmlns:a16="http://schemas.microsoft.com/office/drawing/2014/main" id="{2B611647-D84D-1F43-6EED-1BCE751F3442}"/>
              </a:ext>
            </a:extLst>
          </p:cNvPr>
          <p:cNvSpPr>
            <a:spLocks noGrp="1"/>
          </p:cNvSpPr>
          <p:nvPr>
            <p:ph type="body" sz="quarter" idx="16" hasCustomPrompt="1"/>
          </p:nvPr>
        </p:nvSpPr>
        <p:spPr>
          <a:xfrm>
            <a:off x="8222072" y="5264745"/>
            <a:ext cx="2532031" cy="329959"/>
          </a:xfrm>
          <a:prstGeom prst="rect">
            <a:avLst/>
          </a:prstGeom>
        </p:spPr>
        <p:txBody>
          <a:bodyPr/>
          <a:lstStyle>
            <a:lvl1pPr marL="0" indent="0">
              <a:buNone/>
              <a:defRPr sz="1867" b="0" i="0">
                <a:latin typeface="+mn-lt"/>
                <a:cs typeface="Calibri" panose="020F0502020204030204" pitchFamily="34" charset="0"/>
              </a:defRPr>
            </a:lvl1pPr>
          </a:lstStyle>
          <a:p>
            <a:pPr lvl="0"/>
            <a:r>
              <a:rPr lang="en-US" dirty="0"/>
              <a:t>Tatiana </a:t>
            </a:r>
            <a:r>
              <a:rPr lang="en-US" dirty="0" err="1"/>
              <a:t>Andreyeva</a:t>
            </a:r>
            <a:endParaRPr lang="en-US" dirty="0"/>
          </a:p>
          <a:p>
            <a:pPr lvl="0"/>
            <a:endParaRPr lang="en-US" dirty="0"/>
          </a:p>
        </p:txBody>
      </p:sp>
      <p:sp>
        <p:nvSpPr>
          <p:cNvPr id="21" name="Text Placeholder 16">
            <a:extLst>
              <a:ext uri="{FF2B5EF4-FFF2-40B4-BE49-F238E27FC236}">
                <a16:creationId xmlns:a16="http://schemas.microsoft.com/office/drawing/2014/main" id="{C654F436-C2C5-5CBC-A11B-E7DEB339A3A2}"/>
              </a:ext>
            </a:extLst>
          </p:cNvPr>
          <p:cNvSpPr>
            <a:spLocks noGrp="1"/>
          </p:cNvSpPr>
          <p:nvPr>
            <p:ph type="body" sz="quarter" idx="17" hasCustomPrompt="1"/>
          </p:nvPr>
        </p:nvSpPr>
        <p:spPr>
          <a:xfrm>
            <a:off x="8216799" y="5690927"/>
            <a:ext cx="2532031" cy="582873"/>
          </a:xfrm>
          <a:prstGeom prst="rect">
            <a:avLst/>
          </a:prstGeom>
        </p:spPr>
        <p:txBody>
          <a:bodyPr/>
          <a:lstStyle>
            <a:lvl1pPr marL="0" indent="0">
              <a:buNone/>
              <a:defRPr sz="1600" b="0" i="0">
                <a:latin typeface="+mn-lt"/>
                <a:cs typeface="Calibri" panose="020F0502020204030204" pitchFamily="34" charset="0"/>
              </a:defRPr>
            </a:lvl1pPr>
          </a:lstStyle>
          <a:p>
            <a:pPr lvl="0"/>
            <a:r>
              <a:rPr lang="en-US" dirty="0"/>
              <a:t>Director of Economic Initiatives</a:t>
            </a:r>
          </a:p>
          <a:p>
            <a:pPr lvl="0"/>
            <a:endParaRPr lang="en-US" dirty="0"/>
          </a:p>
        </p:txBody>
      </p:sp>
      <p:sp>
        <p:nvSpPr>
          <p:cNvPr id="23" name="Picture Placeholder 22">
            <a:extLst>
              <a:ext uri="{FF2B5EF4-FFF2-40B4-BE49-F238E27FC236}">
                <a16:creationId xmlns:a16="http://schemas.microsoft.com/office/drawing/2014/main" id="{8614827A-AB37-BE90-A8AB-5C81F86DB472}"/>
              </a:ext>
            </a:extLst>
          </p:cNvPr>
          <p:cNvSpPr>
            <a:spLocks noGrp="1"/>
          </p:cNvSpPr>
          <p:nvPr>
            <p:ph type="pic" sz="quarter" idx="18"/>
          </p:nvPr>
        </p:nvSpPr>
        <p:spPr>
          <a:xfrm>
            <a:off x="1555986" y="2984949"/>
            <a:ext cx="2505075" cy="1967442"/>
          </a:xfrm>
          <a:prstGeom prst="rect">
            <a:avLst/>
          </a:prstGeom>
        </p:spPr>
        <p:txBody>
          <a:bodyPr/>
          <a:lstStyle/>
          <a:p>
            <a:endParaRPr lang="en-US"/>
          </a:p>
        </p:txBody>
      </p:sp>
      <p:sp>
        <p:nvSpPr>
          <p:cNvPr id="26" name="Picture Placeholder 22">
            <a:extLst>
              <a:ext uri="{FF2B5EF4-FFF2-40B4-BE49-F238E27FC236}">
                <a16:creationId xmlns:a16="http://schemas.microsoft.com/office/drawing/2014/main" id="{047FBE79-44D2-AE6E-D4BE-4ECB17B24A49}"/>
              </a:ext>
            </a:extLst>
          </p:cNvPr>
          <p:cNvSpPr>
            <a:spLocks noGrp="1"/>
          </p:cNvSpPr>
          <p:nvPr>
            <p:ph type="pic" sz="quarter" idx="19"/>
          </p:nvPr>
        </p:nvSpPr>
        <p:spPr>
          <a:xfrm>
            <a:off x="4882848" y="2998307"/>
            <a:ext cx="2505075" cy="1967442"/>
          </a:xfrm>
          <a:prstGeom prst="rect">
            <a:avLst/>
          </a:prstGeom>
        </p:spPr>
        <p:txBody>
          <a:bodyPr/>
          <a:lstStyle/>
          <a:p>
            <a:endParaRPr lang="en-US"/>
          </a:p>
        </p:txBody>
      </p:sp>
      <p:sp>
        <p:nvSpPr>
          <p:cNvPr id="27" name="Picture Placeholder 22">
            <a:extLst>
              <a:ext uri="{FF2B5EF4-FFF2-40B4-BE49-F238E27FC236}">
                <a16:creationId xmlns:a16="http://schemas.microsoft.com/office/drawing/2014/main" id="{0EBB8247-C73F-5B59-9209-9FF658F39D23}"/>
              </a:ext>
            </a:extLst>
          </p:cNvPr>
          <p:cNvSpPr>
            <a:spLocks noGrp="1"/>
          </p:cNvSpPr>
          <p:nvPr>
            <p:ph type="pic" sz="quarter" idx="20"/>
          </p:nvPr>
        </p:nvSpPr>
        <p:spPr>
          <a:xfrm>
            <a:off x="8206167" y="2981569"/>
            <a:ext cx="2505075" cy="1967442"/>
          </a:xfrm>
          <a:prstGeom prst="rect">
            <a:avLst/>
          </a:prstGeom>
        </p:spPr>
        <p:txBody>
          <a:bodyPr/>
          <a:lstStyle/>
          <a:p>
            <a:endParaRPr lang="en-US"/>
          </a:p>
        </p:txBody>
      </p:sp>
      <p:sp>
        <p:nvSpPr>
          <p:cNvPr id="2" name="Title 1">
            <a:extLst>
              <a:ext uri="{FF2B5EF4-FFF2-40B4-BE49-F238E27FC236}">
                <a16:creationId xmlns:a16="http://schemas.microsoft.com/office/drawing/2014/main" id="{ECC936C1-9DAB-DFF7-8A8A-2D5D48D1E95A}"/>
              </a:ext>
            </a:extLst>
          </p:cNvPr>
          <p:cNvSpPr>
            <a:spLocks noGrp="1"/>
          </p:cNvSpPr>
          <p:nvPr>
            <p:ph type="title"/>
          </p:nvPr>
        </p:nvSpPr>
        <p:spPr>
          <a:xfrm>
            <a:off x="1555986" y="365125"/>
            <a:ext cx="5831937" cy="1539875"/>
          </a:xfrm>
          <a:prstGeom prst="rect">
            <a:avLst/>
          </a:prstGeom>
        </p:spPr>
        <p:txBody>
          <a:bodyPr/>
          <a:lstStyle>
            <a:lvl1pPr algn="l">
              <a:defRPr sz="48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14286503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863600" y="1701801"/>
            <a:ext cx="3047168" cy="802359"/>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62768" y="2822467"/>
            <a:ext cx="3048000" cy="3048000"/>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4966567" y="969719"/>
            <a:ext cx="5176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4966567" y="1497267"/>
            <a:ext cx="51763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4966567" y="2300959"/>
            <a:ext cx="5176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4966567" y="2828507"/>
            <a:ext cx="51763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4944795" y="3714394"/>
            <a:ext cx="5198081"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4944795" y="4241942"/>
            <a:ext cx="5198081" cy="406400"/>
          </a:xfrm>
          <a:prstGeom prst="rect">
            <a:avLst/>
          </a:prstGeom>
        </p:spPr>
        <p:txBody>
          <a:bodyPr/>
          <a:lstStyle>
            <a:lvl1pPr marL="0" indent="0">
              <a:buNone/>
              <a:defRPr sz="1867">
                <a:solidFill>
                  <a:srgbClr val="000D2F"/>
                </a:solidFill>
              </a:defRPr>
            </a:lvl1pPr>
          </a:lstStyle>
          <a:p>
            <a:pPr lvl="0"/>
            <a:r>
              <a:rPr lang="en-US" dirty="0"/>
              <a:t>uconnruddcenter.org/adolescent-citizen-scientists</a:t>
            </a:r>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89581" y="5124781"/>
            <a:ext cx="2412838" cy="1090350"/>
          </a:xfrm>
          <a:prstGeom prst="rect">
            <a:avLst/>
          </a:prstGeom>
        </p:spPr>
      </p:pic>
      <p:pic>
        <p:nvPicPr>
          <p:cNvPr id="9" name="Picture 8" descr="A blue logo with white text&#10;&#10;AI-generated content may be incorrect.">
            <a:extLst>
              <a:ext uri="{FF2B5EF4-FFF2-40B4-BE49-F238E27FC236}">
                <a16:creationId xmlns:a16="http://schemas.microsoft.com/office/drawing/2014/main" id="{49E527FE-66CC-F471-9F0E-9975A7D73386}"/>
              </a:ext>
            </a:extLst>
          </p:cNvPr>
          <p:cNvPicPr>
            <a:picLocks noChangeAspect="1"/>
          </p:cNvPicPr>
          <p:nvPr userDrawn="1"/>
        </p:nvPicPr>
        <p:blipFill>
          <a:blip r:embed="rId5">
            <a:extLst>
              <a:ext uri="{28A0092B-C50C-407E-A947-70E740481C1C}">
                <a14:useLocalDpi xmlns:a14="http://schemas.microsoft.com/office/drawing/2010/main" val="0"/>
              </a:ext>
            </a:extLst>
          </a:blip>
          <a:srcRect l="8001" r="8674" b="15172"/>
          <a:stretch>
            <a:fillRect/>
          </a:stretch>
        </p:blipFill>
        <p:spPr>
          <a:xfrm>
            <a:off x="7730038" y="5461000"/>
            <a:ext cx="2412838" cy="630458"/>
          </a:xfrm>
          <a:prstGeom prst="rect">
            <a:avLst/>
          </a:prstGeom>
        </p:spPr>
      </p:pic>
    </p:spTree>
    <p:extLst>
      <p:ext uri="{BB962C8B-B14F-4D97-AF65-F5344CB8AC3E}">
        <p14:creationId xmlns:p14="http://schemas.microsoft.com/office/powerpoint/2010/main" val="4247192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losing w/ Ema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863600" y="1041401"/>
            <a:ext cx="3047168" cy="802359"/>
          </a:xfrm>
          <a:prstGeom prst="rect">
            <a:avLst/>
          </a:prstGeom>
        </p:spPr>
        <p:txBody>
          <a:bodyPr/>
          <a:lstStyle>
            <a:lvl1pPr algn="ctr">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3702" y="2164399"/>
            <a:ext cx="2486133" cy="2486133"/>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5588000" y="1041400"/>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5588000" y="1568948"/>
            <a:ext cx="48207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5588000" y="2372641"/>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5588000" y="2900189"/>
            <a:ext cx="48207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5566229" y="3786075"/>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5566229" y="4313623"/>
            <a:ext cx="4820709" cy="406400"/>
          </a:xfrm>
          <a:prstGeom prst="rect">
            <a:avLst/>
          </a:prstGeom>
        </p:spPr>
        <p:txBody>
          <a:bodyPr/>
          <a:lstStyle>
            <a:lvl1pPr marL="0" indent="0">
              <a:buNone/>
              <a:defRPr sz="1867">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62768" y="4851400"/>
            <a:ext cx="3048000" cy="1377377"/>
          </a:xfrm>
          <a:prstGeom prst="rect">
            <a:avLst/>
          </a:prstGeom>
        </p:spPr>
      </p:pic>
      <p:sp>
        <p:nvSpPr>
          <p:cNvPr id="7" name="Text Placeholder 16">
            <a:extLst>
              <a:ext uri="{FF2B5EF4-FFF2-40B4-BE49-F238E27FC236}">
                <a16:creationId xmlns:a16="http://schemas.microsoft.com/office/drawing/2014/main" id="{5AE6912D-4F90-94CC-5B4E-0CA0014CB6B0}"/>
              </a:ext>
            </a:extLst>
          </p:cNvPr>
          <p:cNvSpPr>
            <a:spLocks noGrp="1"/>
          </p:cNvSpPr>
          <p:nvPr>
            <p:ph type="body" sz="quarter" idx="17" hasCustomPrompt="1"/>
          </p:nvPr>
        </p:nvSpPr>
        <p:spPr>
          <a:xfrm>
            <a:off x="5566229" y="5117316"/>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Email</a:t>
            </a:r>
          </a:p>
        </p:txBody>
      </p:sp>
      <p:sp>
        <p:nvSpPr>
          <p:cNvPr id="9" name="Text Placeholder 18">
            <a:extLst>
              <a:ext uri="{FF2B5EF4-FFF2-40B4-BE49-F238E27FC236}">
                <a16:creationId xmlns:a16="http://schemas.microsoft.com/office/drawing/2014/main" id="{D5DFBADD-1ECD-3CE0-61A4-68728DFA481F}"/>
              </a:ext>
            </a:extLst>
          </p:cNvPr>
          <p:cNvSpPr>
            <a:spLocks noGrp="1"/>
          </p:cNvSpPr>
          <p:nvPr>
            <p:ph type="body" sz="quarter" idx="18" hasCustomPrompt="1"/>
          </p:nvPr>
        </p:nvSpPr>
        <p:spPr>
          <a:xfrm>
            <a:off x="5566229" y="5644864"/>
            <a:ext cx="4820709" cy="406400"/>
          </a:xfrm>
          <a:prstGeom prst="rect">
            <a:avLst/>
          </a:prstGeom>
        </p:spPr>
        <p:txBody>
          <a:bodyPr/>
          <a:lstStyle>
            <a:lvl1pPr marL="0" indent="0">
              <a:buNone/>
              <a:defRPr sz="1867">
                <a:solidFill>
                  <a:srgbClr val="000D2F"/>
                </a:solidFill>
              </a:defRPr>
            </a:lvl1pPr>
          </a:lstStyle>
          <a:p>
            <a:pPr lvl="0"/>
            <a:r>
              <a:rPr lang="en-US" dirty="0" err="1"/>
              <a:t>marlene.schwartz@uconn.edu</a:t>
            </a:r>
            <a:endParaRPr lang="en-US" dirty="0"/>
          </a:p>
        </p:txBody>
      </p:sp>
    </p:spTree>
    <p:extLst>
      <p:ext uri="{BB962C8B-B14F-4D97-AF65-F5344CB8AC3E}">
        <p14:creationId xmlns:p14="http://schemas.microsoft.com/office/powerpoint/2010/main" val="28625498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losing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2489200" y="1295401"/>
            <a:ext cx="3047168" cy="802359"/>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489200" y="2484407"/>
            <a:ext cx="3353632" cy="3353632"/>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6959600" y="889000"/>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6959600" y="1416548"/>
            <a:ext cx="48207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6959600" y="2220241"/>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6959600" y="2747789"/>
            <a:ext cx="48207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6937829" y="3633675"/>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6937829" y="4161223"/>
            <a:ext cx="4820709" cy="406400"/>
          </a:xfrm>
          <a:prstGeom prst="rect">
            <a:avLst/>
          </a:prstGeom>
        </p:spPr>
        <p:txBody>
          <a:bodyPr/>
          <a:lstStyle>
            <a:lvl1pPr marL="0" indent="0">
              <a:buNone/>
              <a:defRPr sz="1867">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45954" y="4803776"/>
            <a:ext cx="3048000" cy="1377377"/>
          </a:xfrm>
          <a:prstGeom prst="rect">
            <a:avLst/>
          </a:prstGeom>
        </p:spPr>
      </p:pic>
    </p:spTree>
    <p:extLst>
      <p:ext uri="{BB962C8B-B14F-4D97-AF65-F5344CB8AC3E}">
        <p14:creationId xmlns:p14="http://schemas.microsoft.com/office/powerpoint/2010/main" val="31260640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8/24/26</a:t>
            </a:fld>
            <a:endParaRPr lang="en-US"/>
          </a:p>
        </p:txBody>
      </p:sp>
      <p:sp>
        <p:nvSpPr>
          <p:cNvPr id="3" name="Footer Placeholder 2"/>
          <p:cNvSpPr>
            <a:spLocks noGrp="1"/>
          </p:cNvSpPr>
          <p:nvPr>
            <p:ph type="ftr" sz="quarter" idx="11"/>
          </p:nvPr>
        </p:nvSpPr>
        <p:spPr>
          <a:xfrm>
            <a:off x="2082800" y="4237567"/>
            <a:ext cx="1930400" cy="243417"/>
          </a:xfrm>
          <a:prstGeom prst="rect">
            <a:avLst/>
          </a:prstGeom>
        </p:spPr>
        <p:txBody>
          <a:bodyPr/>
          <a:lstStyle/>
          <a:p>
            <a:endParaRPr lang="en-US"/>
          </a:p>
        </p:txBody>
      </p:sp>
      <p:sp>
        <p:nvSpPr>
          <p:cNvPr id="4" name="Slide Number Placeholder 3"/>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220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image" Target="../media/image2.png"/><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82000"/>
                  </a:schemeClr>
                </a:solidFill>
                <a:latin typeface="Calibri" panose="020F0502020204030204" pitchFamily="34" charset="0"/>
              </a:defRPr>
            </a:lvl1pPr>
          </a:lstStyle>
          <a:p>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82000"/>
                  </a:schemeClr>
                </a:solidFill>
                <a:latin typeface="Calibri" panose="020F0502020204030204" pitchFamily="34"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82000"/>
                  </a:schemeClr>
                </a:solidFill>
                <a:latin typeface="Calibri" panose="020F0502020204030204" pitchFamily="34" charset="0"/>
              </a:defRPr>
            </a:lvl1pPr>
          </a:lstStyle>
          <a:p>
            <a:fld id="{330EA680-D336-4FF7-8B7A-9848BB0A1C32}" type="slidenum">
              <a:rPr lang="en-US" smtClean="0"/>
              <a:pPr/>
              <a:t>‹#›</a:t>
            </a:fld>
            <a:endParaRPr lang="en-US" dirty="0"/>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9765773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s://uconnruddcenter.org/acs-focus-groups/"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30.jpg"/></Relationships>
</file>

<file path=ppt/slides/_rels/slide7.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2.jp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3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42.jpg"/><Relationship Id="rId4"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4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30.xml"/><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CE45E6B-E135-C6A4-4FFD-E242AD76CEC0}"/>
              </a:ext>
            </a:extLst>
          </p:cNvPr>
          <p:cNvSpPr>
            <a:spLocks noGrp="1"/>
          </p:cNvSpPr>
          <p:nvPr>
            <p:ph type="title"/>
          </p:nvPr>
        </p:nvSpPr>
        <p:spPr>
          <a:xfrm>
            <a:off x="499533" y="1110427"/>
            <a:ext cx="8426103" cy="2266387"/>
          </a:xfrm>
        </p:spPr>
        <p:txBody>
          <a:bodyPr/>
          <a:lstStyle/>
          <a:p>
            <a:r>
              <a:rPr lang="en-US" sz="7200" b="0" dirty="0">
                <a:latin typeface="+mj-lt"/>
              </a:rPr>
              <a:t>Co-designing the Food Resource Guides</a:t>
            </a:r>
          </a:p>
        </p:txBody>
      </p:sp>
      <p:sp>
        <p:nvSpPr>
          <p:cNvPr id="6" name="TextBox 5">
            <a:extLst>
              <a:ext uri="{FF2B5EF4-FFF2-40B4-BE49-F238E27FC236}">
                <a16:creationId xmlns:a16="http://schemas.microsoft.com/office/drawing/2014/main" id="{64B694CC-F288-8347-700F-96F23388BEDD}"/>
              </a:ext>
            </a:extLst>
          </p:cNvPr>
          <p:cNvSpPr txBox="1"/>
          <p:nvPr/>
        </p:nvSpPr>
        <p:spPr>
          <a:xfrm>
            <a:off x="499533" y="3912612"/>
            <a:ext cx="9508067" cy="470257"/>
          </a:xfrm>
          <a:prstGeom prst="rect">
            <a:avLst/>
          </a:prstGeom>
        </p:spPr>
        <p:txBody>
          <a:bodyPr wrap="square" lIns="0" tIns="0" rIns="0" bIns="0" rtlCol="0" anchor="t">
            <a:spAutoFit/>
          </a:bodyPr>
          <a:lstStyle/>
          <a:p>
            <a:pPr>
              <a:lnSpc>
                <a:spcPts val="3150"/>
              </a:lnSpc>
            </a:pPr>
            <a:r>
              <a:rPr lang="en-US" sz="4800" spc="63" dirty="0">
                <a:latin typeface="Calibri" panose="020F0502020204030204" pitchFamily="34" charset="0"/>
                <a:ea typeface="Geneva" panose="020B0503030404040204" pitchFamily="34" charset="0"/>
                <a:cs typeface="Calibri" panose="020F0502020204030204" pitchFamily="34" charset="0"/>
              </a:rPr>
              <a:t>Adolescent Citizen Scientist Program</a:t>
            </a:r>
          </a:p>
        </p:txBody>
      </p:sp>
      <p:pic>
        <p:nvPicPr>
          <p:cNvPr id="5" name="Picture 4" descr="Adolescent Citizen Scientist Program logo featuring an apple, a variety of hands, and the words “Teens Improving the Food Environment”">
            <a:extLst>
              <a:ext uri="{FF2B5EF4-FFF2-40B4-BE49-F238E27FC236}">
                <a16:creationId xmlns:a16="http://schemas.microsoft.com/office/drawing/2014/main" id="{79E5C964-3EC1-1148-882A-E5155117FD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001" y="4918667"/>
            <a:ext cx="1648305" cy="1648305"/>
          </a:xfrm>
          <a:prstGeom prst="rect">
            <a:avLst/>
          </a:prstGeom>
        </p:spPr>
      </p:pic>
    </p:spTree>
    <p:extLst>
      <p:ext uri="{BB962C8B-B14F-4D97-AF65-F5344CB8AC3E}">
        <p14:creationId xmlns:p14="http://schemas.microsoft.com/office/powerpoint/2010/main" val="3862977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9E72C-04C0-64A2-7513-550FEC22BA6C}"/>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5487991E-DFC3-9880-69A0-6B648F962F18}"/>
              </a:ext>
            </a:extLst>
          </p:cNvPr>
          <p:cNvSpPr txBox="1">
            <a:spLocks noGrp="1"/>
          </p:cNvSpPr>
          <p:nvPr>
            <p:ph type="title" idx="4294967295"/>
          </p:nvPr>
        </p:nvSpPr>
        <p:spPr>
          <a:xfrm>
            <a:off x="293914" y="1155179"/>
            <a:ext cx="9932083" cy="81047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800" b="1" i="0" u="none" strike="noStrike" kern="1200" cap="none" spc="5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What is program co-design?</a:t>
            </a:r>
          </a:p>
        </p:txBody>
      </p:sp>
      <p:sp>
        <p:nvSpPr>
          <p:cNvPr id="2" name="TextBox 1">
            <a:extLst>
              <a:ext uri="{FF2B5EF4-FFF2-40B4-BE49-F238E27FC236}">
                <a16:creationId xmlns:a16="http://schemas.microsoft.com/office/drawing/2014/main" id="{314C408A-1526-958B-EFC7-D696602A59B8}"/>
              </a:ext>
            </a:extLst>
          </p:cNvPr>
          <p:cNvSpPr txBox="1"/>
          <p:nvPr/>
        </p:nvSpPr>
        <p:spPr>
          <a:xfrm>
            <a:off x="607340" y="2329196"/>
            <a:ext cx="10661633" cy="1077218"/>
          </a:xfrm>
          <a:prstGeom prst="rect">
            <a:avLst/>
          </a:prstGeom>
          <a:noFill/>
        </p:spPr>
        <p:txBody>
          <a:bodyPr wrap="square">
            <a:spAutoFit/>
          </a:bodyPr>
          <a:lstStyle/>
          <a:p>
            <a:pPr algn="ctr"/>
            <a:r>
              <a:rPr lang="en-US" sz="3200" i="1" dirty="0">
                <a:latin typeface="Calibri" panose="020F0502020204030204" pitchFamily="34" charset="0"/>
                <a:ea typeface="Calibri" panose="020F0502020204030204" pitchFamily="34" charset="0"/>
                <a:cs typeface="Calibri" panose="020F0502020204030204" pitchFamily="34" charset="0"/>
              </a:rPr>
              <a:t>A way to design a program considering </a:t>
            </a:r>
            <a:r>
              <a:rPr lang="en-US" sz="3200" b="1" i="1" dirty="0">
                <a:solidFill>
                  <a:srgbClr val="BE2D2D"/>
                </a:solidFill>
                <a:latin typeface="Calibri" panose="020F0502020204030204" pitchFamily="34" charset="0"/>
                <a:ea typeface="Calibri" panose="020F0502020204030204" pitchFamily="34" charset="0"/>
                <a:cs typeface="Calibri" panose="020F0502020204030204" pitchFamily="34" charset="0"/>
              </a:rPr>
              <a:t>input from key personnel </a:t>
            </a:r>
            <a:r>
              <a:rPr lang="en-US" sz="3200" i="1" dirty="0">
                <a:latin typeface="Calibri" panose="020F0502020204030204" pitchFamily="34" charset="0"/>
                <a:ea typeface="Calibri" panose="020F0502020204030204" pitchFamily="34" charset="0"/>
                <a:cs typeface="Calibri" panose="020F0502020204030204" pitchFamily="34" charset="0"/>
              </a:rPr>
              <a:t>at the beginning and throughout the design process.</a:t>
            </a:r>
          </a:p>
        </p:txBody>
      </p:sp>
      <p:sp>
        <p:nvSpPr>
          <p:cNvPr id="9" name="TextBox 8">
            <a:extLst>
              <a:ext uri="{FF2B5EF4-FFF2-40B4-BE49-F238E27FC236}">
                <a16:creationId xmlns:a16="http://schemas.microsoft.com/office/drawing/2014/main" id="{A4B20A24-562D-E657-0387-BB690C57DC94}"/>
              </a:ext>
            </a:extLst>
          </p:cNvPr>
          <p:cNvSpPr txBox="1"/>
          <p:nvPr/>
        </p:nvSpPr>
        <p:spPr>
          <a:xfrm>
            <a:off x="293914" y="3769953"/>
            <a:ext cx="11368999" cy="2244782"/>
          </a:xfrm>
          <a:prstGeom prst="rect">
            <a:avLst/>
          </a:prstGeom>
          <a:noFill/>
        </p:spPr>
        <p:txBody>
          <a:bodyPr wrap="square">
            <a:spAutoFit/>
          </a:bodyPr>
          <a:lstStyle/>
          <a:p>
            <a:r>
              <a:rPr kumimoji="0" lang="en-US" sz="3200" b="1" i="0" u="none" strike="noStrike" kern="1200" cap="none" spc="0" normalizeH="0" baseline="0" noProof="0" dirty="0">
                <a:ln>
                  <a:noFill/>
                </a:ln>
                <a:solidFill>
                  <a:srgbClr val="BE2D2D"/>
                </a:solidFill>
                <a:effectLst/>
                <a:uLnTx/>
                <a:uFillTx/>
                <a:latin typeface="Calibri" panose="020F0502020204030204" pitchFamily="34" charset="0"/>
                <a:ea typeface="Calibri" panose="020F0502020204030204" pitchFamily="34" charset="0"/>
                <a:cs typeface="Calibri" panose="020F0502020204030204" pitchFamily="34" charset="0"/>
              </a:rPr>
              <a:t>Key personnel include:</a:t>
            </a:r>
          </a:p>
          <a:p>
            <a:pPr marL="761970" marR="0" lvl="1" indent="-4572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E2841"/>
                </a:solidFill>
                <a:effectLst/>
                <a:uLnTx/>
                <a:uFillTx/>
                <a:latin typeface="Calibri" panose="020F0502020204030204" pitchFamily="34" charset="0"/>
                <a:ea typeface="Calibri" panose="020F0502020204030204" pitchFamily="34" charset="0"/>
                <a:cs typeface="Calibri" panose="020F0502020204030204" pitchFamily="34" charset="0"/>
              </a:rPr>
              <a:t>People or organizations who can implement or guide the program.</a:t>
            </a:r>
          </a:p>
          <a:p>
            <a:pPr marL="761970" marR="0" lvl="1" indent="-4572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E2841"/>
                </a:solidFill>
                <a:effectLst/>
                <a:uLnTx/>
                <a:uFillTx/>
                <a:latin typeface="Calibri" panose="020F0502020204030204" pitchFamily="34" charset="0"/>
                <a:ea typeface="Calibri" panose="020F0502020204030204" pitchFamily="34" charset="0"/>
                <a:cs typeface="Calibri" panose="020F0502020204030204" pitchFamily="34" charset="0"/>
              </a:rPr>
              <a:t>Those who will benefit from the program.</a:t>
            </a:r>
            <a:endParaRPr lang="en-US" sz="3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52016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E3F17-F274-1365-5741-8F6FC74B99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E84E32-68AC-BF10-0577-8DB1E53BA784}"/>
              </a:ext>
            </a:extLst>
          </p:cNvPr>
          <p:cNvSpPr txBox="1">
            <a:spLocks noGrp="1"/>
          </p:cNvSpPr>
          <p:nvPr>
            <p:ph type="title" idx="4294967295"/>
          </p:nvPr>
        </p:nvSpPr>
        <p:spPr>
          <a:xfrm>
            <a:off x="293914" y="712207"/>
            <a:ext cx="10540663"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Goal: Decrease food insecurity among Hartford Public High School (HPHS) students and fa</a:t>
            </a:r>
            <a:r>
              <a:rPr kumimoji="0" lang="en-US" sz="40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milies</a:t>
            </a:r>
          </a:p>
        </p:txBody>
      </p:sp>
      <p:sp>
        <p:nvSpPr>
          <p:cNvPr id="9" name="TextBox 8">
            <a:extLst>
              <a:ext uri="{FF2B5EF4-FFF2-40B4-BE49-F238E27FC236}">
                <a16:creationId xmlns:a16="http://schemas.microsoft.com/office/drawing/2014/main" id="{EBC7CAB4-E0C6-668A-6DE2-A7A1C86F8BFC}"/>
              </a:ext>
            </a:extLst>
          </p:cNvPr>
          <p:cNvSpPr txBox="1"/>
          <p:nvPr/>
        </p:nvSpPr>
        <p:spPr>
          <a:xfrm>
            <a:off x="331255" y="2344666"/>
            <a:ext cx="10952096" cy="2806217"/>
          </a:xfrm>
          <a:prstGeom prst="rect">
            <a:avLst/>
          </a:prstGeom>
          <a:noFill/>
        </p:spPr>
        <p:txBody>
          <a:bodyPr wrap="square">
            <a:spAutoFit/>
          </a:bodyPr>
          <a:lstStyle/>
          <a:p>
            <a:pPr marL="761970" marR="0" lvl="1" indent="-4572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3200" dirty="0">
                <a:solidFill>
                  <a:srgbClr val="0E2841"/>
                </a:solidFill>
                <a:latin typeface="Calibri" panose="020F0502020204030204" pitchFamily="34" charset="0"/>
                <a:ea typeface="Calibri" panose="020F0502020204030204" pitchFamily="34" charset="0"/>
                <a:cs typeface="Calibri" panose="020F0502020204030204" pitchFamily="34" charset="0"/>
              </a:rPr>
              <a:t>Formative research informed this goal, including </a:t>
            </a:r>
            <a:r>
              <a:rPr lang="en-US" sz="3200" dirty="0">
                <a:solidFill>
                  <a:srgbClr val="0E2841"/>
                </a:solidFill>
                <a:latin typeface="Calibri" panose="020F0502020204030204" pitchFamily="34" charset="0"/>
                <a:ea typeface="Calibri" panose="020F0502020204030204" pitchFamily="34" charset="0"/>
                <a:cs typeface="Calibri" panose="020F0502020204030204" pitchFamily="34" charset="0"/>
                <a:hlinkClick r:id="rId3"/>
              </a:rPr>
              <a:t>focus group findings</a:t>
            </a:r>
            <a:r>
              <a:rPr lang="en-US" sz="3200" dirty="0">
                <a:solidFill>
                  <a:srgbClr val="0E2841"/>
                </a:solidFill>
                <a:latin typeface="Calibri" panose="020F0502020204030204" pitchFamily="34" charset="0"/>
                <a:ea typeface="Calibri" panose="020F0502020204030204" pitchFamily="34" charset="0"/>
                <a:cs typeface="Calibri" panose="020F0502020204030204" pitchFamily="34" charset="0"/>
              </a:rPr>
              <a:t> , discussions with HPHS students, teachers, and staff, and consultation with community advisory board. </a:t>
            </a:r>
          </a:p>
          <a:p>
            <a:pPr marL="761970" marR="0" lvl="1" indent="-4572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3200" dirty="0">
                <a:solidFill>
                  <a:srgbClr val="0E2841"/>
                </a:solidFill>
                <a:latin typeface="Calibri" panose="020F0502020204030204" pitchFamily="34" charset="0"/>
                <a:ea typeface="Calibri" panose="020F0502020204030204" pitchFamily="34" charset="0"/>
                <a:cs typeface="Calibri" panose="020F0502020204030204" pitchFamily="34" charset="0"/>
              </a:rPr>
              <a:t>Wanted to develop a feasible and sustainable way to achieve goal. </a:t>
            </a:r>
          </a:p>
        </p:txBody>
      </p:sp>
    </p:spTree>
    <p:extLst>
      <p:ext uri="{BB962C8B-B14F-4D97-AF65-F5344CB8AC3E}">
        <p14:creationId xmlns:p14="http://schemas.microsoft.com/office/powerpoint/2010/main" val="4246148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7DF5D-63B7-ED2F-D25E-56072201F103}"/>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07214144-ED30-2FCE-C091-8F4048BF2EB7}"/>
              </a:ext>
            </a:extLst>
          </p:cNvPr>
          <p:cNvSpPr txBox="1">
            <a:spLocks noGrp="1"/>
          </p:cNvSpPr>
          <p:nvPr>
            <p:ph type="title" idx="4294967295"/>
          </p:nvPr>
        </p:nvSpPr>
        <p:spPr>
          <a:xfrm>
            <a:off x="1386009" y="663809"/>
            <a:ext cx="9675302" cy="70532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lnSpc>
                <a:spcPts val="5500"/>
              </a:lnSpc>
              <a:spcBef>
                <a:spcPts val="0"/>
              </a:spcBef>
              <a:spcAft>
                <a:spcPts val="0"/>
              </a:spcAft>
              <a:buClrTx/>
              <a:buSzTx/>
              <a:buFontTx/>
              <a:buNone/>
              <a:tabLst/>
              <a:defRPr/>
            </a:pPr>
            <a:r>
              <a:rPr kumimoji="0" lang="en-US" sz="5000" b="1" i="0" u="none" strike="noStrike" kern="1200" cap="none" spc="50" normalizeH="0" baseline="0" noProof="0" dirty="0">
                <a:ln>
                  <a:noFill/>
                </a:ln>
                <a:solidFill>
                  <a:srgbClr val="BE2D2D"/>
                </a:solidFill>
                <a:effectLst/>
                <a:uLnTx/>
                <a:uFillTx/>
                <a:latin typeface="Calibri" panose="020F0502020204030204" pitchFamily="34" charset="0"/>
                <a:ea typeface="Calibri" panose="020F0502020204030204" pitchFamily="34" charset="0"/>
                <a:cs typeface="Calibri" panose="020F0502020204030204" pitchFamily="34" charset="0"/>
              </a:rPr>
              <a:t>Highlights of the Co-design Journey</a:t>
            </a:r>
          </a:p>
        </p:txBody>
      </p:sp>
      <p:pic>
        <p:nvPicPr>
          <p:cNvPr id="7" name="Picture 6" descr="Colorful graphic of a road with different stops marked">
            <a:extLst>
              <a:ext uri="{FF2B5EF4-FFF2-40B4-BE49-F238E27FC236}">
                <a16:creationId xmlns:a16="http://schemas.microsoft.com/office/drawing/2014/main" id="{6989DD63-941E-7F29-426C-38B58EBE62C9}"/>
              </a:ext>
            </a:extLst>
          </p:cNvPr>
          <p:cNvPicPr>
            <a:picLocks noChangeAspect="1"/>
          </p:cNvPicPr>
          <p:nvPr/>
        </p:nvPicPr>
        <p:blipFill>
          <a:blip r:embed="rId3"/>
          <a:stretch>
            <a:fillRect/>
          </a:stretch>
        </p:blipFill>
        <p:spPr>
          <a:xfrm>
            <a:off x="3818226" y="1578429"/>
            <a:ext cx="4810869" cy="4717604"/>
          </a:xfrm>
          <a:prstGeom prst="rect">
            <a:avLst/>
          </a:prstGeom>
        </p:spPr>
      </p:pic>
      <p:sp>
        <p:nvSpPr>
          <p:cNvPr id="6" name="Rectangle 5">
            <a:extLst>
              <a:ext uri="{FF2B5EF4-FFF2-40B4-BE49-F238E27FC236}">
                <a16:creationId xmlns:a16="http://schemas.microsoft.com/office/drawing/2014/main" id="{EB5A8820-859C-DD81-E624-3E51BD72C756}"/>
              </a:ext>
              <a:ext uri="{C183D7F6-B498-43B3-948B-1728B52AA6E4}">
                <adec:decorative xmlns:adec="http://schemas.microsoft.com/office/drawing/2017/decorative" val="1"/>
              </a:ext>
            </a:extLst>
          </p:cNvPr>
          <p:cNvSpPr/>
          <p:nvPr/>
        </p:nvSpPr>
        <p:spPr>
          <a:xfrm>
            <a:off x="0" y="6191720"/>
            <a:ext cx="12192000" cy="666272"/>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Tree>
    <p:extLst>
      <p:ext uri="{BB962C8B-B14F-4D97-AF65-F5344CB8AC3E}">
        <p14:creationId xmlns:p14="http://schemas.microsoft.com/office/powerpoint/2010/main" val="984425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34E0453-FA2A-2AE5-7DEE-FFAD7D2F320E}"/>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66E01A3D-6112-0F96-5D72-22047DE8AFAF}"/>
              </a:ext>
            </a:extLst>
          </p:cNvPr>
          <p:cNvSpPr txBox="1">
            <a:spLocks noGrp="1"/>
          </p:cNvSpPr>
          <p:nvPr>
            <p:ph type="title" idx="4294967295"/>
          </p:nvPr>
        </p:nvSpPr>
        <p:spPr>
          <a:xfrm>
            <a:off x="240632" y="1293962"/>
            <a:ext cx="11502227" cy="63045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000" b="1" i="0" u="none" strike="noStrike" kern="1200" cap="none" spc="5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Meeting with Interim Lead of HPHS Food Pantry </a:t>
            </a:r>
          </a:p>
        </p:txBody>
      </p:sp>
      <p:sp>
        <p:nvSpPr>
          <p:cNvPr id="5" name="TextBox 4">
            <a:extLst>
              <a:ext uri="{FF2B5EF4-FFF2-40B4-BE49-F238E27FC236}">
                <a16:creationId xmlns:a16="http://schemas.microsoft.com/office/drawing/2014/main" id="{B6CDF09D-7FA3-E88C-82FC-BAC30B72F3AC}"/>
              </a:ext>
            </a:extLst>
          </p:cNvPr>
          <p:cNvSpPr txBox="1"/>
          <p:nvPr/>
        </p:nvSpPr>
        <p:spPr>
          <a:xfrm>
            <a:off x="240632" y="2208838"/>
            <a:ext cx="9394687" cy="4370427"/>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514350" indent="-514350" defTabSz="609630">
              <a:buFont typeface="Arial" panose="020B0604020202020204" pitchFamily="34" charset="0"/>
              <a:buChar char="•"/>
              <a:defRPr/>
            </a:pPr>
            <a:r>
              <a:rPr lang="en-US" sz="2800" dirty="0">
                <a:solidFill>
                  <a:srgbClr val="001640"/>
                </a:solidFill>
                <a:latin typeface="Calibri" panose="020F0502020204030204" pitchFamily="34" charset="0"/>
                <a:ea typeface="Calibri" panose="020F0502020204030204" pitchFamily="34" charset="0"/>
                <a:cs typeface="Calibri" panose="020F0502020204030204" pitchFamily="34" charset="0"/>
              </a:rPr>
              <a:t>School food pantry available to students and their families</a:t>
            </a:r>
          </a:p>
          <a:p>
            <a:pPr marL="514350" indent="-514350" defTabSz="609630">
              <a:buFont typeface="Arial" panose="020B0604020202020204" pitchFamily="34" charset="0"/>
              <a:buChar char="•"/>
              <a:defRPr/>
            </a:pPr>
            <a:r>
              <a:rPr lang="en-US" sz="2800" dirty="0">
                <a:solidFill>
                  <a:srgbClr val="001640"/>
                </a:solidFill>
                <a:latin typeface="Calibri" panose="020F0502020204030204" pitchFamily="34" charset="0"/>
                <a:ea typeface="Calibri" panose="020F0502020204030204" pitchFamily="34" charset="0"/>
                <a:cs typeface="Calibri" panose="020F0502020204030204" pitchFamily="34" charset="0"/>
              </a:rPr>
              <a:t>Students have a high levels of responsibility for their families</a:t>
            </a:r>
          </a:p>
          <a:p>
            <a:pPr marL="514350" indent="-514350" defTabSz="609630">
              <a:buFont typeface="Arial" panose="020B0604020202020204" pitchFamily="34" charset="0"/>
              <a:buChar char="•"/>
              <a:defRPr/>
            </a:pPr>
            <a:r>
              <a:rPr lang="en-US" sz="2800" dirty="0">
                <a:solidFill>
                  <a:srgbClr val="001640"/>
                </a:solidFill>
                <a:latin typeface="Calibri" panose="020F0502020204030204" pitchFamily="34" charset="0"/>
                <a:ea typeface="Calibri" panose="020F0502020204030204" pitchFamily="34" charset="0"/>
                <a:cs typeface="Calibri" panose="020F0502020204030204" pitchFamily="34" charset="0"/>
              </a:rPr>
              <a:t>Even though staff work to make them welcome, students in need may not reach out:</a:t>
            </a:r>
          </a:p>
          <a:p>
            <a:pPr marL="1066739" lvl="2" indent="-457200" defTabSz="609630">
              <a:buFontTx/>
              <a:buChar char="-"/>
              <a:defRPr/>
            </a:pPr>
            <a:r>
              <a:rPr lang="en-US" sz="2800" dirty="0">
                <a:solidFill>
                  <a:srgbClr val="001640"/>
                </a:solidFill>
                <a:latin typeface="Calibri" panose="020F0502020204030204" pitchFamily="34" charset="0"/>
                <a:ea typeface="Calibri" panose="020F0502020204030204" pitchFamily="34" charset="0"/>
                <a:cs typeface="Calibri" panose="020F0502020204030204" pitchFamily="34" charset="0"/>
              </a:rPr>
              <a:t>Feeling embarrassed/ashamed</a:t>
            </a:r>
          </a:p>
          <a:p>
            <a:pPr marL="1066739" lvl="2" indent="-457200" defTabSz="609630">
              <a:buFontTx/>
              <a:buChar char="-"/>
              <a:defRPr/>
            </a:pPr>
            <a:r>
              <a:rPr lang="en-US" sz="2800" dirty="0">
                <a:solidFill>
                  <a:srgbClr val="001640"/>
                </a:solidFill>
                <a:latin typeface="Calibri" panose="020F0502020204030204" pitchFamily="34" charset="0"/>
                <a:ea typeface="Calibri" panose="020F0502020204030204" pitchFamily="34" charset="0"/>
                <a:cs typeface="Calibri" panose="020F0502020204030204" pitchFamily="34" charset="0"/>
              </a:rPr>
              <a:t>Limited pantry hours and refrigerator &amp; freezer capacity</a:t>
            </a:r>
          </a:p>
          <a:p>
            <a:pPr marL="1066739" lvl="2" indent="-457200" defTabSz="609630">
              <a:buFontTx/>
              <a:buChar char="-"/>
              <a:defRPr/>
            </a:pPr>
            <a:r>
              <a:rPr lang="en-US" sz="2800" dirty="0">
                <a:solidFill>
                  <a:srgbClr val="001640"/>
                </a:solidFill>
                <a:latin typeface="Calibri" panose="020F0502020204030204" pitchFamily="34" charset="0"/>
                <a:ea typeface="Calibri" panose="020F0502020204030204" pitchFamily="34" charset="0"/>
                <a:cs typeface="Calibri" panose="020F0502020204030204" pitchFamily="34" charset="0"/>
              </a:rPr>
              <a:t>Inconvenient – students live further away, hard to carry bags</a:t>
            </a:r>
          </a:p>
          <a:p>
            <a:pPr marL="514350" indent="-514350" defTabSz="609630">
              <a:buFont typeface="Arial" panose="020B0604020202020204" pitchFamily="34" charset="0"/>
              <a:buChar char="•"/>
              <a:defRPr/>
            </a:pPr>
            <a:r>
              <a:rPr lang="en-US" sz="2800" dirty="0">
                <a:solidFill>
                  <a:srgbClr val="001640"/>
                </a:solidFill>
                <a:latin typeface="Calibri" panose="020F0502020204030204" pitchFamily="34" charset="0"/>
                <a:ea typeface="Calibri" panose="020F0502020204030204" pitchFamily="34" charset="0"/>
                <a:cs typeface="Calibri" panose="020F0502020204030204" pitchFamily="34" charset="0"/>
              </a:rPr>
              <a:t>Can increase awareness of school pantry</a:t>
            </a:r>
          </a:p>
          <a:p>
            <a:pPr marL="514350" indent="-514350" defTabSz="609630">
              <a:buFont typeface="Arial" panose="020B0604020202020204" pitchFamily="34" charset="0"/>
              <a:buChar char="•"/>
              <a:defRPr/>
            </a:pPr>
            <a:r>
              <a:rPr lang="en-US" sz="2800" dirty="0">
                <a:solidFill>
                  <a:srgbClr val="001640"/>
                </a:solidFill>
                <a:latin typeface="Calibri" panose="020F0502020204030204" pitchFamily="34" charset="0"/>
                <a:ea typeface="Calibri" panose="020F0502020204030204" pitchFamily="34" charset="0"/>
                <a:cs typeface="Calibri" panose="020F0502020204030204" pitchFamily="34" charset="0"/>
              </a:rPr>
              <a:t>Other food resources are needed</a:t>
            </a:r>
          </a:p>
        </p:txBody>
      </p:sp>
      <p:pic>
        <p:nvPicPr>
          <p:cNvPr id="4" name="Picture 3" descr="Logo for the Hartford Public High School “Grub Pub” food pantry">
            <a:extLst>
              <a:ext uri="{FF2B5EF4-FFF2-40B4-BE49-F238E27FC236}">
                <a16:creationId xmlns:a16="http://schemas.microsoft.com/office/drawing/2014/main" id="{81CDB584-63F2-9A68-5638-68764EB2A303}"/>
              </a:ext>
            </a:extLst>
          </p:cNvPr>
          <p:cNvPicPr>
            <a:picLocks noChangeAspect="1"/>
          </p:cNvPicPr>
          <p:nvPr/>
        </p:nvPicPr>
        <p:blipFill>
          <a:blip r:embed="rId4"/>
          <a:stretch>
            <a:fillRect/>
          </a:stretch>
        </p:blipFill>
        <p:spPr>
          <a:xfrm>
            <a:off x="9768805" y="3152823"/>
            <a:ext cx="2182563" cy="2482456"/>
          </a:xfrm>
          <a:prstGeom prst="rect">
            <a:avLst/>
          </a:prstGeom>
        </p:spPr>
      </p:pic>
    </p:spTree>
    <p:extLst>
      <p:ext uri="{BB962C8B-B14F-4D97-AF65-F5344CB8AC3E}">
        <p14:creationId xmlns:p14="http://schemas.microsoft.com/office/powerpoint/2010/main" val="4089539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D4523D6-83CB-DF73-4D3A-C077EE55456B}"/>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17D066CC-63FF-74E4-6415-B99248F4F5F6}"/>
              </a:ext>
            </a:extLst>
          </p:cNvPr>
          <p:cNvSpPr txBox="1">
            <a:spLocks noGrp="1"/>
          </p:cNvSpPr>
          <p:nvPr>
            <p:ph type="title" idx="4294967295"/>
          </p:nvPr>
        </p:nvSpPr>
        <p:spPr>
          <a:xfrm>
            <a:off x="267831" y="1269241"/>
            <a:ext cx="11502227" cy="74364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800" b="1" i="0" u="none" strike="noStrike" kern="1200" cap="none" spc="5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Visit to Connecticut Foodshare</a:t>
            </a:r>
          </a:p>
        </p:txBody>
      </p:sp>
      <p:sp>
        <p:nvSpPr>
          <p:cNvPr id="7" name="TextBox 6">
            <a:extLst>
              <a:ext uri="{FF2B5EF4-FFF2-40B4-BE49-F238E27FC236}">
                <a16:creationId xmlns:a16="http://schemas.microsoft.com/office/drawing/2014/main" id="{89004B4E-A107-9C07-0A28-8A4C10E93082}"/>
              </a:ext>
            </a:extLst>
          </p:cNvPr>
          <p:cNvSpPr txBox="1"/>
          <p:nvPr/>
        </p:nvSpPr>
        <p:spPr>
          <a:xfrm>
            <a:off x="267831" y="2271780"/>
            <a:ext cx="8007169" cy="4370427"/>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514350" indent="-514350" defTabSz="609630">
              <a:buFont typeface="Arial" panose="020B0604020202020204" pitchFamily="34" charset="0"/>
              <a:buChar char="•"/>
              <a:defRPr/>
            </a:pPr>
            <a:r>
              <a:rPr lang="en-US" sz="2800" dirty="0">
                <a:solidFill>
                  <a:srgbClr val="001640"/>
                </a:solidFill>
                <a:latin typeface="Calibri" panose="020F0502020204030204" pitchFamily="34" charset="0"/>
                <a:ea typeface="Calibri" panose="020F0502020204030204" pitchFamily="34" charset="0"/>
                <a:cs typeface="Calibri" panose="020F0502020204030204" pitchFamily="34" charset="0"/>
              </a:rPr>
              <a:t>Food bank in Connecticut</a:t>
            </a:r>
          </a:p>
          <a:p>
            <a:pPr marL="514350" indent="-514350" defTabSz="609630">
              <a:buFont typeface="Arial" panose="020B0604020202020204" pitchFamily="34" charset="0"/>
              <a:buChar char="•"/>
              <a:defRPr/>
            </a:pPr>
            <a:r>
              <a:rPr lang="en-US" sz="2800" dirty="0">
                <a:solidFill>
                  <a:srgbClr val="001640"/>
                </a:solidFill>
                <a:latin typeface="Calibri" panose="020F0502020204030204" pitchFamily="34" charset="0"/>
                <a:ea typeface="Calibri" panose="020F0502020204030204" pitchFamily="34" charset="0"/>
                <a:cs typeface="Calibri" panose="020F0502020204030204" pitchFamily="34" charset="0"/>
              </a:rPr>
              <a:t>Met with staff responsible for volunteers, mobile food pantry, and coordinating with food pantries </a:t>
            </a:r>
          </a:p>
          <a:p>
            <a:pPr marL="514350" indent="-514350" defTabSz="609630">
              <a:buFont typeface="Arial" panose="020B0604020202020204" pitchFamily="34" charset="0"/>
              <a:buChar char="•"/>
              <a:defRPr/>
            </a:pPr>
            <a:r>
              <a:rPr lang="en-US" sz="2800" dirty="0">
                <a:solidFill>
                  <a:srgbClr val="001640"/>
                </a:solidFill>
                <a:latin typeface="Calibri" panose="020F0502020204030204" pitchFamily="34" charset="0"/>
                <a:ea typeface="Calibri" panose="020F0502020204030204" pitchFamily="34" charset="0"/>
                <a:cs typeface="Calibri" panose="020F0502020204030204" pitchFamily="34" charset="0"/>
              </a:rPr>
              <a:t>Supports over 600 food pantries and other food programs</a:t>
            </a:r>
          </a:p>
          <a:p>
            <a:pPr marL="514350" indent="-514350" defTabSz="609630">
              <a:buFont typeface="Arial" panose="020B0604020202020204" pitchFamily="34" charset="0"/>
              <a:buChar char="•"/>
              <a:defRPr/>
            </a:pPr>
            <a:r>
              <a:rPr lang="en-US" sz="2800" dirty="0">
                <a:solidFill>
                  <a:srgbClr val="001640"/>
                </a:solidFill>
                <a:latin typeface="Calibri" panose="020F0502020204030204" pitchFamily="34" charset="0"/>
                <a:ea typeface="Calibri" panose="020F0502020204030204" pitchFamily="34" charset="0"/>
                <a:cs typeface="Calibri" panose="020F0502020204030204" pitchFamily="34" charset="0"/>
              </a:rPr>
              <a:t>Supports over 100 mobile food pantry sites – delivers fruits, vegetables, and other nutritious food</a:t>
            </a:r>
          </a:p>
          <a:p>
            <a:pPr marL="514350" indent="-514350" defTabSz="609630">
              <a:buFont typeface="Arial" panose="020B0604020202020204" pitchFamily="34" charset="0"/>
              <a:buChar char="•"/>
              <a:defRPr/>
            </a:pPr>
            <a:r>
              <a:rPr lang="en-US" sz="2800" dirty="0">
                <a:solidFill>
                  <a:srgbClr val="001640"/>
                </a:solidFill>
                <a:latin typeface="Calibri" panose="020F0502020204030204" pitchFamily="34" charset="0"/>
                <a:ea typeface="Calibri" panose="020F0502020204030204" pitchFamily="34" charset="0"/>
                <a:cs typeface="Calibri" panose="020F0502020204030204" pitchFamily="34" charset="0"/>
              </a:rPr>
              <a:t>They ensure clients at pantries they support are treated with dignity, not asked personal questions</a:t>
            </a:r>
          </a:p>
        </p:txBody>
      </p:sp>
      <p:pic>
        <p:nvPicPr>
          <p:cNvPr id="6" name="Picture 5" descr="Students in the Adolescent Citizen Scientist Program posting with CT Foodshare employees in a food warehouse">
            <a:extLst>
              <a:ext uri="{FF2B5EF4-FFF2-40B4-BE49-F238E27FC236}">
                <a16:creationId xmlns:a16="http://schemas.microsoft.com/office/drawing/2014/main" id="{0812D156-5015-E367-F5E8-11BEEFABBF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93206" y="3094019"/>
            <a:ext cx="3630963" cy="2725947"/>
          </a:xfrm>
          <a:prstGeom prst="rect">
            <a:avLst/>
          </a:prstGeom>
        </p:spPr>
      </p:pic>
    </p:spTree>
    <p:extLst>
      <p:ext uri="{BB962C8B-B14F-4D97-AF65-F5344CB8AC3E}">
        <p14:creationId xmlns:p14="http://schemas.microsoft.com/office/powerpoint/2010/main" val="2239578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80642-D6A9-DE2D-8A9B-D3847F50B26A}"/>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CA92193E-B875-BA23-4DC5-4A7B08CFFDF5}"/>
              </a:ext>
            </a:extLst>
          </p:cNvPr>
          <p:cNvSpPr txBox="1">
            <a:spLocks noGrp="1"/>
          </p:cNvSpPr>
          <p:nvPr>
            <p:ph type="title" idx="4294967295"/>
          </p:nvPr>
        </p:nvSpPr>
        <p:spPr>
          <a:xfrm>
            <a:off x="457198" y="474032"/>
            <a:ext cx="5840085" cy="21159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ts val="5500"/>
              </a:lnSpc>
              <a:spcBef>
                <a:spcPts val="0"/>
              </a:spcBef>
              <a:spcAft>
                <a:spcPts val="0"/>
              </a:spcAft>
              <a:buClrTx/>
              <a:buSzTx/>
              <a:buFontTx/>
              <a:buNone/>
              <a:tabLst/>
              <a:defRPr/>
            </a:pPr>
            <a:r>
              <a:rPr kumimoji="0" lang="en-US" sz="5000" b="1" i="0" u="none" strike="noStrike" kern="1200" cap="none" spc="50" normalizeH="0" baseline="0" noProof="0" dirty="0">
                <a:ln>
                  <a:noFill/>
                </a:ln>
                <a:solidFill>
                  <a:srgbClr val="BE2D2D"/>
                </a:solidFill>
                <a:effectLst/>
                <a:uLnTx/>
                <a:uFillTx/>
                <a:latin typeface="Calibri" panose="020F0502020204030204" pitchFamily="34" charset="0"/>
                <a:ea typeface="Calibri" panose="020F0502020204030204" pitchFamily="34" charset="0"/>
                <a:cs typeface="Calibri" panose="020F0502020204030204" pitchFamily="34" charset="0"/>
              </a:rPr>
              <a:t>Connecticut Foodshare’s Food Assistance Sheet</a:t>
            </a:r>
          </a:p>
        </p:txBody>
      </p:sp>
      <p:sp>
        <p:nvSpPr>
          <p:cNvPr id="4" name="TextBox 3">
            <a:extLst>
              <a:ext uri="{FF2B5EF4-FFF2-40B4-BE49-F238E27FC236}">
                <a16:creationId xmlns:a16="http://schemas.microsoft.com/office/drawing/2014/main" id="{F7CF1F2E-39ED-95E0-2160-ABD8D4EA029F}"/>
              </a:ext>
            </a:extLst>
          </p:cNvPr>
          <p:cNvSpPr txBox="1"/>
          <p:nvPr/>
        </p:nvSpPr>
        <p:spPr>
          <a:xfrm>
            <a:off x="457197" y="3060923"/>
            <a:ext cx="5840085" cy="1785104"/>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514350" indent="-514350" defTabSz="609630">
              <a:buFont typeface="Arial" panose="020B0604020202020204" pitchFamily="34" charset="0"/>
              <a:buChar char="•"/>
              <a:defRPr/>
            </a:pPr>
            <a:r>
              <a:rPr lang="en-US" sz="2800" dirty="0">
                <a:solidFill>
                  <a:srgbClr val="001640"/>
                </a:solidFill>
                <a:latin typeface="Calibri" panose="020F0502020204030204" pitchFamily="34" charset="0"/>
                <a:ea typeface="Calibri" panose="020F0502020204030204" pitchFamily="34" charset="0"/>
                <a:cs typeface="Calibri" panose="020F0502020204030204" pitchFamily="34" charset="0"/>
              </a:rPr>
              <a:t>We learned about this resource during visit to CT Foodshare</a:t>
            </a:r>
          </a:p>
          <a:p>
            <a:pPr marL="514350" indent="-514350" defTabSz="609630">
              <a:buFont typeface="Arial" panose="020B0604020202020204" pitchFamily="34" charset="0"/>
              <a:buChar char="•"/>
              <a:defRPr/>
            </a:pPr>
            <a:r>
              <a:rPr lang="en-US" sz="2800" dirty="0">
                <a:solidFill>
                  <a:srgbClr val="001640"/>
                </a:solidFill>
                <a:latin typeface="Calibri" panose="020F0502020204030204" pitchFamily="34" charset="0"/>
                <a:ea typeface="Calibri" panose="020F0502020204030204" pitchFamily="34" charset="0"/>
                <a:cs typeface="Calibri" panose="020F0502020204030204" pitchFamily="34" charset="0"/>
              </a:rPr>
              <a:t>This sheet helped to inspire our project</a:t>
            </a:r>
          </a:p>
        </p:txBody>
      </p:sp>
      <p:pic>
        <p:nvPicPr>
          <p:cNvPr id="8" name="Graphic 7" descr="A lightbulb">
            <a:extLst>
              <a:ext uri="{FF2B5EF4-FFF2-40B4-BE49-F238E27FC236}">
                <a16:creationId xmlns:a16="http://schemas.microsoft.com/office/drawing/2014/main" id="{F1235C9B-770B-5E91-FFA3-875A236D5FE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518681" y="4846027"/>
            <a:ext cx="1970314" cy="1970314"/>
          </a:xfrm>
          <a:prstGeom prst="rect">
            <a:avLst/>
          </a:prstGeom>
        </p:spPr>
      </p:pic>
      <p:pic>
        <p:nvPicPr>
          <p:cNvPr id="6" name="Picture 5" descr="Connecticut Foodshare’s Food Assistance Sheet featuring information about applying for SNAP benefits, finding nearby food pantries, locating mobial food pantries site, and visitng a town’s website">
            <a:extLst>
              <a:ext uri="{FF2B5EF4-FFF2-40B4-BE49-F238E27FC236}">
                <a16:creationId xmlns:a16="http://schemas.microsoft.com/office/drawing/2014/main" id="{9C1F1B4B-55A4-C398-E42D-85D3EC7CA3D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07676" y="-54431"/>
            <a:ext cx="5184324" cy="6912431"/>
          </a:xfrm>
          <a:prstGeom prst="rect">
            <a:avLst/>
          </a:prstGeom>
        </p:spPr>
      </p:pic>
    </p:spTree>
    <p:extLst>
      <p:ext uri="{BB962C8B-B14F-4D97-AF65-F5344CB8AC3E}">
        <p14:creationId xmlns:p14="http://schemas.microsoft.com/office/powerpoint/2010/main" val="940398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6518F-3097-0499-033C-B46FBF610943}"/>
            </a:ext>
          </a:extLst>
        </p:cNvPr>
        <p:cNvGrpSpPr/>
        <p:nvPr/>
      </p:nvGrpSpPr>
      <p:grpSpPr>
        <a:xfrm>
          <a:off x="0" y="0"/>
          <a:ext cx="0" cy="0"/>
          <a:chOff x="0" y="0"/>
          <a:chExt cx="0" cy="0"/>
        </a:xfrm>
      </p:grpSpPr>
      <p:sp>
        <p:nvSpPr>
          <p:cNvPr id="20" name="Title 19">
            <a:extLst>
              <a:ext uri="{FF2B5EF4-FFF2-40B4-BE49-F238E27FC236}">
                <a16:creationId xmlns:a16="http://schemas.microsoft.com/office/drawing/2014/main" id="{C055B528-247E-C17F-DE7C-10FCC552DBC1}"/>
              </a:ext>
            </a:extLst>
          </p:cNvPr>
          <p:cNvSpPr txBox="1">
            <a:spLocks noGrp="1"/>
          </p:cNvSpPr>
          <p:nvPr>
            <p:ph type="title" idx="4294967295"/>
          </p:nvPr>
        </p:nvSpPr>
        <p:spPr>
          <a:xfrm>
            <a:off x="86329" y="99444"/>
            <a:ext cx="5164543"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BE2D2D"/>
                </a:solidFill>
                <a:effectLst/>
                <a:uLnTx/>
                <a:uFillTx/>
                <a:latin typeface="Calibri" panose="020F0502020204030204" pitchFamily="34" charset="0"/>
                <a:ea typeface="Calibri" panose="020F0502020204030204" pitchFamily="34" charset="0"/>
                <a:cs typeface="Calibri" panose="020F0502020204030204" pitchFamily="34" charset="0"/>
              </a:rPr>
              <a:t>1st Version of Guide - Single Page</a:t>
            </a:r>
          </a:p>
        </p:txBody>
      </p:sp>
      <p:pic>
        <p:nvPicPr>
          <p:cNvPr id="4" name="Picture 3" descr="Original version of the ACS Food Resource Guide for Hartford Public High School students and families featuring QR codes and links to online food assistance locators, a list of food pantries near HPHS, information about accessing the school food pantry, and contact information for support in signing up for WIC and SNAP">
            <a:extLst>
              <a:ext uri="{FF2B5EF4-FFF2-40B4-BE49-F238E27FC236}">
                <a16:creationId xmlns:a16="http://schemas.microsoft.com/office/drawing/2014/main" id="{098B15E0-2EAC-566B-1948-D8C19B150258}"/>
              </a:ext>
            </a:extLst>
          </p:cNvPr>
          <p:cNvPicPr>
            <a:picLocks noChangeAspect="1"/>
          </p:cNvPicPr>
          <p:nvPr/>
        </p:nvPicPr>
        <p:blipFill>
          <a:blip r:embed="rId3"/>
          <a:stretch>
            <a:fillRect/>
          </a:stretch>
        </p:blipFill>
        <p:spPr>
          <a:xfrm>
            <a:off x="287531" y="622664"/>
            <a:ext cx="4762141" cy="6176436"/>
          </a:xfrm>
          <a:prstGeom prst="rect">
            <a:avLst/>
          </a:prstGeom>
        </p:spPr>
      </p:pic>
      <p:sp>
        <p:nvSpPr>
          <p:cNvPr id="3" name="TextBox 2">
            <a:extLst>
              <a:ext uri="{FF2B5EF4-FFF2-40B4-BE49-F238E27FC236}">
                <a16:creationId xmlns:a16="http://schemas.microsoft.com/office/drawing/2014/main" id="{A1490F00-9D0B-DF63-F778-4F704C7161B8}"/>
              </a:ext>
            </a:extLst>
          </p:cNvPr>
          <p:cNvSpPr txBox="1"/>
          <p:nvPr/>
        </p:nvSpPr>
        <p:spPr>
          <a:xfrm>
            <a:off x="6096000" y="149541"/>
            <a:ext cx="5518829" cy="1015663"/>
          </a:xfrm>
          <a:prstGeom prst="rect">
            <a:avLst/>
          </a:prstGeom>
          <a:noFill/>
        </p:spPr>
        <p:txBody>
          <a:bodyPr wrap="square" rtlCol="0">
            <a:spAutoFit/>
          </a:bodyPr>
          <a:lstStyle/>
          <a:p>
            <a:pPr algn="ctr"/>
            <a:r>
              <a:rPr lang="en-US" sz="2000" i="1" dirty="0">
                <a:latin typeface="Calibri" panose="020F0502020204030204" pitchFamily="34" charset="0"/>
                <a:ea typeface="Calibri" panose="020F0502020204030204" pitchFamily="34" charset="0"/>
                <a:cs typeface="Calibri" panose="020F0502020204030204" pitchFamily="34" charset="0"/>
              </a:rPr>
              <a:t>Since HPHS has many Portuguese- and Spanish-speaking families, the guide was created in English, Spanish, and Portuguese</a:t>
            </a:r>
          </a:p>
        </p:txBody>
      </p:sp>
      <p:sp>
        <p:nvSpPr>
          <p:cNvPr id="7" name="TextBox 6">
            <a:extLst>
              <a:ext uri="{FF2B5EF4-FFF2-40B4-BE49-F238E27FC236}">
                <a16:creationId xmlns:a16="http://schemas.microsoft.com/office/drawing/2014/main" id="{4577FC56-041A-E000-7B1B-6DB8678BDAB3}"/>
              </a:ext>
            </a:extLst>
          </p:cNvPr>
          <p:cNvSpPr txBox="1"/>
          <p:nvPr/>
        </p:nvSpPr>
        <p:spPr>
          <a:xfrm>
            <a:off x="6829684" y="1290568"/>
            <a:ext cx="4657974" cy="1200329"/>
          </a:xfrm>
          <a:prstGeom prst="rect">
            <a:avLst/>
          </a:prstGeom>
          <a:noFill/>
          <a:ln>
            <a:solidFill>
              <a:schemeClr val="tx1"/>
            </a:solidFill>
          </a:ln>
        </p:spPr>
        <p:txBody>
          <a:bodyPr wrap="square" rtlCol="0">
            <a:spAutoFit/>
          </a:bodyPr>
          <a:lstStyle/>
          <a:p>
            <a:r>
              <a:rPr lang="en-US" sz="2400" dirty="0">
                <a:solidFill>
                  <a:schemeClr val="accent1">
                    <a:lumMod val="49000"/>
                  </a:schemeClr>
                </a:solidFill>
                <a:latin typeface="Calibri"/>
                <a:ea typeface="Calibri"/>
                <a:cs typeface="Calibri"/>
              </a:rPr>
              <a:t>QR codes and links to online locators for food pantries, mobile food pantry trucks</a:t>
            </a:r>
            <a:endParaRPr lang="en-US" sz="2400" dirty="0">
              <a:latin typeface="Calibri" panose="020F0502020204030204" pitchFamily="34" charset="0"/>
            </a:endParaRPr>
          </a:p>
        </p:txBody>
      </p:sp>
      <p:cxnSp>
        <p:nvCxnSpPr>
          <p:cNvPr id="22" name="Straight Arrow Connector 21">
            <a:extLst>
              <a:ext uri="{FF2B5EF4-FFF2-40B4-BE49-F238E27FC236}">
                <a16:creationId xmlns:a16="http://schemas.microsoft.com/office/drawing/2014/main" id="{635BAAD5-B893-FC4D-8BDD-1C619AC54B58}"/>
              </a:ext>
              <a:ext uri="{C183D7F6-B498-43B3-948B-1728B52AA6E4}">
                <adec:decorative xmlns:adec="http://schemas.microsoft.com/office/drawing/2017/decorative" val="1"/>
              </a:ext>
            </a:extLst>
          </p:cNvPr>
          <p:cNvCxnSpPr>
            <a:cxnSpLocks/>
          </p:cNvCxnSpPr>
          <p:nvPr/>
        </p:nvCxnSpPr>
        <p:spPr>
          <a:xfrm flipH="1">
            <a:off x="5316279" y="1839433"/>
            <a:ext cx="1371600"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CCA6262-CDE7-251A-346F-CEBF4457140C}"/>
              </a:ext>
            </a:extLst>
          </p:cNvPr>
          <p:cNvSpPr txBox="1"/>
          <p:nvPr/>
        </p:nvSpPr>
        <p:spPr>
          <a:xfrm>
            <a:off x="6829684" y="2798827"/>
            <a:ext cx="5074785" cy="1260345"/>
          </a:xfrm>
          <a:prstGeom prst="rect">
            <a:avLst/>
          </a:prstGeom>
          <a:noFill/>
          <a:ln>
            <a:solidFill>
              <a:schemeClr val="tx1"/>
            </a:solidFill>
          </a:ln>
        </p:spPr>
        <p:txBody>
          <a:bodyPr wrap="square" rtlCol="0">
            <a:spAutoFit/>
          </a:bodyPr>
          <a:lstStyle/>
          <a:p>
            <a:pPr>
              <a:lnSpc>
                <a:spcPct val="107000"/>
              </a:lnSpc>
              <a:spcAft>
                <a:spcPts val="800"/>
              </a:spcAft>
            </a:pPr>
            <a:r>
              <a:rPr lang="en-US" sz="2400" dirty="0">
                <a:solidFill>
                  <a:schemeClr val="accent1">
                    <a:lumMod val="49000"/>
                  </a:schemeClr>
                </a:solidFill>
                <a:latin typeface="Calibri"/>
                <a:ea typeface="Calibri"/>
                <a:cs typeface="Calibri"/>
              </a:rPr>
              <a:t>List of food pantries near HPHS with hours and what they offer, Teresita from CT Foodshare advised </a:t>
            </a:r>
            <a:endParaRPr lang="en-US" sz="2400" dirty="0">
              <a:solidFill>
                <a:schemeClr val="accent1">
                  <a:lumMod val="49000"/>
                </a:schemeClr>
              </a:solidFill>
              <a:latin typeface="Calibri" panose="020F0502020204030204" pitchFamily="34" charset="0"/>
              <a:ea typeface="Calibri" panose="020F0502020204030204" pitchFamily="34" charset="0"/>
              <a:cs typeface="Calibri"/>
            </a:endParaRPr>
          </a:p>
        </p:txBody>
      </p:sp>
      <p:cxnSp>
        <p:nvCxnSpPr>
          <p:cNvPr id="26" name="Straight Arrow Connector 25">
            <a:extLst>
              <a:ext uri="{FF2B5EF4-FFF2-40B4-BE49-F238E27FC236}">
                <a16:creationId xmlns:a16="http://schemas.microsoft.com/office/drawing/2014/main" id="{CEC1E405-19A7-8042-C0E5-AF2E29428B05}"/>
              </a:ext>
              <a:ext uri="{C183D7F6-B498-43B3-948B-1728B52AA6E4}">
                <adec:decorative xmlns:adec="http://schemas.microsoft.com/office/drawing/2017/decorative" val="1"/>
              </a:ext>
            </a:extLst>
          </p:cNvPr>
          <p:cNvCxnSpPr>
            <a:cxnSpLocks/>
          </p:cNvCxnSpPr>
          <p:nvPr/>
        </p:nvCxnSpPr>
        <p:spPr>
          <a:xfrm flipH="1">
            <a:off x="5316279" y="3428999"/>
            <a:ext cx="1371600"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EA2DEB7E-3559-5446-8C86-88F2522CAF5A}"/>
              </a:ext>
            </a:extLst>
          </p:cNvPr>
          <p:cNvSpPr txBox="1"/>
          <p:nvPr/>
        </p:nvSpPr>
        <p:spPr>
          <a:xfrm>
            <a:off x="6829684" y="4667282"/>
            <a:ext cx="3295378" cy="830997"/>
          </a:xfrm>
          <a:prstGeom prst="rect">
            <a:avLst/>
          </a:prstGeom>
          <a:noFill/>
          <a:ln>
            <a:solidFill>
              <a:schemeClr val="tx1"/>
            </a:solidFill>
          </a:ln>
        </p:spPr>
        <p:txBody>
          <a:bodyPr wrap="square" rtlCol="0">
            <a:spAutoFit/>
          </a:bodyPr>
          <a:lstStyle/>
          <a:p>
            <a:pPr algn="l"/>
            <a:r>
              <a:rPr lang="en-US" sz="2400" dirty="0">
                <a:latin typeface="Calibri" panose="020F0502020204030204" pitchFamily="34" charset="0"/>
              </a:rPr>
              <a:t>How to access our school food pantry</a:t>
            </a:r>
          </a:p>
        </p:txBody>
      </p:sp>
      <p:cxnSp>
        <p:nvCxnSpPr>
          <p:cNvPr id="27" name="Straight Arrow Connector 26">
            <a:extLst>
              <a:ext uri="{FF2B5EF4-FFF2-40B4-BE49-F238E27FC236}">
                <a16:creationId xmlns:a16="http://schemas.microsoft.com/office/drawing/2014/main" id="{E86157D9-B1D8-9C15-B030-383A0B03F52B}"/>
              </a:ext>
              <a:ext uri="{C183D7F6-B498-43B3-948B-1728B52AA6E4}">
                <adec:decorative xmlns:adec="http://schemas.microsoft.com/office/drawing/2017/decorative" val="1"/>
              </a:ext>
            </a:extLst>
          </p:cNvPr>
          <p:cNvCxnSpPr>
            <a:cxnSpLocks/>
          </p:cNvCxnSpPr>
          <p:nvPr/>
        </p:nvCxnSpPr>
        <p:spPr>
          <a:xfrm flipH="1">
            <a:off x="5316279" y="5197547"/>
            <a:ext cx="1371600"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22162D37-98D4-BA75-8693-77DA6E0DC698}"/>
              </a:ext>
            </a:extLst>
          </p:cNvPr>
          <p:cNvSpPr txBox="1"/>
          <p:nvPr/>
        </p:nvSpPr>
        <p:spPr>
          <a:xfrm>
            <a:off x="6829684" y="5784302"/>
            <a:ext cx="4906464" cy="865173"/>
          </a:xfrm>
          <a:prstGeom prst="rect">
            <a:avLst/>
          </a:prstGeom>
          <a:noFill/>
          <a:ln>
            <a:solidFill>
              <a:schemeClr val="tx1"/>
            </a:solidFill>
          </a:ln>
        </p:spPr>
        <p:txBody>
          <a:bodyPr wrap="square" rtlCol="0">
            <a:spAutoFit/>
          </a:bodyPr>
          <a:lstStyle/>
          <a:p>
            <a:pPr>
              <a:lnSpc>
                <a:spcPct val="107000"/>
              </a:lnSpc>
              <a:spcAft>
                <a:spcPts val="800"/>
              </a:spcAft>
            </a:pPr>
            <a:r>
              <a:rPr lang="en-US" sz="2400" dirty="0">
                <a:solidFill>
                  <a:schemeClr val="accent1">
                    <a:lumMod val="49000"/>
                  </a:schemeClr>
                </a:solidFill>
                <a:latin typeface="Calibri"/>
                <a:ea typeface="Calibri"/>
                <a:cs typeface="Calibri"/>
              </a:rPr>
              <a:t>Contact information for support in signing up for WIC and SNAP benefits </a:t>
            </a:r>
            <a:endParaRPr lang="en-US" sz="2400" dirty="0">
              <a:solidFill>
                <a:schemeClr val="accent1">
                  <a:lumMod val="49000"/>
                </a:schemeClr>
              </a:solidFill>
              <a:latin typeface="Calibri"/>
              <a:ea typeface="Calibri" panose="020F0502020204030204" pitchFamily="34" charset="0"/>
              <a:cs typeface="Calibri"/>
            </a:endParaRPr>
          </a:p>
        </p:txBody>
      </p:sp>
      <p:cxnSp>
        <p:nvCxnSpPr>
          <p:cNvPr id="28" name="Straight Arrow Connector 27">
            <a:extLst>
              <a:ext uri="{FF2B5EF4-FFF2-40B4-BE49-F238E27FC236}">
                <a16:creationId xmlns:a16="http://schemas.microsoft.com/office/drawing/2014/main" id="{B10DA2FF-459F-7B38-E738-D660333EA3DE}"/>
              </a:ext>
              <a:ext uri="{C183D7F6-B498-43B3-948B-1728B52AA6E4}">
                <adec:decorative xmlns:adec="http://schemas.microsoft.com/office/drawing/2017/decorative" val="1"/>
              </a:ext>
            </a:extLst>
          </p:cNvPr>
          <p:cNvCxnSpPr>
            <a:cxnSpLocks/>
          </p:cNvCxnSpPr>
          <p:nvPr/>
        </p:nvCxnSpPr>
        <p:spPr>
          <a:xfrm flipH="1">
            <a:off x="5367670" y="6216889"/>
            <a:ext cx="1320209"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8376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997ED-31BA-498B-77BE-2BCCE4731E98}"/>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706F7D3F-3800-378A-5D6A-82B2B90A69B1}"/>
              </a:ext>
            </a:extLst>
          </p:cNvPr>
          <p:cNvSpPr txBox="1">
            <a:spLocks noGrp="1"/>
          </p:cNvSpPr>
          <p:nvPr>
            <p:ph type="title" idx="4294967295"/>
          </p:nvPr>
        </p:nvSpPr>
        <p:spPr>
          <a:xfrm>
            <a:off x="320041" y="1265955"/>
            <a:ext cx="11502227" cy="83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800" b="1" i="0" u="none" strike="noStrike" kern="1200" cap="none" spc="5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Parent-Teacher Conference</a:t>
            </a:r>
          </a:p>
        </p:txBody>
      </p:sp>
      <p:sp>
        <p:nvSpPr>
          <p:cNvPr id="7" name="TextBox 6">
            <a:extLst>
              <a:ext uri="{FF2B5EF4-FFF2-40B4-BE49-F238E27FC236}">
                <a16:creationId xmlns:a16="http://schemas.microsoft.com/office/drawing/2014/main" id="{9EEEC027-416E-1C0F-5157-41FC896303E5}"/>
              </a:ext>
            </a:extLst>
          </p:cNvPr>
          <p:cNvSpPr txBox="1"/>
          <p:nvPr/>
        </p:nvSpPr>
        <p:spPr>
          <a:xfrm>
            <a:off x="320042" y="2333686"/>
            <a:ext cx="6788124" cy="4001095"/>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514350" indent="-514350" defTabSz="609630">
              <a:buFont typeface="Arial" panose="020B0604020202020204" pitchFamily="34" charset="0"/>
              <a:buChar char="•"/>
              <a:defRPr/>
            </a:pPr>
            <a:r>
              <a:rPr lang="en-US" sz="3200" dirty="0">
                <a:solidFill>
                  <a:srgbClr val="001640"/>
                </a:solidFill>
                <a:latin typeface="Calibri" panose="020F0502020204030204" pitchFamily="34" charset="0"/>
                <a:ea typeface="Calibri" panose="020F0502020204030204" pitchFamily="34" charset="0"/>
                <a:cs typeface="Calibri" panose="020F0502020204030204" pitchFamily="34" charset="0"/>
              </a:rPr>
              <a:t>School administrators asked us to distribute food assistance information</a:t>
            </a:r>
          </a:p>
          <a:p>
            <a:pPr marL="457200" indent="-457200" defTabSz="609630">
              <a:buFont typeface="Arial" panose="020B0604020202020204" pitchFamily="34" charset="0"/>
              <a:buChar char="•"/>
              <a:defRPr/>
            </a:pPr>
            <a:r>
              <a:rPr lang="en-US" sz="3200" dirty="0">
                <a:solidFill>
                  <a:srgbClr val="001640"/>
                </a:solidFill>
                <a:latin typeface="Calibri" panose="020F0502020204030204" pitchFamily="34" charset="0"/>
                <a:ea typeface="Calibri" panose="020F0502020204030204" pitchFamily="34" charset="0"/>
                <a:cs typeface="Calibri" panose="020F0502020204030204" pitchFamily="34" charset="0"/>
              </a:rPr>
              <a:t>Handed out first version of the guide (English, Spanish, and Portuguese)</a:t>
            </a:r>
          </a:p>
          <a:p>
            <a:pPr marL="457200" indent="-457200" defTabSz="609630">
              <a:buFont typeface="Arial" panose="020B0604020202020204" pitchFamily="34" charset="0"/>
              <a:buChar char="•"/>
              <a:defRPr/>
            </a:pPr>
            <a:r>
              <a:rPr lang="en-US" sz="3200" dirty="0">
                <a:solidFill>
                  <a:srgbClr val="001640"/>
                </a:solidFill>
                <a:latin typeface="Calibri" panose="020F0502020204030204" pitchFamily="34" charset="0"/>
                <a:ea typeface="Calibri" panose="020F0502020204030204" pitchFamily="34" charset="0"/>
                <a:cs typeface="Calibri" panose="020F0502020204030204" pitchFamily="34" charset="0"/>
              </a:rPr>
              <a:t>Parents appreciated the information, most discussions were with Spanish-speaking families</a:t>
            </a:r>
          </a:p>
        </p:txBody>
      </p:sp>
      <p:pic>
        <p:nvPicPr>
          <p:cNvPr id="12" name="Picture 11" descr="Students in the Adolescent Citizen Scientist program helping a family locate nearby food resources">
            <a:extLst>
              <a:ext uri="{FF2B5EF4-FFF2-40B4-BE49-F238E27FC236}">
                <a16:creationId xmlns:a16="http://schemas.microsoft.com/office/drawing/2014/main" id="{BC8E6B4A-A160-71BE-ED45-BF9BC220D3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91790" y="1531098"/>
            <a:ext cx="3737513" cy="2803135"/>
          </a:xfrm>
          <a:prstGeom prst="rect">
            <a:avLst/>
          </a:prstGeom>
          <a:ln w="28575">
            <a:solidFill>
              <a:schemeClr val="bg1"/>
            </a:solidFill>
          </a:ln>
        </p:spPr>
      </p:pic>
      <p:pic>
        <p:nvPicPr>
          <p:cNvPr id="14" name="Picture 13" descr="Students in the Adolescent Citizen Scientist program posing behind a table offering assistance in finding food resources">
            <a:extLst>
              <a:ext uri="{FF2B5EF4-FFF2-40B4-BE49-F238E27FC236}">
                <a16:creationId xmlns:a16="http://schemas.microsoft.com/office/drawing/2014/main" id="{E849B25B-61AB-8584-2307-902DD956E4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1" y="3915330"/>
            <a:ext cx="3737513" cy="2803135"/>
          </a:xfrm>
          <a:prstGeom prst="rect">
            <a:avLst/>
          </a:prstGeom>
          <a:ln w="28575">
            <a:solidFill>
              <a:schemeClr val="bg1"/>
            </a:solidFill>
          </a:ln>
        </p:spPr>
      </p:pic>
    </p:spTree>
    <p:extLst>
      <p:ext uri="{BB962C8B-B14F-4D97-AF65-F5344CB8AC3E}">
        <p14:creationId xmlns:p14="http://schemas.microsoft.com/office/powerpoint/2010/main" val="13780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E870F-301C-0B4B-EDA1-4A2F1B2D37C4}"/>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306EC51B-AB1C-95FF-2E02-950452045878}"/>
              </a:ext>
            </a:extLst>
          </p:cNvPr>
          <p:cNvSpPr txBox="1">
            <a:spLocks noGrp="1"/>
          </p:cNvSpPr>
          <p:nvPr>
            <p:ph type="title" idx="4294967295"/>
          </p:nvPr>
        </p:nvSpPr>
        <p:spPr>
          <a:xfrm>
            <a:off x="214449" y="1233673"/>
            <a:ext cx="10629759" cy="8636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ct val="20000"/>
              </a:spcBef>
              <a:spcAft>
                <a:spcPts val="0"/>
              </a:spcAft>
              <a:buClrTx/>
              <a:buSzTx/>
              <a:buFontTx/>
              <a:buNone/>
              <a:tabLst/>
              <a:defRPr/>
            </a:pPr>
            <a:r>
              <a:rPr kumimoji="0" lang="en-US" sz="5000" b="1" i="0" u="none" strike="noStrike" kern="1200" cap="none" spc="5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Made an Improved Version of Guide</a:t>
            </a:r>
          </a:p>
        </p:txBody>
      </p:sp>
      <p:sp>
        <p:nvSpPr>
          <p:cNvPr id="4" name="TextBox 3">
            <a:extLst>
              <a:ext uri="{FF2B5EF4-FFF2-40B4-BE49-F238E27FC236}">
                <a16:creationId xmlns:a16="http://schemas.microsoft.com/office/drawing/2014/main" id="{E7BFFA45-F98F-086C-ECF2-1C21A9FCD7A3}"/>
              </a:ext>
            </a:extLst>
          </p:cNvPr>
          <p:cNvSpPr txBox="1"/>
          <p:nvPr/>
        </p:nvSpPr>
        <p:spPr>
          <a:xfrm>
            <a:off x="214448" y="2269801"/>
            <a:ext cx="11724509" cy="3508653"/>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514350" indent="-514350" defTabSz="609630">
              <a:buFontTx/>
              <a:buAutoNum type="arabicPeriod"/>
              <a:defRPr/>
            </a:pPr>
            <a:r>
              <a:rPr lang="en-US" sz="2800" dirty="0">
                <a:solidFill>
                  <a:srgbClr val="001640"/>
                </a:solidFill>
                <a:latin typeface="Calibri" panose="020F0502020204030204" pitchFamily="34" charset="0"/>
                <a:ea typeface="Calibri" panose="020F0502020204030204" pitchFamily="34" charset="0"/>
                <a:cs typeface="Calibri" panose="020F0502020204030204" pitchFamily="34" charset="0"/>
              </a:rPr>
              <a:t>Created and refined with feedback from key personnel (students, school counselor and administrators, parents, food bank staff)</a:t>
            </a:r>
          </a:p>
          <a:p>
            <a:pPr marL="514350" indent="-514350" defTabSz="609630">
              <a:buAutoNum type="arabicPeriod"/>
              <a:defRPr/>
            </a:pPr>
            <a:r>
              <a:rPr lang="en-US" sz="2800" dirty="0">
                <a:solidFill>
                  <a:srgbClr val="001640"/>
                </a:solidFill>
                <a:latin typeface="Calibri" panose="020F0502020204030204" pitchFamily="34" charset="0"/>
                <a:ea typeface="Calibri" panose="020F0502020204030204" pitchFamily="34" charset="0"/>
                <a:cs typeface="Calibri" panose="020F0502020204030204" pitchFamily="34" charset="0"/>
              </a:rPr>
              <a:t>Wanted it colorful, eye-catching, appealing to students</a:t>
            </a:r>
          </a:p>
          <a:p>
            <a:pPr marL="514350" indent="-514350" defTabSz="609630">
              <a:buAutoNum type="arabicPeriod"/>
              <a:defRPr/>
            </a:pPr>
            <a:r>
              <a:rPr lang="en-US" sz="2800" dirty="0">
                <a:solidFill>
                  <a:srgbClr val="001640"/>
                </a:solidFill>
                <a:latin typeface="Calibri" panose="020F0502020204030204" pitchFamily="34" charset="0"/>
                <a:ea typeface="Calibri" panose="020F0502020204030204" pitchFamily="34" charset="0"/>
                <a:cs typeface="Calibri" panose="020F0502020204030204" pitchFamily="34" charset="0"/>
              </a:rPr>
              <a:t>Needed larger font size, spread information out to two pages</a:t>
            </a:r>
          </a:p>
          <a:p>
            <a:pPr marL="514350" indent="-514350" defTabSz="609630">
              <a:buAutoNum type="arabicPeriod"/>
              <a:defRPr/>
            </a:pPr>
            <a:r>
              <a:rPr lang="en-US" sz="2800" dirty="0">
                <a:solidFill>
                  <a:srgbClr val="001640"/>
                </a:solidFill>
                <a:latin typeface="Calibri" panose="020F0502020204030204" pitchFamily="34" charset="0"/>
                <a:ea typeface="Calibri" panose="020F0502020204030204" pitchFamily="34" charset="0"/>
                <a:cs typeface="Calibri" panose="020F0502020204030204" pitchFamily="34" charset="0"/>
              </a:rPr>
              <a:t>Selected a slogan to use on guide, posters and social media posts, important for dissemination to have consistent message</a:t>
            </a:r>
          </a:p>
          <a:p>
            <a:pPr marL="514350" indent="-514350" defTabSz="609630">
              <a:buAutoNum type="arabicPeriod"/>
              <a:defRPr/>
            </a:pPr>
            <a:r>
              <a:rPr lang="en-US" sz="2800" dirty="0">
                <a:solidFill>
                  <a:srgbClr val="001640"/>
                </a:solidFill>
                <a:latin typeface="Calibri" panose="020F0502020204030204" pitchFamily="34" charset="0"/>
                <a:ea typeface="Calibri" panose="020F0502020204030204" pitchFamily="34" charset="0"/>
                <a:cs typeface="Calibri" panose="020F0502020204030204" pitchFamily="34" charset="0"/>
              </a:rPr>
              <a:t>Added language that takes away stigma, embarrassment</a:t>
            </a:r>
          </a:p>
          <a:p>
            <a:pPr marL="514350" indent="-514350" defTabSz="609630">
              <a:buFontTx/>
              <a:buAutoNum type="arabicPeriod"/>
              <a:defRPr/>
            </a:pPr>
            <a:r>
              <a:rPr lang="en-US" sz="2800" dirty="0">
                <a:solidFill>
                  <a:srgbClr val="001640"/>
                </a:solidFill>
                <a:latin typeface="Calibri" panose="020F0502020204030204" pitchFamily="34" charset="0"/>
                <a:ea typeface="Calibri" panose="020F0502020204030204" pitchFamily="34" charset="0"/>
                <a:cs typeface="Calibri" panose="020F0502020204030204" pitchFamily="34" charset="0"/>
              </a:rPr>
              <a:t>Included summer meal information</a:t>
            </a:r>
          </a:p>
        </p:txBody>
      </p:sp>
    </p:spTree>
    <p:extLst>
      <p:ext uri="{BB962C8B-B14F-4D97-AF65-F5344CB8AC3E}">
        <p14:creationId xmlns:p14="http://schemas.microsoft.com/office/powerpoint/2010/main" val="2056538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C9C8B-F4A7-2C5D-8A02-F10CEDC000C3}"/>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06903AE-1770-4D4C-EA7F-E0DECB3C76F5}"/>
              </a:ext>
            </a:extLst>
          </p:cNvPr>
          <p:cNvSpPr txBox="1">
            <a:spLocks noGrp="1"/>
          </p:cNvSpPr>
          <p:nvPr>
            <p:ph type="title" idx="4294967295"/>
          </p:nvPr>
        </p:nvSpPr>
        <p:spPr>
          <a:xfrm>
            <a:off x="1140112" y="47302"/>
            <a:ext cx="3498391"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BE2D2D"/>
                </a:solidFill>
                <a:effectLst/>
                <a:uLnTx/>
                <a:uFillTx/>
                <a:latin typeface="Calibri" panose="020F0502020204030204" pitchFamily="34" charset="0"/>
                <a:ea typeface="Calibri" panose="020F0502020204030204" pitchFamily="34" charset="0"/>
                <a:cs typeface="Calibri" panose="020F0502020204030204" pitchFamily="34" charset="0"/>
              </a:rPr>
              <a:t>2-Sided Version, Front</a:t>
            </a:r>
          </a:p>
        </p:txBody>
      </p:sp>
      <p:pic>
        <p:nvPicPr>
          <p:cNvPr id="3" name="Picture 2" descr="Front page of the updated Food Resource Guide for Hartford Public High School students and families. It feautres QR codes and links to online locators and contact info for support in signing up for WIC and SNAP benefits">
            <a:extLst>
              <a:ext uri="{FF2B5EF4-FFF2-40B4-BE49-F238E27FC236}">
                <a16:creationId xmlns:a16="http://schemas.microsoft.com/office/drawing/2014/main" id="{BF2146B9-DAF9-50C1-AC67-9A0139FDE299}"/>
              </a:ext>
            </a:extLst>
          </p:cNvPr>
          <p:cNvPicPr>
            <a:picLocks noChangeAspect="1"/>
          </p:cNvPicPr>
          <p:nvPr/>
        </p:nvPicPr>
        <p:blipFill>
          <a:blip r:embed="rId3"/>
          <a:stretch>
            <a:fillRect/>
          </a:stretch>
        </p:blipFill>
        <p:spPr>
          <a:xfrm>
            <a:off x="484083" y="570522"/>
            <a:ext cx="4810451" cy="6212355"/>
          </a:xfrm>
          <a:prstGeom prst="rect">
            <a:avLst/>
          </a:prstGeom>
        </p:spPr>
      </p:pic>
      <p:sp>
        <p:nvSpPr>
          <p:cNvPr id="20" name="TextBox 19">
            <a:extLst>
              <a:ext uri="{FF2B5EF4-FFF2-40B4-BE49-F238E27FC236}">
                <a16:creationId xmlns:a16="http://schemas.microsoft.com/office/drawing/2014/main" id="{31D54A03-7551-3E38-2051-7A1DECA10C58}"/>
              </a:ext>
            </a:extLst>
          </p:cNvPr>
          <p:cNvSpPr txBox="1"/>
          <p:nvPr/>
        </p:nvSpPr>
        <p:spPr>
          <a:xfrm>
            <a:off x="6162727" y="358194"/>
            <a:ext cx="5733777" cy="523220"/>
          </a:xfrm>
          <a:prstGeom prst="rect">
            <a:avLst/>
          </a:prstGeom>
          <a:noFill/>
        </p:spPr>
        <p:txBody>
          <a:bodyPr wrap="square" rtlCol="0">
            <a:spAutoFit/>
          </a:bodyPr>
          <a:lstStyle/>
          <a:p>
            <a:pPr algn="l"/>
            <a:r>
              <a:rPr lang="en-US" sz="2800" i="1" dirty="0">
                <a:latin typeface="Calibri" panose="020F0502020204030204" pitchFamily="34" charset="0"/>
                <a:ea typeface="Calibri" panose="020F0502020204030204" pitchFamily="34" charset="0"/>
                <a:cs typeface="Calibri" panose="020F0502020204030204" pitchFamily="34" charset="0"/>
              </a:rPr>
              <a:t>In English, Spanish, and Portuguese</a:t>
            </a:r>
          </a:p>
        </p:txBody>
      </p:sp>
      <p:sp>
        <p:nvSpPr>
          <p:cNvPr id="6" name="TextBox 5">
            <a:extLst>
              <a:ext uri="{FF2B5EF4-FFF2-40B4-BE49-F238E27FC236}">
                <a16:creationId xmlns:a16="http://schemas.microsoft.com/office/drawing/2014/main" id="{4F790B97-04E4-83DE-31B9-279B3E0909DA}"/>
              </a:ext>
            </a:extLst>
          </p:cNvPr>
          <p:cNvSpPr txBox="1"/>
          <p:nvPr/>
        </p:nvSpPr>
        <p:spPr>
          <a:xfrm>
            <a:off x="6633901" y="1185345"/>
            <a:ext cx="4657974" cy="954107"/>
          </a:xfrm>
          <a:prstGeom prst="rect">
            <a:avLst/>
          </a:prstGeom>
          <a:noFill/>
          <a:ln>
            <a:solidFill>
              <a:schemeClr val="tx1"/>
            </a:solidFill>
          </a:ln>
        </p:spPr>
        <p:txBody>
          <a:bodyPr wrap="square" rtlCol="0">
            <a:spAutoFit/>
          </a:bodyPr>
          <a:lstStyle/>
          <a:p>
            <a:r>
              <a:rPr lang="en-US" sz="2800" dirty="0">
                <a:solidFill>
                  <a:schemeClr val="accent1">
                    <a:lumMod val="49000"/>
                  </a:schemeClr>
                </a:solidFill>
                <a:latin typeface="Calibri"/>
                <a:ea typeface="Calibri"/>
                <a:cs typeface="Calibri"/>
              </a:rPr>
              <a:t>Slogan and non-stigmatizing language, colorful</a:t>
            </a:r>
            <a:endParaRPr lang="en-US" sz="2800" dirty="0">
              <a:latin typeface="Calibri" panose="020F0502020204030204" pitchFamily="34" charset="0"/>
            </a:endParaRPr>
          </a:p>
        </p:txBody>
      </p:sp>
      <p:cxnSp>
        <p:nvCxnSpPr>
          <p:cNvPr id="10" name="Straight Arrow Connector 9">
            <a:extLst>
              <a:ext uri="{FF2B5EF4-FFF2-40B4-BE49-F238E27FC236}">
                <a16:creationId xmlns:a16="http://schemas.microsoft.com/office/drawing/2014/main" id="{19A055A4-886E-2130-9171-AC8E1976D7A0}"/>
              </a:ext>
              <a:ext uri="{C183D7F6-B498-43B3-948B-1728B52AA6E4}">
                <adec:decorative xmlns:adec="http://schemas.microsoft.com/office/drawing/2017/decorative" val="1"/>
              </a:ext>
            </a:extLst>
          </p:cNvPr>
          <p:cNvCxnSpPr>
            <a:cxnSpLocks/>
          </p:cNvCxnSpPr>
          <p:nvPr/>
        </p:nvCxnSpPr>
        <p:spPr>
          <a:xfrm flipH="1">
            <a:off x="5465135" y="1722474"/>
            <a:ext cx="1052623"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525AD2E5-33B7-4DD9-8F5D-F63B2E764720}"/>
              </a:ext>
            </a:extLst>
          </p:cNvPr>
          <p:cNvSpPr txBox="1"/>
          <p:nvPr/>
        </p:nvSpPr>
        <p:spPr>
          <a:xfrm>
            <a:off x="6700629" y="2938680"/>
            <a:ext cx="4657974" cy="1815882"/>
          </a:xfrm>
          <a:prstGeom prst="rect">
            <a:avLst/>
          </a:prstGeom>
          <a:noFill/>
          <a:ln>
            <a:solidFill>
              <a:schemeClr val="tx1"/>
            </a:solidFill>
          </a:ln>
        </p:spPr>
        <p:txBody>
          <a:bodyPr wrap="square" rtlCol="0">
            <a:spAutoFit/>
          </a:bodyPr>
          <a:lstStyle/>
          <a:p>
            <a:r>
              <a:rPr lang="en-US" sz="2800" dirty="0">
                <a:solidFill>
                  <a:schemeClr val="accent1">
                    <a:lumMod val="49000"/>
                  </a:schemeClr>
                </a:solidFill>
                <a:latin typeface="Calibri"/>
                <a:ea typeface="Calibri"/>
                <a:cs typeface="Calibri"/>
              </a:rPr>
              <a:t>QR codes and links to online locators for food pantries, mobile food pantry trucks, summer meal program</a:t>
            </a:r>
            <a:endParaRPr lang="en-US" sz="2800" dirty="0">
              <a:latin typeface="Calibri" panose="020F0502020204030204" pitchFamily="34" charset="0"/>
            </a:endParaRPr>
          </a:p>
        </p:txBody>
      </p:sp>
      <p:cxnSp>
        <p:nvCxnSpPr>
          <p:cNvPr id="13" name="Straight Arrow Connector 12">
            <a:extLst>
              <a:ext uri="{FF2B5EF4-FFF2-40B4-BE49-F238E27FC236}">
                <a16:creationId xmlns:a16="http://schemas.microsoft.com/office/drawing/2014/main" id="{D186B988-31B5-DA92-33D1-62B004178EB4}"/>
              </a:ext>
              <a:ext uri="{C183D7F6-B498-43B3-948B-1728B52AA6E4}">
                <adec:decorative xmlns:adec="http://schemas.microsoft.com/office/drawing/2017/decorative" val="1"/>
              </a:ext>
            </a:extLst>
          </p:cNvPr>
          <p:cNvCxnSpPr>
            <a:cxnSpLocks/>
          </p:cNvCxnSpPr>
          <p:nvPr/>
        </p:nvCxnSpPr>
        <p:spPr>
          <a:xfrm flipH="1">
            <a:off x="5465135" y="3676699"/>
            <a:ext cx="1052623"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4D4CEB3F-2D96-5304-5CA5-63625930CDAA}"/>
              </a:ext>
            </a:extLst>
          </p:cNvPr>
          <p:cNvSpPr txBox="1"/>
          <p:nvPr/>
        </p:nvSpPr>
        <p:spPr>
          <a:xfrm>
            <a:off x="6700629" y="5362424"/>
            <a:ext cx="5129148" cy="993926"/>
          </a:xfrm>
          <a:prstGeom prst="rect">
            <a:avLst/>
          </a:prstGeom>
          <a:noFill/>
          <a:ln>
            <a:solidFill>
              <a:schemeClr val="tx1"/>
            </a:solidFill>
          </a:ln>
        </p:spPr>
        <p:txBody>
          <a:bodyPr wrap="square" rtlCol="0">
            <a:spAutoFit/>
          </a:bodyPr>
          <a:lstStyle/>
          <a:p>
            <a:pPr>
              <a:lnSpc>
                <a:spcPct val="107000"/>
              </a:lnSpc>
              <a:spcAft>
                <a:spcPts val="800"/>
              </a:spcAft>
            </a:pPr>
            <a:r>
              <a:rPr lang="en-US" sz="2800" dirty="0">
                <a:solidFill>
                  <a:schemeClr val="accent1">
                    <a:lumMod val="49000"/>
                  </a:schemeClr>
                </a:solidFill>
                <a:latin typeface="Calibri"/>
                <a:ea typeface="Calibri"/>
                <a:cs typeface="Calibri"/>
              </a:rPr>
              <a:t>Contact info for support in signing up for WIC and SNAP benefits </a:t>
            </a:r>
            <a:endParaRPr lang="en-US" sz="2800" dirty="0">
              <a:solidFill>
                <a:schemeClr val="accent1">
                  <a:lumMod val="49000"/>
                </a:schemeClr>
              </a:solidFill>
              <a:latin typeface="Calibri"/>
              <a:ea typeface="Calibri" panose="020F0502020204030204" pitchFamily="34" charset="0"/>
              <a:cs typeface="Calibri"/>
            </a:endParaRPr>
          </a:p>
        </p:txBody>
      </p:sp>
      <p:cxnSp>
        <p:nvCxnSpPr>
          <p:cNvPr id="14" name="Straight Arrow Connector 13">
            <a:extLst>
              <a:ext uri="{FF2B5EF4-FFF2-40B4-BE49-F238E27FC236}">
                <a16:creationId xmlns:a16="http://schemas.microsoft.com/office/drawing/2014/main" id="{55DAD87F-2CA1-45F2-635E-B0E8D7AABF3C}"/>
              </a:ext>
              <a:ext uri="{C183D7F6-B498-43B3-948B-1728B52AA6E4}">
                <adec:decorative xmlns:adec="http://schemas.microsoft.com/office/drawing/2017/decorative" val="1"/>
              </a:ext>
            </a:extLst>
          </p:cNvPr>
          <p:cNvCxnSpPr>
            <a:cxnSpLocks/>
          </p:cNvCxnSpPr>
          <p:nvPr/>
        </p:nvCxnSpPr>
        <p:spPr>
          <a:xfrm flipH="1">
            <a:off x="5465135" y="5841666"/>
            <a:ext cx="1052623"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31994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CC872-5394-C35E-3BEF-A474DC7CFC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9599E0-BC8B-FB66-559D-CE7E14171797}"/>
              </a:ext>
            </a:extLst>
          </p:cNvPr>
          <p:cNvSpPr txBox="1">
            <a:spLocks noGrp="1"/>
          </p:cNvSpPr>
          <p:nvPr>
            <p:ph type="title" idx="4294967295"/>
          </p:nvPr>
        </p:nvSpPr>
        <p:spPr>
          <a:xfrm>
            <a:off x="1150906" y="58459"/>
            <a:ext cx="3498391"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BE2D2D"/>
                </a:solidFill>
                <a:effectLst/>
                <a:uLnTx/>
                <a:uFillTx/>
                <a:latin typeface="Calibri" panose="020F0502020204030204" pitchFamily="34" charset="0"/>
                <a:ea typeface="Calibri" panose="020F0502020204030204" pitchFamily="34" charset="0"/>
                <a:cs typeface="Calibri" panose="020F0502020204030204" pitchFamily="34" charset="0"/>
              </a:rPr>
              <a:t>2-Sided Version, Back</a:t>
            </a:r>
          </a:p>
        </p:txBody>
      </p:sp>
      <p:pic>
        <p:nvPicPr>
          <p:cNvPr id="4" name="Picture 3" descr="Second/back page of the updated food resource guide for Hartford Public High School students and families. It feautes a list of food pantries near the school and information about accessing the school food pantry">
            <a:extLst>
              <a:ext uri="{FF2B5EF4-FFF2-40B4-BE49-F238E27FC236}">
                <a16:creationId xmlns:a16="http://schemas.microsoft.com/office/drawing/2014/main" id="{D07B044B-B75C-74D4-D480-40D867B6FC8A}"/>
              </a:ext>
            </a:extLst>
          </p:cNvPr>
          <p:cNvPicPr>
            <a:picLocks noChangeAspect="1"/>
          </p:cNvPicPr>
          <p:nvPr/>
        </p:nvPicPr>
        <p:blipFill>
          <a:blip r:embed="rId3"/>
          <a:stretch>
            <a:fillRect/>
          </a:stretch>
        </p:blipFill>
        <p:spPr>
          <a:xfrm>
            <a:off x="498861" y="581679"/>
            <a:ext cx="4802482" cy="6201198"/>
          </a:xfrm>
          <a:prstGeom prst="rect">
            <a:avLst/>
          </a:prstGeom>
        </p:spPr>
      </p:pic>
      <p:sp>
        <p:nvSpPr>
          <p:cNvPr id="8" name="TextBox 7">
            <a:extLst>
              <a:ext uri="{FF2B5EF4-FFF2-40B4-BE49-F238E27FC236}">
                <a16:creationId xmlns:a16="http://schemas.microsoft.com/office/drawing/2014/main" id="{09DF33B5-C011-E766-331A-B9994DB4D0FB}"/>
              </a:ext>
            </a:extLst>
          </p:cNvPr>
          <p:cNvSpPr txBox="1"/>
          <p:nvPr/>
        </p:nvSpPr>
        <p:spPr>
          <a:xfrm>
            <a:off x="7041284" y="1917964"/>
            <a:ext cx="4091004" cy="865173"/>
          </a:xfrm>
          <a:prstGeom prst="rect">
            <a:avLst/>
          </a:prstGeom>
          <a:noFill/>
          <a:ln>
            <a:solidFill>
              <a:schemeClr val="tx1"/>
            </a:solidFill>
          </a:ln>
        </p:spPr>
        <p:txBody>
          <a:bodyPr wrap="square" rtlCol="0">
            <a:spAutoFit/>
          </a:bodyPr>
          <a:lstStyle/>
          <a:p>
            <a:pPr>
              <a:lnSpc>
                <a:spcPct val="107000"/>
              </a:lnSpc>
              <a:spcAft>
                <a:spcPts val="800"/>
              </a:spcAft>
            </a:pPr>
            <a:r>
              <a:rPr lang="en-US" sz="2400" dirty="0">
                <a:solidFill>
                  <a:schemeClr val="accent1">
                    <a:lumMod val="49000"/>
                  </a:schemeClr>
                </a:solidFill>
                <a:latin typeface="Calibri"/>
                <a:ea typeface="Calibri"/>
                <a:cs typeface="Calibri"/>
              </a:rPr>
              <a:t>List of food pantries near HPHS with hours and what they offer</a:t>
            </a:r>
            <a:endParaRPr lang="en-US" sz="2400" dirty="0">
              <a:solidFill>
                <a:schemeClr val="accent1">
                  <a:lumMod val="49000"/>
                </a:schemeClr>
              </a:solidFill>
              <a:latin typeface="Calibri" panose="020F0502020204030204" pitchFamily="34" charset="0"/>
              <a:ea typeface="Calibri" panose="020F0502020204030204" pitchFamily="34" charset="0"/>
              <a:cs typeface="Calibri"/>
            </a:endParaRPr>
          </a:p>
        </p:txBody>
      </p:sp>
      <p:cxnSp>
        <p:nvCxnSpPr>
          <p:cNvPr id="10" name="Straight Arrow Connector 9">
            <a:extLst>
              <a:ext uri="{FF2B5EF4-FFF2-40B4-BE49-F238E27FC236}">
                <a16:creationId xmlns:a16="http://schemas.microsoft.com/office/drawing/2014/main" id="{E8E94599-D5B9-8B0B-D6F4-B746ABB6D1DB}"/>
              </a:ext>
              <a:ext uri="{C183D7F6-B498-43B3-948B-1728B52AA6E4}">
                <adec:decorative xmlns:adec="http://schemas.microsoft.com/office/drawing/2017/decorative" val="1"/>
              </a:ext>
            </a:extLst>
          </p:cNvPr>
          <p:cNvCxnSpPr>
            <a:cxnSpLocks/>
          </p:cNvCxnSpPr>
          <p:nvPr/>
        </p:nvCxnSpPr>
        <p:spPr>
          <a:xfrm flipH="1">
            <a:off x="5667153" y="2307265"/>
            <a:ext cx="1052623"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9249B920-C99E-F12C-5245-F71884DF8BAC}"/>
              </a:ext>
            </a:extLst>
          </p:cNvPr>
          <p:cNvSpPr txBox="1"/>
          <p:nvPr/>
        </p:nvSpPr>
        <p:spPr>
          <a:xfrm>
            <a:off x="7085587" y="5549366"/>
            <a:ext cx="2743200" cy="830997"/>
          </a:xfrm>
          <a:prstGeom prst="rect">
            <a:avLst/>
          </a:prstGeom>
          <a:noFill/>
          <a:ln>
            <a:solidFill>
              <a:schemeClr val="tx1"/>
            </a:solidFill>
          </a:ln>
        </p:spPr>
        <p:txBody>
          <a:bodyPr wrap="square" rtlCol="0">
            <a:spAutoFit/>
          </a:bodyPr>
          <a:lstStyle/>
          <a:p>
            <a:pPr algn="l"/>
            <a:r>
              <a:rPr lang="en-US" sz="2400" dirty="0">
                <a:latin typeface="Calibri" panose="020F0502020204030204" pitchFamily="34" charset="0"/>
              </a:rPr>
              <a:t>How to access our school food pantry</a:t>
            </a:r>
          </a:p>
        </p:txBody>
      </p:sp>
      <p:cxnSp>
        <p:nvCxnSpPr>
          <p:cNvPr id="11" name="Straight Arrow Connector 10">
            <a:extLst>
              <a:ext uri="{FF2B5EF4-FFF2-40B4-BE49-F238E27FC236}">
                <a16:creationId xmlns:a16="http://schemas.microsoft.com/office/drawing/2014/main" id="{6D6D0D19-768A-D581-FACB-AB858ACA8841}"/>
              </a:ext>
              <a:ext uri="{C183D7F6-B498-43B3-948B-1728B52AA6E4}">
                <adec:decorative xmlns:adec="http://schemas.microsoft.com/office/drawing/2017/decorative" val="1"/>
              </a:ext>
            </a:extLst>
          </p:cNvPr>
          <p:cNvCxnSpPr>
            <a:cxnSpLocks/>
          </p:cNvCxnSpPr>
          <p:nvPr/>
        </p:nvCxnSpPr>
        <p:spPr>
          <a:xfrm flipH="1">
            <a:off x="5667153" y="5964865"/>
            <a:ext cx="1052623"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26846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1E386-8A7C-38EC-1167-BFA2B55AF0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225BEB-F412-E788-11D3-8C180D6AAA3D}"/>
              </a:ext>
            </a:extLst>
          </p:cNvPr>
          <p:cNvSpPr txBox="1">
            <a:spLocks noGrp="1"/>
          </p:cNvSpPr>
          <p:nvPr>
            <p:ph type="title" idx="4294967295"/>
          </p:nvPr>
        </p:nvSpPr>
        <p:spPr>
          <a:xfrm>
            <a:off x="968404" y="99579"/>
            <a:ext cx="3498391"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BE2D2D"/>
                </a:solidFill>
                <a:effectLst/>
                <a:uLnTx/>
                <a:uFillTx/>
                <a:latin typeface="Calibri" panose="020F0502020204030204" pitchFamily="34" charset="0"/>
                <a:ea typeface="Calibri" panose="020F0502020204030204" pitchFamily="34" charset="0"/>
                <a:cs typeface="Calibri" panose="020F0502020204030204" pitchFamily="34" charset="0"/>
              </a:rPr>
              <a:t>All CT Guide</a:t>
            </a:r>
          </a:p>
        </p:txBody>
      </p:sp>
      <p:pic>
        <p:nvPicPr>
          <p:cNvPr id="4" name="Picture 3" descr="The Connecticut version of the Food Resource Guide created by the Adolescent Citizen Scientists. It features the same information as the first page of the HPHS guide, including information about online locators and contact information for people who can assist with sigining up for SNAP and WIC">
            <a:extLst>
              <a:ext uri="{FF2B5EF4-FFF2-40B4-BE49-F238E27FC236}">
                <a16:creationId xmlns:a16="http://schemas.microsoft.com/office/drawing/2014/main" id="{A3736A40-A2E2-5D4B-CE10-C2BDD1B04FE7}"/>
              </a:ext>
            </a:extLst>
          </p:cNvPr>
          <p:cNvPicPr>
            <a:picLocks noChangeAspect="1"/>
          </p:cNvPicPr>
          <p:nvPr/>
        </p:nvPicPr>
        <p:blipFill>
          <a:blip r:embed="rId3"/>
          <a:stretch>
            <a:fillRect/>
          </a:stretch>
        </p:blipFill>
        <p:spPr>
          <a:xfrm>
            <a:off x="350345" y="617822"/>
            <a:ext cx="4734510" cy="6140599"/>
          </a:xfrm>
          <a:prstGeom prst="rect">
            <a:avLst/>
          </a:prstGeom>
        </p:spPr>
      </p:pic>
      <p:sp>
        <p:nvSpPr>
          <p:cNvPr id="7" name="Title 6">
            <a:extLst>
              <a:ext uri="{FF2B5EF4-FFF2-40B4-BE49-F238E27FC236}">
                <a16:creationId xmlns:a16="http://schemas.microsoft.com/office/drawing/2014/main" id="{2E0CEAA3-C642-C915-30B4-C2155D8F0BF8}"/>
              </a:ext>
            </a:extLst>
          </p:cNvPr>
          <p:cNvSpPr txBox="1">
            <a:spLocks/>
          </p:cNvSpPr>
          <p:nvPr/>
        </p:nvSpPr>
        <p:spPr>
          <a:xfrm>
            <a:off x="6096000" y="617822"/>
            <a:ext cx="5519056" cy="1384995"/>
          </a:xfrm>
          <a:prstGeom prst="rect">
            <a:avLst/>
          </a:prstGeom>
          <a:noFill/>
          <a:ln>
            <a:solidFill>
              <a:schemeClr val="tx1"/>
            </a:solid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accent1">
                    <a:lumMod val="49000"/>
                  </a:schemeClr>
                </a:solidFill>
                <a:effectLst/>
                <a:uLnTx/>
                <a:uFillTx/>
                <a:latin typeface="Calibri" panose="020F0502020204030204" pitchFamily="34" charset="0"/>
                <a:ea typeface="Calibri" panose="020F0502020204030204" pitchFamily="34" charset="0"/>
                <a:cs typeface="Calibri" panose="020F0502020204030204" pitchFamily="34" charset="0"/>
              </a:rPr>
              <a:t>Changed title to: Food Resource Guide for </a:t>
            </a:r>
            <a:r>
              <a:rPr kumimoji="0" lang="en-US" sz="2800" b="1" i="0" u="sng" strike="noStrike" kern="1200" cap="none" spc="0" normalizeH="0" baseline="0" noProof="0" dirty="0">
                <a:ln>
                  <a:noFill/>
                </a:ln>
                <a:solidFill>
                  <a:srgbClr val="BE2D2D"/>
                </a:solidFill>
                <a:effectLst/>
                <a:uLnTx/>
                <a:uFillTx/>
                <a:latin typeface="Calibri" panose="020F0502020204030204" pitchFamily="34" charset="0"/>
                <a:ea typeface="Calibri" panose="020F0502020204030204" pitchFamily="34" charset="0"/>
                <a:cs typeface="Calibri" panose="020F0502020204030204" pitchFamily="34" charset="0"/>
              </a:rPr>
              <a:t>Connecticut Students and Families</a:t>
            </a:r>
          </a:p>
        </p:txBody>
      </p:sp>
      <p:cxnSp>
        <p:nvCxnSpPr>
          <p:cNvPr id="10" name="Straight Arrow Connector 9">
            <a:extLst>
              <a:ext uri="{FF2B5EF4-FFF2-40B4-BE49-F238E27FC236}">
                <a16:creationId xmlns:a16="http://schemas.microsoft.com/office/drawing/2014/main" id="{B2CB9934-3FA3-785D-F56B-A49061A55E0A}"/>
              </a:ext>
              <a:ext uri="{C183D7F6-B498-43B3-948B-1728B52AA6E4}">
                <adec:decorative xmlns:adec="http://schemas.microsoft.com/office/drawing/2017/decorative" val="1"/>
              </a:ext>
            </a:extLst>
          </p:cNvPr>
          <p:cNvCxnSpPr>
            <a:cxnSpLocks/>
          </p:cNvCxnSpPr>
          <p:nvPr/>
        </p:nvCxnSpPr>
        <p:spPr>
          <a:xfrm flipH="1">
            <a:off x="5244860" y="1310320"/>
            <a:ext cx="779383"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92E8DFD1-F975-1D20-BE02-F6FB3CC69997}"/>
              </a:ext>
            </a:extLst>
          </p:cNvPr>
          <p:cNvSpPr txBox="1"/>
          <p:nvPr/>
        </p:nvSpPr>
        <p:spPr>
          <a:xfrm>
            <a:off x="5335336" y="2260818"/>
            <a:ext cx="6550528" cy="4278094"/>
          </a:xfrm>
          <a:prstGeom prst="rect">
            <a:avLst/>
          </a:prstGeom>
          <a:noFill/>
          <a:ln>
            <a:noFill/>
          </a:ln>
        </p:spPr>
        <p:txBody>
          <a:bodyPr wrap="square" rtlCol="0">
            <a:spAutoFit/>
          </a:bodyPr>
          <a:lstStyle/>
          <a:p>
            <a:pPr marL="457200" indent="-457200" algn="l">
              <a:spcAft>
                <a:spcPts val="1200"/>
              </a:spcAft>
              <a:buFont typeface="Arial" panose="020B0604020202020204" pitchFamily="34" charset="0"/>
              <a:buChar char="•"/>
            </a:pPr>
            <a:r>
              <a:rPr lang="en-US" sz="2800" dirty="0">
                <a:latin typeface="Calibri" panose="020F0502020204030204" pitchFamily="34" charset="0"/>
                <a:ea typeface="Calibri" panose="020F0502020204030204" pitchFamily="34" charset="0"/>
                <a:cs typeface="Calibri" panose="020F0502020204030204" pitchFamily="34" charset="0"/>
              </a:rPr>
              <a:t>Created after realizing the information on the first page of the guide would be helpful for people across Connecticut, not just HPHS families</a:t>
            </a:r>
          </a:p>
          <a:p>
            <a:pPr marL="457200" indent="-457200" algn="l">
              <a:spcAft>
                <a:spcPts val="1200"/>
              </a:spcAft>
              <a:buFont typeface="Arial" panose="020B0604020202020204" pitchFamily="34" charset="0"/>
              <a:buChar char="•"/>
            </a:pPr>
            <a:r>
              <a:rPr lang="en-US" sz="2800" dirty="0">
                <a:latin typeface="Calibri" panose="020F0502020204030204" pitchFamily="34" charset="0"/>
                <a:ea typeface="Calibri" panose="020F0502020204030204" pitchFamily="34" charset="0"/>
                <a:cs typeface="Calibri" panose="020F0502020204030204" pitchFamily="34" charset="0"/>
              </a:rPr>
              <a:t>Removed 2</a:t>
            </a:r>
            <a:r>
              <a:rPr lang="en-US" sz="2800" baseline="30000" dirty="0">
                <a:latin typeface="Calibri" panose="020F0502020204030204" pitchFamily="34" charset="0"/>
                <a:ea typeface="Calibri" panose="020F0502020204030204" pitchFamily="34" charset="0"/>
                <a:cs typeface="Calibri" panose="020F0502020204030204" pitchFamily="34" charset="0"/>
              </a:rPr>
              <a:t>nd</a:t>
            </a:r>
            <a:r>
              <a:rPr lang="en-US" sz="2800" dirty="0">
                <a:latin typeface="Calibri" panose="020F0502020204030204" pitchFamily="34" charset="0"/>
                <a:ea typeface="Calibri" panose="020F0502020204030204" pitchFamily="34" charset="0"/>
                <a:cs typeface="Calibri" panose="020F0502020204030204" pitchFamily="34" charset="0"/>
              </a:rPr>
              <a:t> page with list of food pantries near HPHS and how to access school food pantry</a:t>
            </a:r>
          </a:p>
          <a:p>
            <a:pPr marL="457200" indent="-457200">
              <a:spcAft>
                <a:spcPts val="1200"/>
              </a:spcAft>
              <a:buFont typeface="Arial" panose="020B0604020202020204" pitchFamily="34" charset="0"/>
              <a:buChar char="•"/>
            </a:pPr>
            <a:r>
              <a:rPr lang="en-US" sz="2800" dirty="0">
                <a:latin typeface="Calibri" panose="020F0502020204030204" pitchFamily="34" charset="0"/>
                <a:ea typeface="Calibri" panose="020F0502020204030204" pitchFamily="34" charset="0"/>
                <a:cs typeface="Calibri" panose="020F0502020204030204" pitchFamily="34" charset="0"/>
              </a:rPr>
              <a:t>Guide is 2-sided, same information on front in English and back in Spanish</a:t>
            </a:r>
          </a:p>
        </p:txBody>
      </p:sp>
    </p:spTree>
    <p:extLst>
      <p:ext uri="{BB962C8B-B14F-4D97-AF65-F5344CB8AC3E}">
        <p14:creationId xmlns:p14="http://schemas.microsoft.com/office/powerpoint/2010/main" val="2982668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E983A-ABB2-812C-A668-9EFAEB62167D}"/>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F123EA07-A6E6-0507-B696-9C5A4E9C8222}"/>
              </a:ext>
            </a:extLst>
          </p:cNvPr>
          <p:cNvSpPr txBox="1">
            <a:spLocks noGrp="1"/>
          </p:cNvSpPr>
          <p:nvPr>
            <p:ph type="title" idx="4294967295"/>
          </p:nvPr>
        </p:nvSpPr>
        <p:spPr>
          <a:xfrm>
            <a:off x="214449" y="1199167"/>
            <a:ext cx="10629759" cy="8636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ct val="20000"/>
              </a:spcBef>
              <a:spcAft>
                <a:spcPts val="0"/>
              </a:spcAft>
              <a:buClrTx/>
              <a:buSzTx/>
              <a:buFontTx/>
              <a:buNone/>
              <a:tabLst/>
              <a:defRPr/>
            </a:pPr>
            <a:r>
              <a:rPr kumimoji="0" lang="en-US" sz="5000" b="1" i="0" u="none" strike="noStrike" kern="1200" cap="none" spc="5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Ensured these Food Guides Will Last</a:t>
            </a:r>
          </a:p>
        </p:txBody>
      </p:sp>
      <p:sp>
        <p:nvSpPr>
          <p:cNvPr id="4" name="TextBox 3">
            <a:extLst>
              <a:ext uri="{FF2B5EF4-FFF2-40B4-BE49-F238E27FC236}">
                <a16:creationId xmlns:a16="http://schemas.microsoft.com/office/drawing/2014/main" id="{09BCC681-A52F-5993-E53A-2017F1F8E261}"/>
              </a:ext>
            </a:extLst>
          </p:cNvPr>
          <p:cNvSpPr txBox="1"/>
          <p:nvPr/>
        </p:nvSpPr>
        <p:spPr>
          <a:xfrm>
            <a:off x="214449" y="2271444"/>
            <a:ext cx="11258683" cy="2677656"/>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457200" indent="-457200" defTabSz="609630">
              <a:spcAft>
                <a:spcPts val="1200"/>
              </a:spcAft>
              <a:buFont typeface="Arial" panose="020B0604020202020204" pitchFamily="34" charset="0"/>
              <a:buChar char="•"/>
              <a:defRPr/>
            </a:pPr>
            <a:r>
              <a:rPr lang="en-US" sz="3200" dirty="0">
                <a:solidFill>
                  <a:srgbClr val="001640"/>
                </a:solidFill>
                <a:latin typeface="Calibri" panose="020F0502020204030204" pitchFamily="34" charset="0"/>
                <a:ea typeface="Calibri" panose="020F0502020204030204" pitchFamily="34" charset="0"/>
                <a:cs typeface="Calibri" panose="020F0502020204030204" pitchFamily="34" charset="0"/>
              </a:rPr>
              <a:t>Confirmed with staff from CT Foodshare that links and contact information on the guides are stable</a:t>
            </a:r>
          </a:p>
          <a:p>
            <a:pPr marL="457200" indent="-457200" defTabSz="609630">
              <a:spcAft>
                <a:spcPts val="1200"/>
              </a:spcAft>
              <a:buFont typeface="Arial" panose="020B0604020202020204" pitchFamily="34" charset="0"/>
              <a:buChar char="•"/>
              <a:defRPr/>
            </a:pPr>
            <a:r>
              <a:rPr lang="en-US" sz="3200" dirty="0">
                <a:solidFill>
                  <a:srgbClr val="001640"/>
                </a:solidFill>
                <a:latin typeface="Calibri" panose="020F0502020204030204" pitchFamily="34" charset="0"/>
                <a:ea typeface="Calibri"/>
                <a:cs typeface="Calibri" panose="020F0502020204030204" pitchFamily="34" charset="0"/>
              </a:rPr>
              <a:t>The food pantries near HPHS listed on the HPHS Food Guide are well established and all have phone numbers listed in case hours of operation change.</a:t>
            </a:r>
          </a:p>
        </p:txBody>
      </p:sp>
    </p:spTree>
    <p:extLst>
      <p:ext uri="{BB962C8B-B14F-4D97-AF65-F5344CB8AC3E}">
        <p14:creationId xmlns:p14="http://schemas.microsoft.com/office/powerpoint/2010/main" val="3630769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C714C-55BD-51AA-CBAB-D2AD34313714}"/>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BB2C85AC-5F82-B175-AF74-8A9CA83568D7}"/>
              </a:ext>
            </a:extLst>
          </p:cNvPr>
          <p:cNvSpPr txBox="1">
            <a:spLocks noGrp="1"/>
          </p:cNvSpPr>
          <p:nvPr>
            <p:ph type="title" idx="4294967295"/>
          </p:nvPr>
        </p:nvSpPr>
        <p:spPr>
          <a:xfrm>
            <a:off x="1386009" y="400111"/>
            <a:ext cx="9675302" cy="141064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lnSpc>
                <a:spcPts val="5500"/>
              </a:lnSpc>
              <a:spcBef>
                <a:spcPts val="0"/>
              </a:spcBef>
              <a:spcAft>
                <a:spcPts val="0"/>
              </a:spcAft>
              <a:buClrTx/>
              <a:buSzTx/>
              <a:buFontTx/>
              <a:buNone/>
              <a:tabLst/>
              <a:defRPr/>
            </a:pPr>
            <a:r>
              <a:rPr kumimoji="0" lang="en-US" sz="5000" b="1" i="0" u="none" strike="noStrike" kern="1200" cap="none" spc="50" normalizeH="0" baseline="0" noProof="0" dirty="0">
                <a:ln>
                  <a:noFill/>
                </a:ln>
                <a:solidFill>
                  <a:srgbClr val="BE2D2D"/>
                </a:solidFill>
                <a:effectLst/>
                <a:uLnTx/>
                <a:uFillTx/>
                <a:latin typeface="Calibri" panose="020F0502020204030204" pitchFamily="34" charset="0"/>
                <a:ea typeface="Calibri" panose="020F0502020204030204" pitchFamily="34" charset="0"/>
                <a:cs typeface="Calibri" panose="020F0502020204030204" pitchFamily="34" charset="0"/>
              </a:rPr>
              <a:t>Site Visits and Experiences that Contributed to the Co-Design</a:t>
            </a:r>
          </a:p>
        </p:txBody>
      </p:sp>
      <p:pic>
        <p:nvPicPr>
          <p:cNvPr id="2" name="Picture 1" descr="The Adolescent Citizen Scientists and their advisors posing in the CT Legislative Office Building">
            <a:extLst>
              <a:ext uri="{FF2B5EF4-FFF2-40B4-BE49-F238E27FC236}">
                <a16:creationId xmlns:a16="http://schemas.microsoft.com/office/drawing/2014/main" id="{49DC17AF-F898-61A5-9E6A-A5BAF51DE333}"/>
              </a:ext>
            </a:extLst>
          </p:cNvPr>
          <p:cNvPicPr>
            <a:picLocks noChangeAspect="1"/>
          </p:cNvPicPr>
          <p:nvPr/>
        </p:nvPicPr>
        <p:blipFill>
          <a:blip r:embed="rId3" cstate="print">
            <a:extLst>
              <a:ext uri="{28A0092B-C50C-407E-A947-70E740481C1C}">
                <a14:useLocalDpi xmlns:a14="http://schemas.microsoft.com/office/drawing/2010/main" val="0"/>
              </a:ext>
            </a:extLst>
          </a:blip>
          <a:srcRect t="11864" b="5458"/>
          <a:stretch>
            <a:fillRect/>
          </a:stretch>
        </p:blipFill>
        <p:spPr>
          <a:xfrm>
            <a:off x="2810514" y="1966328"/>
            <a:ext cx="6570971" cy="4074599"/>
          </a:xfrm>
          <a:prstGeom prst="rect">
            <a:avLst/>
          </a:prstGeom>
        </p:spPr>
      </p:pic>
      <p:sp>
        <p:nvSpPr>
          <p:cNvPr id="6" name="Rectangle 5">
            <a:extLst>
              <a:ext uri="{FF2B5EF4-FFF2-40B4-BE49-F238E27FC236}">
                <a16:creationId xmlns:a16="http://schemas.microsoft.com/office/drawing/2014/main" id="{B65BA70B-0994-11EA-27FF-856223C8D5C0}"/>
              </a:ext>
              <a:ext uri="{C183D7F6-B498-43B3-948B-1728B52AA6E4}">
                <adec:decorative xmlns:adec="http://schemas.microsoft.com/office/drawing/2017/decorative" val="1"/>
              </a:ext>
            </a:extLst>
          </p:cNvPr>
          <p:cNvSpPr/>
          <p:nvPr/>
        </p:nvSpPr>
        <p:spPr>
          <a:xfrm>
            <a:off x="0" y="6191720"/>
            <a:ext cx="12192000" cy="666272"/>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Tree>
    <p:extLst>
      <p:ext uri="{BB962C8B-B14F-4D97-AF65-F5344CB8AC3E}">
        <p14:creationId xmlns:p14="http://schemas.microsoft.com/office/powerpoint/2010/main" val="3429155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2A1746A-46EA-0AD6-43F6-28C1AD5691EC}"/>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A5F8AB59-939C-9018-AD99-23B4570F0A8F}"/>
              </a:ext>
            </a:extLst>
          </p:cNvPr>
          <p:cNvSpPr txBox="1">
            <a:spLocks noGrp="1"/>
          </p:cNvSpPr>
          <p:nvPr>
            <p:ph type="title" idx="4294967295"/>
          </p:nvPr>
        </p:nvSpPr>
        <p:spPr>
          <a:xfrm>
            <a:off x="330989" y="1227987"/>
            <a:ext cx="11351744" cy="6531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000" b="1" i="0" u="none" strike="noStrike" kern="1200" cap="none" spc="5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Moving Beyond Implications Statehouse Convening</a:t>
            </a:r>
          </a:p>
        </p:txBody>
      </p:sp>
      <p:sp>
        <p:nvSpPr>
          <p:cNvPr id="2" name="TextBox 1">
            <a:extLst>
              <a:ext uri="{FF2B5EF4-FFF2-40B4-BE49-F238E27FC236}">
                <a16:creationId xmlns:a16="http://schemas.microsoft.com/office/drawing/2014/main" id="{394EF104-2471-32FA-AB9C-5AE87C242EE5}"/>
              </a:ext>
            </a:extLst>
          </p:cNvPr>
          <p:cNvSpPr txBox="1"/>
          <p:nvPr/>
        </p:nvSpPr>
        <p:spPr>
          <a:xfrm>
            <a:off x="365494" y="2416369"/>
            <a:ext cx="7538869"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3200" dirty="0">
                <a:latin typeface="Calibri" panose="020F0502020204030204" pitchFamily="34" charset="0"/>
                <a:ea typeface="Calibri" panose="020F0502020204030204" pitchFamily="34" charset="0"/>
                <a:cs typeface="Calibri" panose="020F0502020204030204" pitchFamily="34" charset="0"/>
              </a:rPr>
              <a:t>Event where researchers present to CT legislators</a:t>
            </a:r>
          </a:p>
          <a:p>
            <a:pPr marL="342900" indent="-342900">
              <a:buFont typeface="Arial"/>
              <a:buChar char="•"/>
            </a:pPr>
            <a:r>
              <a:rPr lang="en-US" sz="3200" dirty="0">
                <a:latin typeface="Calibri" panose="020F0502020204030204" pitchFamily="34" charset="0"/>
                <a:ea typeface="Calibri" panose="020F0502020204030204" pitchFamily="34" charset="0"/>
                <a:cs typeface="Calibri" panose="020F0502020204030204" pitchFamily="34" charset="0"/>
              </a:rPr>
              <a:t>Learned that research is important to convince legislators to support policies</a:t>
            </a:r>
          </a:p>
          <a:p>
            <a:pPr marL="342900" indent="-342900">
              <a:buFont typeface="Arial"/>
              <a:buChar char="•"/>
            </a:pPr>
            <a:r>
              <a:rPr lang="en-US" sz="3200" dirty="0">
                <a:latin typeface="Calibri" panose="020F0502020204030204" pitchFamily="34" charset="0"/>
                <a:ea typeface="Calibri" panose="020F0502020204030204" pitchFamily="34" charset="0"/>
                <a:cs typeface="Calibri" panose="020F0502020204030204" pitchFamily="34" charset="0"/>
              </a:rPr>
              <a:t>Community members are invested in community change, can make a difference</a:t>
            </a:r>
          </a:p>
          <a:p>
            <a:pPr marL="342900" indent="-342900">
              <a:buFont typeface="Arial"/>
              <a:buChar char="•"/>
            </a:pPr>
            <a:r>
              <a:rPr lang="en-US" sz="3200" dirty="0">
                <a:latin typeface="Calibri" panose="020F0502020204030204" pitchFamily="34" charset="0"/>
                <a:ea typeface="Calibri" panose="020F0502020204030204" pitchFamily="34" charset="0"/>
                <a:cs typeface="Calibri" panose="020F0502020204030204" pitchFamily="34" charset="0"/>
              </a:rPr>
              <a:t>First time in statehouse</a:t>
            </a:r>
          </a:p>
          <a:p>
            <a:pPr marL="342900" indent="-342900">
              <a:buFont typeface="Arial"/>
              <a:buChar char="•"/>
            </a:pPr>
            <a:r>
              <a:rPr lang="en-US" sz="3200" dirty="0">
                <a:latin typeface="Calibri" panose="020F0502020204030204" pitchFamily="34" charset="0"/>
                <a:ea typeface="Calibri" panose="020F0502020204030204" pitchFamily="34" charset="0"/>
                <a:cs typeface="Calibri" panose="020F0502020204030204" pitchFamily="34" charset="0"/>
              </a:rPr>
              <a:t>Met Representative Jaime Foster</a:t>
            </a:r>
          </a:p>
        </p:txBody>
      </p:sp>
      <p:pic>
        <p:nvPicPr>
          <p:cNvPr id="5" name="Picture 4" descr="The Adolescent Citizen Scientists posing with State Representative Jaime Foster in the Connecticut Legislative Office Building">
            <a:extLst>
              <a:ext uri="{FF2B5EF4-FFF2-40B4-BE49-F238E27FC236}">
                <a16:creationId xmlns:a16="http://schemas.microsoft.com/office/drawing/2014/main" id="{FF0CC05B-35E5-1BFC-05C8-154DF612A362}"/>
              </a:ext>
            </a:extLst>
          </p:cNvPr>
          <p:cNvPicPr>
            <a:picLocks noChangeAspect="1"/>
          </p:cNvPicPr>
          <p:nvPr/>
        </p:nvPicPr>
        <p:blipFill>
          <a:blip r:embed="rId4" cstate="print">
            <a:extLst>
              <a:ext uri="{28A0092B-C50C-407E-A947-70E740481C1C}">
                <a14:useLocalDpi xmlns:a14="http://schemas.microsoft.com/office/drawing/2010/main" val="0"/>
              </a:ext>
            </a:extLst>
          </a:blip>
          <a:srcRect t="15253" r="7201" b="10479"/>
          <a:stretch>
            <a:fillRect/>
          </a:stretch>
        </p:blipFill>
        <p:spPr>
          <a:xfrm>
            <a:off x="8048136" y="2416369"/>
            <a:ext cx="3778370" cy="4031873"/>
          </a:xfrm>
          <a:prstGeom prst="rect">
            <a:avLst/>
          </a:prstGeom>
        </p:spPr>
      </p:pic>
    </p:spTree>
    <p:extLst>
      <p:ext uri="{BB962C8B-B14F-4D97-AF65-F5344CB8AC3E}">
        <p14:creationId xmlns:p14="http://schemas.microsoft.com/office/powerpoint/2010/main" val="1140180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BF540EB-8B75-0778-8834-45912D745EE7}"/>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F2BF17F2-875C-0F43-3C2A-1DDEBD63F862}"/>
              </a:ext>
            </a:extLst>
          </p:cNvPr>
          <p:cNvSpPr txBox="1">
            <a:spLocks noGrp="1"/>
          </p:cNvSpPr>
          <p:nvPr>
            <p:ph type="title" idx="4294967295"/>
          </p:nvPr>
        </p:nvSpPr>
        <p:spPr>
          <a:xfrm>
            <a:off x="344886" y="1214901"/>
            <a:ext cx="11502227" cy="70859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200" b="1" i="0" u="none" strike="noStrike" kern="1200" cap="none" spc="5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Hartford Hospital Food4Health Clinic</a:t>
            </a:r>
          </a:p>
        </p:txBody>
      </p:sp>
      <p:sp>
        <p:nvSpPr>
          <p:cNvPr id="2" name="TextBox 1">
            <a:extLst>
              <a:ext uri="{FF2B5EF4-FFF2-40B4-BE49-F238E27FC236}">
                <a16:creationId xmlns:a16="http://schemas.microsoft.com/office/drawing/2014/main" id="{641A6C28-0F16-3F47-2368-43254946B045}"/>
              </a:ext>
            </a:extLst>
          </p:cNvPr>
          <p:cNvSpPr txBox="1"/>
          <p:nvPr/>
        </p:nvSpPr>
        <p:spPr>
          <a:xfrm>
            <a:off x="344886" y="2287518"/>
            <a:ext cx="6400971"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800" dirty="0">
                <a:latin typeface="Calibri" panose="020F0502020204030204" pitchFamily="34" charset="0"/>
                <a:ea typeface="Calibri" panose="020F0502020204030204" pitchFamily="34" charset="0"/>
                <a:cs typeface="Calibri" panose="020F0502020204030204" pitchFamily="34" charset="0"/>
              </a:rPr>
              <a:t>Produce prescription program, different than food pantry</a:t>
            </a:r>
          </a:p>
          <a:p>
            <a:pPr marL="342900" indent="-342900">
              <a:buFont typeface="Arial"/>
              <a:buChar char="•"/>
            </a:pPr>
            <a:r>
              <a:rPr lang="en-US" sz="2800" dirty="0">
                <a:latin typeface="Calibri" panose="020F0502020204030204" pitchFamily="34" charset="0"/>
                <a:ea typeface="Calibri" panose="020F0502020204030204" pitchFamily="34" charset="0"/>
                <a:cs typeface="Calibri" panose="020F0502020204030204" pitchFamily="34" charset="0"/>
              </a:rPr>
              <a:t>Addresses health issues related to diet</a:t>
            </a:r>
          </a:p>
          <a:p>
            <a:pPr marL="342900" indent="-342900">
              <a:buFont typeface="Arial"/>
              <a:buChar char="•"/>
            </a:pPr>
            <a:r>
              <a:rPr lang="en-US" sz="2800" dirty="0">
                <a:latin typeface="Calibri" panose="020F0502020204030204" pitchFamily="34" charset="0"/>
                <a:ea typeface="Calibri" panose="020F0502020204030204" pitchFamily="34" charset="0"/>
                <a:cs typeface="Calibri" panose="020F0502020204030204" pitchFamily="34" charset="0"/>
              </a:rPr>
              <a:t>Located in hospital</a:t>
            </a:r>
          </a:p>
          <a:p>
            <a:pPr marL="342900" indent="-342900">
              <a:buFont typeface="Arial"/>
              <a:buChar char="•"/>
            </a:pPr>
            <a:r>
              <a:rPr lang="en-US" sz="2800" dirty="0">
                <a:latin typeface="Calibri" panose="020F0502020204030204" pitchFamily="34" charset="0"/>
                <a:ea typeface="Calibri" panose="020F0502020204030204" pitchFamily="34" charset="0"/>
                <a:cs typeface="Calibri" panose="020F0502020204030204" pitchFamily="34" charset="0"/>
              </a:rPr>
              <a:t>Encourages clients to try new fruits and vegetables</a:t>
            </a:r>
          </a:p>
          <a:p>
            <a:pPr marL="342900" indent="-342900">
              <a:buFont typeface="Arial"/>
              <a:buChar char="•"/>
            </a:pPr>
            <a:r>
              <a:rPr lang="en-US" sz="2800" dirty="0">
                <a:latin typeface="Calibri" panose="020F0502020204030204" pitchFamily="34" charset="0"/>
                <a:ea typeface="Calibri" panose="020F0502020204030204" pitchFamily="34" charset="0"/>
                <a:cs typeface="Calibri" panose="020F0502020204030204" pitchFamily="34" charset="0"/>
              </a:rPr>
              <a:t>Provides coaching and recipes</a:t>
            </a:r>
          </a:p>
          <a:p>
            <a:pPr marL="342900" indent="-342900">
              <a:buFont typeface="Arial"/>
              <a:buChar char="•"/>
            </a:pPr>
            <a:r>
              <a:rPr lang="en-US" sz="2800" dirty="0">
                <a:latin typeface="Calibri" panose="020F0502020204030204" pitchFamily="34" charset="0"/>
                <a:ea typeface="Calibri" panose="020F0502020204030204" pitchFamily="34" charset="0"/>
                <a:cs typeface="Calibri" panose="020F0502020204030204" pitchFamily="34" charset="0"/>
              </a:rPr>
              <a:t>Very welcoming</a:t>
            </a:r>
          </a:p>
          <a:p>
            <a:pPr marL="342900" indent="-342900">
              <a:buFont typeface="Arial"/>
              <a:buChar char="•"/>
            </a:pPr>
            <a:r>
              <a:rPr lang="en-US" sz="2800" dirty="0">
                <a:latin typeface="Calibri" panose="020F0502020204030204" pitchFamily="34" charset="0"/>
                <a:ea typeface="Calibri" panose="020F0502020204030204" pitchFamily="34" charset="0"/>
                <a:cs typeface="Calibri" panose="020F0502020204030204" pitchFamily="34" charset="0"/>
              </a:rPr>
              <a:t>First time seeing vegetables growing on rooftop, hydroponic garden</a:t>
            </a:r>
          </a:p>
        </p:txBody>
      </p:sp>
      <p:pic>
        <p:nvPicPr>
          <p:cNvPr id="5" name="Picture 4" descr="The Adolescent Citizen Scientists posing outside of Hartford Hospital">
            <a:extLst>
              <a:ext uri="{FF2B5EF4-FFF2-40B4-BE49-F238E27FC236}">
                <a16:creationId xmlns:a16="http://schemas.microsoft.com/office/drawing/2014/main" id="{55C4BC1E-64F8-35CB-4F78-AF9A999E4A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71836" y="198702"/>
            <a:ext cx="3133224" cy="4177632"/>
          </a:xfrm>
          <a:prstGeom prst="rect">
            <a:avLst/>
          </a:prstGeom>
          <a:ln w="28575">
            <a:solidFill>
              <a:srgbClr val="FFFFFF"/>
            </a:solidFill>
          </a:ln>
        </p:spPr>
      </p:pic>
      <p:pic>
        <p:nvPicPr>
          <p:cNvPr id="7" name="Picture 6" descr="The Adolescent Citizen Scientists exploring the Hartford Hospital Food4Health Clinic">
            <a:extLst>
              <a:ext uri="{FF2B5EF4-FFF2-40B4-BE49-F238E27FC236}">
                <a16:creationId xmlns:a16="http://schemas.microsoft.com/office/drawing/2014/main" id="{81AE53D9-2C0E-5622-33FE-F2CDD521DC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44498" y="3556715"/>
            <a:ext cx="3946358" cy="2962731"/>
          </a:xfrm>
          <a:prstGeom prst="rect">
            <a:avLst/>
          </a:prstGeom>
          <a:ln w="28575">
            <a:solidFill>
              <a:srgbClr val="FFFFFF"/>
            </a:solidFill>
          </a:ln>
        </p:spPr>
      </p:pic>
    </p:spTree>
    <p:extLst>
      <p:ext uri="{BB962C8B-B14F-4D97-AF65-F5344CB8AC3E}">
        <p14:creationId xmlns:p14="http://schemas.microsoft.com/office/powerpoint/2010/main" val="2175540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D6EE016-6742-25DD-A58A-3BE2F1208222}"/>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98B0EF00-7AFC-4F4C-CE6A-3244E9586A6C}"/>
              </a:ext>
            </a:extLst>
          </p:cNvPr>
          <p:cNvSpPr txBox="1">
            <a:spLocks noGrp="1"/>
          </p:cNvSpPr>
          <p:nvPr>
            <p:ph type="title" idx="4294967295"/>
          </p:nvPr>
        </p:nvSpPr>
        <p:spPr>
          <a:xfrm>
            <a:off x="344886" y="1249104"/>
            <a:ext cx="11502227" cy="83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800" b="1" i="0" u="none" strike="noStrike" kern="1200" cap="none" spc="5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Institute for Hispanic Health Food Pantry</a:t>
            </a:r>
          </a:p>
        </p:txBody>
      </p:sp>
      <p:sp>
        <p:nvSpPr>
          <p:cNvPr id="2" name="TextBox 1">
            <a:extLst>
              <a:ext uri="{FF2B5EF4-FFF2-40B4-BE49-F238E27FC236}">
                <a16:creationId xmlns:a16="http://schemas.microsoft.com/office/drawing/2014/main" id="{C74A28B9-6A6E-F770-36BC-D9B901647952}"/>
              </a:ext>
            </a:extLst>
          </p:cNvPr>
          <p:cNvSpPr txBox="1"/>
          <p:nvPr/>
        </p:nvSpPr>
        <p:spPr>
          <a:xfrm>
            <a:off x="344886" y="2274836"/>
            <a:ext cx="7866845"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800" dirty="0">
                <a:latin typeface="Calibri" panose="020F0502020204030204" pitchFamily="34" charset="0"/>
                <a:ea typeface="Calibri" panose="020F0502020204030204" pitchFamily="34" charset="0"/>
                <a:cs typeface="Calibri" panose="020F0502020204030204" pitchFamily="34" charset="0"/>
              </a:rPr>
              <a:t>Highly organized</a:t>
            </a:r>
          </a:p>
          <a:p>
            <a:pPr marL="342900" indent="-342900">
              <a:buFont typeface="Arial"/>
              <a:buChar char="•"/>
            </a:pPr>
            <a:r>
              <a:rPr lang="en-US" sz="2800" dirty="0">
                <a:latin typeface="Calibri" panose="020F0502020204030204" pitchFamily="34" charset="0"/>
                <a:ea typeface="Calibri" panose="020F0502020204030204" pitchFamily="34" charset="0"/>
                <a:cs typeface="Calibri" panose="020F0502020204030204" pitchFamily="34" charset="0"/>
              </a:rPr>
              <a:t>Kind to clients</a:t>
            </a:r>
          </a:p>
          <a:p>
            <a:pPr marL="342900" indent="-342900">
              <a:buFont typeface="Arial"/>
              <a:buChar char="•"/>
            </a:pPr>
            <a:r>
              <a:rPr lang="en-US" sz="2800" dirty="0">
                <a:latin typeface="Calibri" panose="020F0502020204030204" pitchFamily="34" charset="0"/>
                <a:ea typeface="Calibri" panose="020F0502020204030204" pitchFamily="34" charset="0"/>
                <a:cs typeface="Calibri" panose="020F0502020204030204" pitchFamily="34" charset="0"/>
              </a:rPr>
              <a:t>Stocks fresh vegetables, meat, and fish</a:t>
            </a:r>
          </a:p>
          <a:p>
            <a:pPr marL="342900" indent="-342900">
              <a:buFont typeface="Arial"/>
              <a:buChar char="•"/>
            </a:pPr>
            <a:r>
              <a:rPr lang="en-US" sz="2800" dirty="0">
                <a:latin typeface="Calibri" panose="020F0502020204030204" pitchFamily="34" charset="0"/>
                <a:ea typeface="Calibri" panose="020F0502020204030204" pitchFamily="34" charset="0"/>
                <a:cs typeface="Calibri" panose="020F0502020204030204" pitchFamily="34" charset="0"/>
              </a:rPr>
              <a:t>Good refrigeration</a:t>
            </a:r>
          </a:p>
          <a:p>
            <a:pPr marL="342900" indent="-342900">
              <a:buFont typeface="Arial"/>
              <a:buChar char="•"/>
            </a:pPr>
            <a:r>
              <a:rPr lang="en-US" sz="2800" dirty="0">
                <a:latin typeface="Calibri" panose="020F0502020204030204" pitchFamily="34" charset="0"/>
                <a:ea typeface="Calibri" panose="020F0502020204030204" pitchFamily="34" charset="0"/>
                <a:cs typeface="Calibri" panose="020F0502020204030204" pitchFamily="34" charset="0"/>
              </a:rPr>
              <a:t>We assisted in stocking shelves and helping clients select food</a:t>
            </a:r>
          </a:p>
          <a:p>
            <a:pPr marL="342900" indent="-342900">
              <a:buFont typeface="Arial"/>
              <a:buChar char="•"/>
            </a:pPr>
            <a:r>
              <a:rPr lang="en-US" sz="2800" dirty="0">
                <a:latin typeface="Calibri" panose="020F0502020204030204" pitchFamily="34" charset="0"/>
                <a:ea typeface="Calibri" panose="020F0502020204030204" pitchFamily="34" charset="0"/>
                <a:cs typeface="Calibri" panose="020F0502020204030204" pitchFamily="34" charset="0"/>
              </a:rPr>
              <a:t>Provides food, personal care items, baby clothing, and books</a:t>
            </a:r>
          </a:p>
          <a:p>
            <a:pPr marL="342900" indent="-342900">
              <a:buFont typeface="Arial"/>
              <a:buChar char="•"/>
            </a:pPr>
            <a:r>
              <a:rPr lang="en-US" sz="2800" dirty="0">
                <a:latin typeface="Calibri" panose="020F0502020204030204" pitchFamily="34" charset="0"/>
                <a:ea typeface="Calibri" panose="020F0502020204030204" pitchFamily="34" charset="0"/>
                <a:cs typeface="Calibri" panose="020F0502020204030204" pitchFamily="34" charset="0"/>
              </a:rPr>
              <a:t>Worked with staff and committed community volunteers</a:t>
            </a:r>
          </a:p>
        </p:txBody>
      </p:sp>
      <p:pic>
        <p:nvPicPr>
          <p:cNvPr id="7" name="Picture 6" descr="The Adolescent Citizen Scientists looking at the items offered in the Hispanic Health Food Pantry">
            <a:extLst>
              <a:ext uri="{FF2B5EF4-FFF2-40B4-BE49-F238E27FC236}">
                <a16:creationId xmlns:a16="http://schemas.microsoft.com/office/drawing/2014/main" id="{9925594D-488B-3F0E-2071-72383527E4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7618" y="2181929"/>
            <a:ext cx="3440265" cy="4587021"/>
          </a:xfrm>
          <a:prstGeom prst="rect">
            <a:avLst/>
          </a:prstGeom>
        </p:spPr>
      </p:pic>
    </p:spTree>
    <p:extLst>
      <p:ext uri="{BB962C8B-B14F-4D97-AF65-F5344CB8AC3E}">
        <p14:creationId xmlns:p14="http://schemas.microsoft.com/office/powerpoint/2010/main" val="568325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346E1-0E9D-D9DA-1D85-19E900A5B4D5}"/>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C8D5A4A8-6836-5304-A871-EBEB515F123F}"/>
              </a:ext>
            </a:extLst>
          </p:cNvPr>
          <p:cNvSpPr txBox="1">
            <a:spLocks noGrp="1"/>
          </p:cNvSpPr>
          <p:nvPr>
            <p:ph type="title" idx="4294967295"/>
          </p:nvPr>
        </p:nvSpPr>
        <p:spPr>
          <a:xfrm>
            <a:off x="340744" y="1228299"/>
            <a:ext cx="11510511" cy="74417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800" b="1" i="0" u="none" strike="noStrike" kern="1200" cap="none" spc="5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Major Key Personnel who Contributed</a:t>
            </a:r>
          </a:p>
        </p:txBody>
      </p:sp>
      <p:sp>
        <p:nvSpPr>
          <p:cNvPr id="2" name="TextBox 1">
            <a:extLst>
              <a:ext uri="{FF2B5EF4-FFF2-40B4-BE49-F238E27FC236}">
                <a16:creationId xmlns:a16="http://schemas.microsoft.com/office/drawing/2014/main" id="{927A31DE-EF1A-786D-405F-A624FA9BCB88}"/>
              </a:ext>
            </a:extLst>
          </p:cNvPr>
          <p:cNvSpPr txBox="1"/>
          <p:nvPr/>
        </p:nvSpPr>
        <p:spPr>
          <a:xfrm>
            <a:off x="254527" y="2214178"/>
            <a:ext cx="10597503" cy="4124206"/>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457200" indent="-457200">
              <a:spcAft>
                <a:spcPts val="800"/>
              </a:spcAft>
              <a:buAutoNum type="arabicPeriod"/>
            </a:pPr>
            <a:r>
              <a:rPr lang="en-US" sz="2800" dirty="0">
                <a:latin typeface="Calibri" panose="020F0502020204030204" pitchFamily="34" charset="0"/>
                <a:ea typeface="Calibri" panose="020F0502020204030204" pitchFamily="34" charset="0"/>
                <a:cs typeface="Calibri" panose="020F0502020204030204" pitchFamily="34" charset="0"/>
              </a:rPr>
              <a:t>Community Advisory Board members</a:t>
            </a:r>
          </a:p>
          <a:p>
            <a:pPr marL="457200" indent="-457200">
              <a:spcAft>
                <a:spcPts val="800"/>
              </a:spcAft>
              <a:buAutoNum type="arabicPeriod"/>
            </a:pPr>
            <a:r>
              <a:rPr lang="en-US" sz="2800" dirty="0">
                <a:latin typeface="Calibri" panose="020F0502020204030204" pitchFamily="34" charset="0"/>
                <a:ea typeface="Calibri" panose="020F0502020204030204" pitchFamily="34" charset="0"/>
                <a:cs typeface="Calibri" panose="020F0502020204030204" pitchFamily="34" charset="0"/>
              </a:rPr>
              <a:t>CT Foodshare staff</a:t>
            </a:r>
          </a:p>
          <a:p>
            <a:pPr marL="457200" indent="-457200">
              <a:spcAft>
                <a:spcPts val="800"/>
              </a:spcAft>
              <a:buAutoNum type="arabicPeriod"/>
            </a:pPr>
            <a:r>
              <a:rPr lang="en-US" sz="2800" dirty="0">
                <a:latin typeface="Calibri" panose="020F0502020204030204" pitchFamily="34" charset="0"/>
                <a:ea typeface="Calibri" panose="020F0502020204030204" pitchFamily="34" charset="0"/>
                <a:cs typeface="Calibri" panose="020F0502020204030204" pitchFamily="34" charset="0"/>
              </a:rPr>
              <a:t>Community food pantry staff members and volunteers</a:t>
            </a:r>
          </a:p>
          <a:p>
            <a:pPr marL="457200" indent="-457200">
              <a:spcAft>
                <a:spcPts val="800"/>
              </a:spcAft>
              <a:buFontTx/>
              <a:buAutoNum type="arabicPeriod"/>
            </a:pPr>
            <a:r>
              <a:rPr lang="en-US" sz="2800" dirty="0">
                <a:latin typeface="Calibri" panose="020F0502020204030204" pitchFamily="34" charset="0"/>
                <a:ea typeface="Calibri" panose="020F0502020204030204" pitchFamily="34" charset="0"/>
                <a:cs typeface="Calibri" panose="020F0502020204030204" pitchFamily="34" charset="0"/>
              </a:rPr>
              <a:t>HPHS students and parents, and teachers, counselors and other school staff, especially former and current HPHS food pantry leads </a:t>
            </a:r>
          </a:p>
          <a:p>
            <a:pPr marL="457200" indent="-457200">
              <a:spcAft>
                <a:spcPts val="800"/>
              </a:spcAft>
              <a:buFontTx/>
              <a:buAutoNum type="arabicPeriod"/>
            </a:pPr>
            <a:r>
              <a:rPr lang="en-US" sz="2800" dirty="0">
                <a:latin typeface="Calibri" panose="020F0502020204030204" pitchFamily="34" charset="0"/>
                <a:ea typeface="Calibri" panose="020F0502020204030204" pitchFamily="34" charset="0"/>
                <a:cs typeface="Calibri" panose="020F0502020204030204" pitchFamily="34" charset="0"/>
              </a:rPr>
              <a:t>Hartford School District leadership</a:t>
            </a:r>
          </a:p>
          <a:p>
            <a:pPr marL="457200" indent="-457200">
              <a:spcAft>
                <a:spcPts val="800"/>
              </a:spcAft>
              <a:buFontTx/>
              <a:buAutoNum type="arabicPeriod"/>
            </a:pPr>
            <a:r>
              <a:rPr lang="en-US" sz="2800" dirty="0" err="1">
                <a:latin typeface="Calibri" panose="020F0502020204030204" pitchFamily="34" charset="0"/>
                <a:ea typeface="Calibri" panose="020F0502020204030204" pitchFamily="34" charset="0"/>
                <a:cs typeface="Calibri" panose="020F0502020204030204" pitchFamily="34" charset="0"/>
              </a:rPr>
              <a:t>ReadyCT</a:t>
            </a:r>
            <a:r>
              <a:rPr lang="en-US" sz="2800" dirty="0">
                <a:latin typeface="Calibri" panose="020F0502020204030204" pitchFamily="34" charset="0"/>
                <a:ea typeface="Calibri" panose="020F0502020204030204" pitchFamily="34" charset="0"/>
                <a:cs typeface="Calibri" panose="020F0502020204030204" pitchFamily="34" charset="0"/>
              </a:rPr>
              <a:t> team</a:t>
            </a:r>
          </a:p>
          <a:p>
            <a:pPr marL="457200" indent="-457200">
              <a:spcAft>
                <a:spcPts val="800"/>
              </a:spcAft>
              <a:buFontTx/>
              <a:buAutoNum type="arabicPeriod"/>
            </a:pPr>
            <a:r>
              <a:rPr lang="en-US" sz="2800" dirty="0">
                <a:latin typeface="Calibri" panose="020F0502020204030204" pitchFamily="34" charset="0"/>
                <a:ea typeface="Calibri" panose="020F0502020204030204" pitchFamily="34" charset="0"/>
                <a:cs typeface="Calibri" panose="020F0502020204030204" pitchFamily="34" charset="0"/>
              </a:rPr>
              <a:t>ACS program team</a:t>
            </a:r>
          </a:p>
        </p:txBody>
      </p:sp>
    </p:spTree>
    <p:extLst>
      <p:ext uri="{BB962C8B-B14F-4D97-AF65-F5344CB8AC3E}">
        <p14:creationId xmlns:p14="http://schemas.microsoft.com/office/powerpoint/2010/main" val="926320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A3DE7-350C-14F7-2002-9943F4F3D3F8}"/>
              </a:ext>
            </a:extLst>
          </p:cNvPr>
          <p:cNvSpPr>
            <a:spLocks noGrp="1"/>
          </p:cNvSpPr>
          <p:nvPr>
            <p:ph type="title"/>
          </p:nvPr>
        </p:nvSpPr>
        <p:spPr/>
        <p:txBody>
          <a:bodyPr lIns="60960" tIns="30480" rIns="60960" bIns="30480" anchor="t"/>
          <a:lstStyle/>
          <a:p>
            <a:r>
              <a:rPr lang="en-US" dirty="0">
                <a:latin typeface="Calibri"/>
                <a:ea typeface="Calibri"/>
                <a:cs typeface="Calibri"/>
              </a:rPr>
              <a:t>Thank you!</a:t>
            </a:r>
          </a:p>
        </p:txBody>
      </p:sp>
      <p:sp>
        <p:nvSpPr>
          <p:cNvPr id="3" name="Text Placeholder 2">
            <a:extLst>
              <a:ext uri="{FF2B5EF4-FFF2-40B4-BE49-F238E27FC236}">
                <a16:creationId xmlns:a16="http://schemas.microsoft.com/office/drawing/2014/main" id="{8E750320-0FDE-4DFD-A526-64B489761EAB}"/>
              </a:ext>
            </a:extLst>
          </p:cNvPr>
          <p:cNvSpPr>
            <a:spLocks noGrp="1"/>
          </p:cNvSpPr>
          <p:nvPr>
            <p:ph type="body" sz="quarter" idx="11"/>
          </p:nvPr>
        </p:nvSpPr>
        <p:spPr/>
        <p:txBody>
          <a:bodyPr lIns="60960" tIns="30480" rIns="60960" bIns="30480" anchor="t"/>
          <a:lstStyle/>
          <a:p>
            <a:r>
              <a:rPr lang="en-US" dirty="0">
                <a:latin typeface="Calibri"/>
                <a:ea typeface="Calibri"/>
                <a:cs typeface="Calibri"/>
              </a:rPr>
              <a:t>Bluesky</a:t>
            </a:r>
          </a:p>
        </p:txBody>
      </p:sp>
      <p:sp>
        <p:nvSpPr>
          <p:cNvPr id="4" name="Text Placeholder 3">
            <a:extLst>
              <a:ext uri="{FF2B5EF4-FFF2-40B4-BE49-F238E27FC236}">
                <a16:creationId xmlns:a16="http://schemas.microsoft.com/office/drawing/2014/main" id="{E4497875-835B-4EE4-242A-C096B43C2584}"/>
              </a:ext>
            </a:extLst>
          </p:cNvPr>
          <p:cNvSpPr>
            <a:spLocks noGrp="1"/>
          </p:cNvSpPr>
          <p:nvPr>
            <p:ph type="body" sz="quarter" idx="12"/>
          </p:nvPr>
        </p:nvSpPr>
        <p:spPr/>
        <p:txBody>
          <a:bodyPr/>
          <a:lstStyle/>
          <a:p>
            <a:r>
              <a:rPr lang="en-US" dirty="0"/>
              <a:t>@UConnRudd.Bsky.Social</a:t>
            </a:r>
          </a:p>
        </p:txBody>
      </p:sp>
      <p:sp>
        <p:nvSpPr>
          <p:cNvPr id="5" name="Text Placeholder 4">
            <a:extLst>
              <a:ext uri="{FF2B5EF4-FFF2-40B4-BE49-F238E27FC236}">
                <a16:creationId xmlns:a16="http://schemas.microsoft.com/office/drawing/2014/main" id="{DF88DF3C-0331-3353-425A-7AB7609B5FFC}"/>
              </a:ext>
            </a:extLst>
          </p:cNvPr>
          <p:cNvSpPr>
            <a:spLocks noGrp="1"/>
          </p:cNvSpPr>
          <p:nvPr>
            <p:ph type="body" sz="quarter" idx="13"/>
          </p:nvPr>
        </p:nvSpPr>
        <p:spPr/>
        <p:txBody>
          <a:bodyPr lIns="60960" tIns="30480" rIns="60960" bIns="30480" anchor="t"/>
          <a:lstStyle/>
          <a:p>
            <a:r>
              <a:rPr lang="en-US" dirty="0">
                <a:latin typeface="Calibri"/>
                <a:ea typeface="Calibri"/>
                <a:cs typeface="Calibri"/>
              </a:rPr>
              <a:t>LinkedIn</a:t>
            </a:r>
          </a:p>
        </p:txBody>
      </p:sp>
      <p:sp>
        <p:nvSpPr>
          <p:cNvPr id="6" name="Text Placeholder 5">
            <a:extLst>
              <a:ext uri="{FF2B5EF4-FFF2-40B4-BE49-F238E27FC236}">
                <a16:creationId xmlns:a16="http://schemas.microsoft.com/office/drawing/2014/main" id="{8361A1E4-4455-739D-A932-8BC5C0AD83F9}"/>
              </a:ext>
            </a:extLst>
          </p:cNvPr>
          <p:cNvSpPr>
            <a:spLocks noGrp="1"/>
          </p:cNvSpPr>
          <p:nvPr>
            <p:ph type="body" sz="quarter" idx="14"/>
          </p:nvPr>
        </p:nvSpPr>
        <p:spPr/>
        <p:txBody>
          <a:bodyPr/>
          <a:lstStyle/>
          <a:p>
            <a:r>
              <a:rPr lang="en-US" dirty="0"/>
              <a:t>UConn Rudd Center for Food Policy and Health</a:t>
            </a:r>
          </a:p>
        </p:txBody>
      </p:sp>
      <p:sp>
        <p:nvSpPr>
          <p:cNvPr id="7" name="Text Placeholder 6">
            <a:extLst>
              <a:ext uri="{FF2B5EF4-FFF2-40B4-BE49-F238E27FC236}">
                <a16:creationId xmlns:a16="http://schemas.microsoft.com/office/drawing/2014/main" id="{C33ECC98-017C-3BC7-71CD-A10DCE01C768}"/>
              </a:ext>
            </a:extLst>
          </p:cNvPr>
          <p:cNvSpPr>
            <a:spLocks noGrp="1"/>
          </p:cNvSpPr>
          <p:nvPr>
            <p:ph type="body" sz="quarter" idx="15"/>
          </p:nvPr>
        </p:nvSpPr>
        <p:spPr/>
        <p:txBody>
          <a:bodyPr lIns="60960" tIns="30480" rIns="60960" bIns="30480" anchor="t"/>
          <a:lstStyle/>
          <a:p>
            <a:r>
              <a:rPr lang="en-US" dirty="0">
                <a:latin typeface="Calibri"/>
                <a:ea typeface="Calibri"/>
                <a:cs typeface="Calibri"/>
              </a:rPr>
              <a:t>Website</a:t>
            </a:r>
          </a:p>
        </p:txBody>
      </p:sp>
      <p:sp>
        <p:nvSpPr>
          <p:cNvPr id="8" name="Text Placeholder 7">
            <a:extLst>
              <a:ext uri="{FF2B5EF4-FFF2-40B4-BE49-F238E27FC236}">
                <a16:creationId xmlns:a16="http://schemas.microsoft.com/office/drawing/2014/main" id="{1276D756-190B-83EC-A997-05074F346E3A}"/>
              </a:ext>
            </a:extLst>
          </p:cNvPr>
          <p:cNvSpPr>
            <a:spLocks noGrp="1"/>
          </p:cNvSpPr>
          <p:nvPr>
            <p:ph type="body" sz="quarter" idx="16"/>
          </p:nvPr>
        </p:nvSpPr>
        <p:spPr/>
        <p:txBody>
          <a:bodyPr/>
          <a:lstStyle/>
          <a:p>
            <a:r>
              <a:rPr lang="en-US" dirty="0"/>
              <a:t>uconnruddcenter.org/adolescent-citizen-scientists</a:t>
            </a:r>
          </a:p>
        </p:txBody>
      </p:sp>
      <p:pic>
        <p:nvPicPr>
          <p:cNvPr id="9" name="Picture 8" descr="Logo for the Adolescent Citizen Scientists program featuring an apple icon, an array of hands, and the words “Teens Improving the Food Environment”">
            <a:extLst>
              <a:ext uri="{FF2B5EF4-FFF2-40B4-BE49-F238E27FC236}">
                <a16:creationId xmlns:a16="http://schemas.microsoft.com/office/drawing/2014/main" id="{C1183A60-3AAD-8DC5-94DE-77ADE2FA9F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55200" y="893027"/>
            <a:ext cx="1930400" cy="1930400"/>
          </a:xfrm>
          <a:prstGeom prst="rect">
            <a:avLst/>
          </a:prstGeom>
        </p:spPr>
      </p:pic>
    </p:spTree>
    <p:extLst>
      <p:ext uri="{BB962C8B-B14F-4D97-AF65-F5344CB8AC3E}">
        <p14:creationId xmlns:p14="http://schemas.microsoft.com/office/powerpoint/2010/main" val="14222632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400" dirty="0"/>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Rudd Center Theme">
  <a:themeElements>
    <a:clrScheme name="Rudd Color Pallete">
      <a:dk1>
        <a:srgbClr val="001640"/>
      </a:dk1>
      <a:lt1>
        <a:srgbClr val="FFFFFF"/>
      </a:lt1>
      <a:dk2>
        <a:srgbClr val="001640"/>
      </a:dk2>
      <a:lt2>
        <a:srgbClr val="FDFFFF"/>
      </a:lt2>
      <a:accent1>
        <a:srgbClr val="001640"/>
      </a:accent1>
      <a:accent2>
        <a:srgbClr val="BE2C2C"/>
      </a:accent2>
      <a:accent3>
        <a:srgbClr val="D4AE36"/>
      </a:accent3>
      <a:accent4>
        <a:srgbClr val="9E9A9F"/>
      </a:accent4>
      <a:accent5>
        <a:srgbClr val="4BACC6"/>
      </a:accent5>
      <a:accent6>
        <a:srgbClr val="F79646"/>
      </a:accent6>
      <a:hlink>
        <a:srgbClr val="0000FF"/>
      </a:hlink>
      <a:folHlink>
        <a:srgbClr val="BF192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2 Updated Rudd Presentation Template" id="{2F0CE5E5-2A17-8C4B-A9D5-B10BA95E0AE2}" vid="{D6D495A0-5F87-7849-B7A5-953BD15ACA5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7128</TotalTime>
  <Words>913</Words>
  <Application>Microsoft Macintosh PowerPoint</Application>
  <PresentationFormat>Widescreen</PresentationFormat>
  <Paragraphs>120</Paragraphs>
  <Slides>20</Slides>
  <Notes>20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20</vt:i4>
      </vt:variant>
    </vt:vector>
  </HeadingPairs>
  <TitlesOfParts>
    <vt:vector size="26" baseType="lpstr">
      <vt:lpstr>Arial</vt:lpstr>
      <vt:lpstr>Calibri</vt:lpstr>
      <vt:lpstr>Oswald</vt:lpstr>
      <vt:lpstr>Wingdings</vt:lpstr>
      <vt:lpstr>office theme</vt:lpstr>
      <vt:lpstr>1_Rudd Center Theme</vt:lpstr>
      <vt:lpstr>Co-designing the Food Resource Guides</vt:lpstr>
      <vt:lpstr>What is program co-design?</vt:lpstr>
      <vt:lpstr>Goal: Decrease food insecurity among Hartford Public High School (HPHS) students and families</vt:lpstr>
      <vt:lpstr>Highlights of the Co-design Journey</vt:lpstr>
      <vt:lpstr>Meeting with Interim Lead of HPHS Food Pantry </vt:lpstr>
      <vt:lpstr>Visit to Connecticut Foodshare</vt:lpstr>
      <vt:lpstr>Connecticut Foodshare’s Food Assistance Sheet</vt:lpstr>
      <vt:lpstr>1st Version of Guide - Single Page</vt:lpstr>
      <vt:lpstr>Parent-Teacher Conference</vt:lpstr>
      <vt:lpstr>Made an Improved Version of Guide</vt:lpstr>
      <vt:lpstr>2-Sided Version, Front</vt:lpstr>
      <vt:lpstr>2-Sided Version, Back</vt:lpstr>
      <vt:lpstr>All CT Guide</vt:lpstr>
      <vt:lpstr>Ensured these Food Guides Will Last</vt:lpstr>
      <vt:lpstr>Site Visits and Experiences that Contributed to the Co-Design</vt:lpstr>
      <vt:lpstr>Moving Beyond Implications Statehouse Convening</vt:lpstr>
      <vt:lpstr>Hartford Hospital Food4Health Clinic</vt:lpstr>
      <vt:lpstr>Institute for Hispanic Health Food Pantry</vt:lpstr>
      <vt:lpstr>Major Key Personnel who Contributed</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Adolescent Citizen Scientist Program - Co-Designing the Food Resource Guides</dc:title>
  <dc:subject/>
  <dc:creator>UConn Rudd Center for Food Policy and Health</dc:creator>
  <cp:keywords/>
  <dc:description/>
  <cp:lastModifiedBy>Hardee, Carson</cp:lastModifiedBy>
  <cp:revision>10</cp:revision>
  <dcterms:created xsi:type="dcterms:W3CDTF">2024-10-08T17:52:57Z</dcterms:created>
  <dcterms:modified xsi:type="dcterms:W3CDTF">2026-08-24T19:28:20Z</dcterms:modified>
  <cp:category/>
</cp:coreProperties>
</file>