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87" r:id="rId5"/>
  </p:sldMasterIdLst>
  <p:notesMasterIdLst>
    <p:notesMasterId r:id="rId24"/>
  </p:notesMasterIdLst>
  <p:sldIdLst>
    <p:sldId id="276" r:id="rId6"/>
    <p:sldId id="282" r:id="rId7"/>
    <p:sldId id="293" r:id="rId8"/>
    <p:sldId id="304" r:id="rId9"/>
    <p:sldId id="364" r:id="rId10"/>
    <p:sldId id="294" r:id="rId11"/>
    <p:sldId id="365" r:id="rId12"/>
    <p:sldId id="356" r:id="rId13"/>
    <p:sldId id="366" r:id="rId14"/>
    <p:sldId id="367" r:id="rId15"/>
    <p:sldId id="368" r:id="rId16"/>
    <p:sldId id="369" r:id="rId17"/>
    <p:sldId id="370" r:id="rId18"/>
    <p:sldId id="371" r:id="rId19"/>
    <p:sldId id="350" r:id="rId20"/>
    <p:sldId id="349" r:id="rId21"/>
    <p:sldId id="363" r:id="rId22"/>
    <p:sldId id="280" r:id="rId23"/>
  </p:sldIdLst>
  <p:sldSz cx="18288000" cy="10287000"/>
  <p:notesSz cx="6858000" cy="9144000"/>
  <p:embeddedFontLst>
    <p:embeddedFont>
      <p:font typeface="Arial Narrow" panose="020B0604020202020204" pitchFamily="34" charset="0"/>
      <p:regular r:id="rId25"/>
      <p:bold r:id="rId26"/>
      <p:italic r:id="rId27"/>
      <p:boldItalic r:id="rId28"/>
    </p:embeddedFont>
    <p:embeddedFont>
      <p:font typeface="Assistant" pitchFamily="2" charset="-79"/>
      <p:regular r:id="rId29"/>
      <p:bold r:id="rId30"/>
    </p:embeddedFont>
    <p:embeddedFont>
      <p:font typeface="Oswald" pitchFamily="2" charset="77"/>
      <p:regular r:id="rId31"/>
      <p:bold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BAC0854-5FB9-E1E1-AF67-81631569A272}" name="Sofia Segura-Perez" initials="SS" userId="S::sofias@hispanichealthcouncil.org::759d8ef3-bf1d-47f5-a20a-c442306fcd32" providerId="AD"/>
  <p188:author id="{46E80988-F3F7-3D90-4C48-CF0EF4CB0FF9}" name="Fleming, Frances" initials="FF" userId="S::frances.fleming@uconn.edu::162341b2-b85b-48af-98ea-a143d86276f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2D2D"/>
    <a:srgbClr val="000D2F"/>
    <a:srgbClr val="D4AF36"/>
    <a:srgbClr val="00164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42"/>
    <p:restoredTop sz="86066" autoAdjust="0"/>
  </p:normalViewPr>
  <p:slideViewPr>
    <p:cSldViewPr snapToGrid="0">
      <p:cViewPr>
        <p:scale>
          <a:sx n="36" d="100"/>
          <a:sy n="36" d="100"/>
        </p:scale>
        <p:origin x="2024" y="1184"/>
      </p:cViewPr>
      <p:guideLst>
        <p:guide orient="horz" pos="2160"/>
        <p:guide pos="2880"/>
      </p:guideLst>
    </p:cSldViewPr>
  </p:slideViewPr>
  <p:outlineViewPr>
    <p:cViewPr>
      <p:scale>
        <a:sx n="33" d="100"/>
        <a:sy n="33" d="100"/>
      </p:scale>
      <p:origin x="0" y="-59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fntdata"/><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1.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80" b="1" i="0" u="none" strike="noStrike" kern="1200" cap="all" spc="120" normalizeH="0" baseline="0">
                <a:solidFill>
                  <a:schemeClr val="tx1">
                    <a:lumMod val="65000"/>
                    <a:lumOff val="35000"/>
                  </a:schemeClr>
                </a:solidFill>
                <a:latin typeface="+mn-lt"/>
                <a:ea typeface="+mn-ea"/>
                <a:cs typeface="+mn-cs"/>
              </a:defRPr>
            </a:pPr>
            <a:r>
              <a:rPr lang="en-US" dirty="0"/>
              <a:t>%</a:t>
            </a:r>
          </a:p>
        </c:rich>
      </c:tx>
      <c:overlay val="0"/>
      <c:spPr>
        <a:noFill/>
        <a:ln>
          <a:noFill/>
        </a:ln>
        <a:effectLst/>
      </c:spPr>
      <c:txPr>
        <a:bodyPr rot="0" spcFirstLastPara="1" vertOverflow="ellipsis" vert="horz" wrap="square" anchor="ctr" anchorCtr="1"/>
        <a:lstStyle/>
        <a:p>
          <a:pPr>
            <a:defRPr sz="288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1.7245150742615446E-2"/>
          <c:y val="0.22446615427007091"/>
          <c:w val="0.96550969851476909"/>
          <c:h val="0.67820915779304569"/>
        </c:manualLayout>
      </c:layout>
      <c:barChart>
        <c:barDir val="col"/>
        <c:grouping val="clustered"/>
        <c:varyColors val="0"/>
        <c:ser>
          <c:idx val="0"/>
          <c:order val="0"/>
          <c:tx>
            <c:strRef>
              <c:f>Sheet1!$B$1</c:f>
              <c:strCache>
                <c:ptCount val="1"/>
                <c:pt idx="0">
                  <c:v>CT</c:v>
                </c:pt>
              </c:strCache>
            </c:strRef>
          </c:tx>
          <c:spPr>
            <a:solidFill>
              <a:schemeClr val="accent1"/>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2400" b="0" i="0" u="none" strike="noStrike" kern="1200" baseline="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Food Insecurity</c:v>
                </c:pt>
              </c:strCache>
            </c:strRef>
          </c:cat>
          <c:val>
            <c:numRef>
              <c:f>Sheet1!$B$2</c:f>
              <c:numCache>
                <c:formatCode>General</c:formatCode>
                <c:ptCount val="1"/>
                <c:pt idx="0">
                  <c:v>14.3</c:v>
                </c:pt>
              </c:numCache>
            </c:numRef>
          </c:val>
          <c:extLst>
            <c:ext xmlns:c16="http://schemas.microsoft.com/office/drawing/2014/chart" uri="{C3380CC4-5D6E-409C-BE32-E72D297353CC}">
              <c16:uniqueId val="{00000000-B142-9942-A35B-5B07A73EADEB}"/>
            </c:ext>
          </c:extLst>
        </c:ser>
        <c:ser>
          <c:idx val="1"/>
          <c:order val="1"/>
          <c:tx>
            <c:strRef>
              <c:f>Sheet1!$C$1</c:f>
              <c:strCache>
                <c:ptCount val="1"/>
                <c:pt idx="0">
                  <c:v>Hartford</c:v>
                </c:pt>
              </c:strCache>
            </c:strRef>
          </c:tx>
          <c:spPr>
            <a:solidFill>
              <a:schemeClr val="accent2"/>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2400" b="0" i="0" u="none" strike="noStrike" kern="1200" baseline="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Food Insecurity</c:v>
                </c:pt>
              </c:strCache>
            </c:strRef>
          </c:cat>
          <c:val>
            <c:numRef>
              <c:f>Sheet1!$C$2</c:f>
              <c:numCache>
                <c:formatCode>General</c:formatCode>
                <c:ptCount val="1"/>
                <c:pt idx="0">
                  <c:v>32</c:v>
                </c:pt>
              </c:numCache>
            </c:numRef>
          </c:val>
          <c:extLst>
            <c:ext xmlns:c16="http://schemas.microsoft.com/office/drawing/2014/chart" uri="{C3380CC4-5D6E-409C-BE32-E72D297353CC}">
              <c16:uniqueId val="{00000001-B142-9942-A35B-5B07A73EADEB}"/>
            </c:ext>
          </c:extLst>
        </c:ser>
        <c:ser>
          <c:idx val="2"/>
          <c:order val="2"/>
          <c:tx>
            <c:strRef>
              <c:f>Sheet1!$D$1</c:f>
              <c:strCache>
                <c:ptCount val="1"/>
                <c:pt idx="0">
                  <c:v>US</c:v>
                </c:pt>
              </c:strCache>
            </c:strRef>
          </c:tx>
          <c:spPr>
            <a:solidFill>
              <a:schemeClr val="accent3"/>
            </a:solidFill>
            <a:ln>
              <a:noFill/>
            </a:ln>
            <a:effectLst/>
          </c:spPr>
          <c:invertIfNegative val="0"/>
          <c:dLbls>
            <c:dLbl>
              <c:idx val="0"/>
              <c:layout>
                <c:manualLayout>
                  <c:x val="5.2258032553372479E-4"/>
                  <c:y val="-8.4053684934138773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5.9882520650975428E-2"/>
                      <c:h val="6.7831250204067342E-2"/>
                    </c:manualLayout>
                  </c15:layout>
                </c:ext>
                <c:ext xmlns:c16="http://schemas.microsoft.com/office/drawing/2014/chart" uri="{C3380CC4-5D6E-409C-BE32-E72D297353CC}">
                  <c16:uniqueId val="{00000002-B142-9942-A35B-5B07A73EADEB}"/>
                </c:ext>
              </c:extLst>
            </c:dLbl>
            <c:spPr>
              <a:noFill/>
              <a:ln>
                <a:noFill/>
              </a:ln>
              <a:effectLst/>
            </c:spPr>
            <c:txPr>
              <a:bodyPr rot="0" spcFirstLastPara="1" vertOverflow="clip" horzOverflow="clip" vert="horz" wrap="square" lIns="38100" tIns="19050" rIns="38100" bIns="19050" anchor="ctr" anchorCtr="1">
                <a:spAutoFit/>
              </a:bodyPr>
              <a:lstStyle/>
              <a:p>
                <a:pPr>
                  <a:defRPr sz="2400" b="0" i="0" u="none" strike="noStrike" kern="1200" baseline="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Food Insecurity</c:v>
                </c:pt>
              </c:strCache>
            </c:strRef>
          </c:cat>
          <c:val>
            <c:numRef>
              <c:f>Sheet1!$D$2</c:f>
              <c:numCache>
                <c:formatCode>General</c:formatCode>
                <c:ptCount val="1"/>
                <c:pt idx="0">
                  <c:v>13.5</c:v>
                </c:pt>
              </c:numCache>
            </c:numRef>
          </c:val>
          <c:extLst>
            <c:ext xmlns:c16="http://schemas.microsoft.com/office/drawing/2014/chart" uri="{C3380CC4-5D6E-409C-BE32-E72D297353CC}">
              <c16:uniqueId val="{00000003-B142-9942-A35B-5B07A73EADEB}"/>
            </c:ext>
          </c:extLst>
        </c:ser>
        <c:dLbls>
          <c:dLblPos val="outEnd"/>
          <c:showLegendKey val="0"/>
          <c:showVal val="1"/>
          <c:showCatName val="0"/>
          <c:showSerName val="0"/>
          <c:showPercent val="0"/>
          <c:showBubbleSize val="0"/>
        </c:dLbls>
        <c:gapWidth val="444"/>
        <c:overlap val="-90"/>
        <c:axId val="1945824528"/>
        <c:axId val="1945819728"/>
      </c:barChart>
      <c:catAx>
        <c:axId val="19458245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1" i="0" u="none" strike="noStrike" kern="1200" cap="all" spc="120" normalizeH="0" baseline="0">
                <a:solidFill>
                  <a:srgbClr val="000D2F"/>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945819728"/>
        <c:crosses val="autoZero"/>
        <c:auto val="1"/>
        <c:lblAlgn val="ctr"/>
        <c:lblOffset val="100"/>
        <c:noMultiLvlLbl val="0"/>
      </c:catAx>
      <c:valAx>
        <c:axId val="1945819728"/>
        <c:scaling>
          <c:orientation val="minMax"/>
        </c:scaling>
        <c:delete val="1"/>
        <c:axPos val="l"/>
        <c:numFmt formatCode="General" sourceLinked="1"/>
        <c:majorTickMark val="none"/>
        <c:minorTickMark val="none"/>
        <c:tickLblPos val="nextTo"/>
        <c:crossAx val="194582452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E7E76A-1798-D649-913C-54D50BE2D16F}" type="datetimeFigureOut">
              <a:rPr lang="en-US" smtClean="0"/>
              <a:t>7/27/26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AC755F-22B2-3846-8FEA-269A7FC2B198}" type="slidenum">
              <a:rPr lang="en-US" smtClean="0"/>
              <a:t>‹#›</a:t>
            </a:fld>
            <a:endParaRPr lang="en-US"/>
          </a:p>
        </p:txBody>
      </p:sp>
    </p:spTree>
    <p:extLst>
      <p:ext uri="{BB962C8B-B14F-4D97-AF65-F5344CB8AC3E}">
        <p14:creationId xmlns:p14="http://schemas.microsoft.com/office/powerpoint/2010/main" val="2872507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1</a:t>
            </a:fld>
            <a:endParaRPr lang="en-US" dirty="0"/>
          </a:p>
        </p:txBody>
      </p:sp>
    </p:spTree>
    <p:extLst>
      <p:ext uri="{BB962C8B-B14F-4D97-AF65-F5344CB8AC3E}">
        <p14:creationId xmlns:p14="http://schemas.microsoft.com/office/powerpoint/2010/main" val="1491138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2</a:t>
            </a:fld>
            <a:endParaRPr lang="en-US" dirty="0"/>
          </a:p>
        </p:txBody>
      </p:sp>
    </p:spTree>
    <p:extLst>
      <p:ext uri="{BB962C8B-B14F-4D97-AF65-F5344CB8AC3E}">
        <p14:creationId xmlns:p14="http://schemas.microsoft.com/office/powerpoint/2010/main" val="3733048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3</a:t>
            </a:fld>
            <a:endParaRPr lang="en-US" dirty="0"/>
          </a:p>
        </p:txBody>
      </p:sp>
    </p:spTree>
    <p:extLst>
      <p:ext uri="{BB962C8B-B14F-4D97-AF65-F5344CB8AC3E}">
        <p14:creationId xmlns:p14="http://schemas.microsoft.com/office/powerpoint/2010/main" val="777407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4</a:t>
            </a:fld>
            <a:endParaRPr lang="en-US" dirty="0"/>
          </a:p>
        </p:txBody>
      </p:sp>
    </p:spTree>
    <p:extLst>
      <p:ext uri="{BB962C8B-B14F-4D97-AF65-F5344CB8AC3E}">
        <p14:creationId xmlns:p14="http://schemas.microsoft.com/office/powerpoint/2010/main" val="3773568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8</a:t>
            </a:fld>
            <a:endParaRPr lang="en-US" dirty="0"/>
          </a:p>
        </p:txBody>
      </p:sp>
    </p:spTree>
    <p:extLst>
      <p:ext uri="{BB962C8B-B14F-4D97-AF65-F5344CB8AC3E}">
        <p14:creationId xmlns:p14="http://schemas.microsoft.com/office/powerpoint/2010/main" val="4199313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B85FD-EF38-B6B7-2D0C-BF45D8D61E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622239-7418-5A4C-AE54-911241C58D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5EEF69-F910-9CD8-A916-C0D6CAE697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6DA866-3802-C33C-40B3-BE4E48BF18CB}"/>
              </a:ext>
            </a:extLst>
          </p:cNvPr>
          <p:cNvSpPr>
            <a:spLocks noGrp="1"/>
          </p:cNvSpPr>
          <p:nvPr>
            <p:ph type="sldNum" sz="quarter" idx="5"/>
          </p:nvPr>
        </p:nvSpPr>
        <p:spPr/>
        <p:txBody>
          <a:bodyPr/>
          <a:lstStyle/>
          <a:p>
            <a:fld id="{7DAC755F-22B2-3846-8FEA-269A7FC2B198}" type="slidenum">
              <a:rPr lang="en-US" smtClean="0"/>
              <a:t>9</a:t>
            </a:fld>
            <a:endParaRPr lang="en-US" dirty="0"/>
          </a:p>
        </p:txBody>
      </p:sp>
    </p:spTree>
    <p:extLst>
      <p:ext uri="{BB962C8B-B14F-4D97-AF65-F5344CB8AC3E}">
        <p14:creationId xmlns:p14="http://schemas.microsoft.com/office/powerpoint/2010/main" val="1020618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AC755F-22B2-3846-8FEA-269A7FC2B198}" type="slidenum">
              <a:rPr lang="en-US" smtClean="0"/>
              <a:t>11</a:t>
            </a:fld>
            <a:endParaRPr lang="en-US"/>
          </a:p>
        </p:txBody>
      </p:sp>
    </p:spTree>
    <p:extLst>
      <p:ext uri="{BB962C8B-B14F-4D97-AF65-F5344CB8AC3E}">
        <p14:creationId xmlns:p14="http://schemas.microsoft.com/office/powerpoint/2010/main" val="549291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E8745-C088-1B8E-3C2D-42A75F7C97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2F2044-8D46-317B-B504-3AD59CBF5E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0B56F6-726A-9774-64FF-C4C0592683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1F5478-EC85-8196-BA9F-B6C9009A0F33}"/>
              </a:ext>
            </a:extLst>
          </p:cNvPr>
          <p:cNvSpPr>
            <a:spLocks noGrp="1"/>
          </p:cNvSpPr>
          <p:nvPr>
            <p:ph type="sldNum" sz="quarter" idx="5"/>
          </p:nvPr>
        </p:nvSpPr>
        <p:spPr/>
        <p:txBody>
          <a:bodyPr/>
          <a:lstStyle/>
          <a:p>
            <a:fld id="{7DAC755F-22B2-3846-8FEA-269A7FC2B198}" type="slidenum">
              <a:rPr lang="en-US" smtClean="0"/>
              <a:t>12</a:t>
            </a:fld>
            <a:endParaRPr lang="en-US"/>
          </a:p>
        </p:txBody>
      </p:sp>
    </p:spTree>
    <p:extLst>
      <p:ext uri="{BB962C8B-B14F-4D97-AF65-F5344CB8AC3E}">
        <p14:creationId xmlns:p14="http://schemas.microsoft.com/office/powerpoint/2010/main" val="3545417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9D78D-718D-BE89-0ECB-F5610943D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CA1DAE-EF24-A8FA-6058-6B6B410BF5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619507-EBE1-1BB5-533A-0DAC7EC715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9D8419-BF15-B179-CC0B-83D42CA7E95F}"/>
              </a:ext>
            </a:extLst>
          </p:cNvPr>
          <p:cNvSpPr>
            <a:spLocks noGrp="1"/>
          </p:cNvSpPr>
          <p:nvPr>
            <p:ph type="sldNum" sz="quarter" idx="5"/>
          </p:nvPr>
        </p:nvSpPr>
        <p:spPr/>
        <p:txBody>
          <a:bodyPr/>
          <a:lstStyle/>
          <a:p>
            <a:fld id="{7DAC755F-22B2-3846-8FEA-269A7FC2B198}" type="slidenum">
              <a:rPr lang="en-US" smtClean="0"/>
              <a:t>13</a:t>
            </a:fld>
            <a:endParaRPr lang="en-US"/>
          </a:p>
        </p:txBody>
      </p:sp>
    </p:spTree>
    <p:extLst>
      <p:ext uri="{BB962C8B-B14F-4D97-AF65-F5344CB8AC3E}">
        <p14:creationId xmlns:p14="http://schemas.microsoft.com/office/powerpoint/2010/main" val="2506645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E18BC-51A2-19C9-8254-A7065CF3A6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75E8DB-3A6C-9344-1371-BF1BB8390A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CD2C2D9-C71F-B0F8-CEF9-34D7C76AFF6C}"/>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B21125BD-19B2-2224-5E15-6F543E2AE51B}"/>
              </a:ext>
            </a:extLst>
          </p:cNvPr>
          <p:cNvSpPr>
            <a:spLocks noGrp="1"/>
          </p:cNvSpPr>
          <p:nvPr>
            <p:ph type="sldNum" sz="quarter" idx="5"/>
          </p:nvPr>
        </p:nvSpPr>
        <p:spPr/>
        <p:txBody>
          <a:bodyPr/>
          <a:lstStyle/>
          <a:p>
            <a:fld id="{AF662B07-E081-475F-9884-C7852543EC2B}" type="slidenum">
              <a:rPr lang="en-US"/>
              <a:t>15</a:t>
            </a:fld>
            <a:endParaRPr lang="en-US"/>
          </a:p>
        </p:txBody>
      </p:sp>
    </p:spTree>
    <p:extLst>
      <p:ext uri="{BB962C8B-B14F-4D97-AF65-F5344CB8AC3E}">
        <p14:creationId xmlns:p14="http://schemas.microsoft.com/office/powerpoint/2010/main" val="2286473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AB0B7-05D6-DB2D-42B6-018489DAE7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88E15C-85A1-7283-F51F-6EEB9053C92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19FDFFB-05D5-2AFC-D6CC-246E4267B25E}"/>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425A5A8C-F740-70E8-9C76-7B664D8F0F63}"/>
              </a:ext>
            </a:extLst>
          </p:cNvPr>
          <p:cNvSpPr>
            <a:spLocks noGrp="1"/>
          </p:cNvSpPr>
          <p:nvPr>
            <p:ph type="sldNum" sz="quarter" idx="5"/>
          </p:nvPr>
        </p:nvSpPr>
        <p:spPr/>
        <p:txBody>
          <a:bodyPr/>
          <a:lstStyle/>
          <a:p>
            <a:fld id="{AF662B07-E081-475F-9884-C7852543EC2B}" type="slidenum">
              <a:rPr lang="en-US"/>
              <a:t>16</a:t>
            </a:fld>
            <a:endParaRPr lang="en-US"/>
          </a:p>
        </p:txBody>
      </p:sp>
    </p:spTree>
    <p:extLst>
      <p:ext uri="{BB962C8B-B14F-4D97-AF65-F5344CB8AC3E}">
        <p14:creationId xmlns:p14="http://schemas.microsoft.com/office/powerpoint/2010/main" val="3709854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75D95-4930-C193-D3A5-8DC4A9677A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4C5430-2382-B89A-2137-B848DEF6942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4BD37DE-FF63-80B9-EDF2-6D3A6505373A}"/>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A2CF77B0-334D-9948-D1E0-C20ACC461654}"/>
              </a:ext>
            </a:extLst>
          </p:cNvPr>
          <p:cNvSpPr>
            <a:spLocks noGrp="1"/>
          </p:cNvSpPr>
          <p:nvPr>
            <p:ph type="sldNum" sz="quarter" idx="5"/>
          </p:nvPr>
        </p:nvSpPr>
        <p:spPr/>
        <p:txBody>
          <a:bodyPr/>
          <a:lstStyle/>
          <a:p>
            <a:fld id="{AF662B07-E081-475F-9884-C7852543EC2B}" type="slidenum">
              <a:rPr lang="en-US"/>
              <a:t>17</a:t>
            </a:fld>
            <a:endParaRPr lang="en-US"/>
          </a:p>
        </p:txBody>
      </p:sp>
    </p:spTree>
    <p:extLst>
      <p:ext uri="{BB962C8B-B14F-4D97-AF65-F5344CB8AC3E}">
        <p14:creationId xmlns:p14="http://schemas.microsoft.com/office/powerpoint/2010/main" val="3605568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AC755F-22B2-3846-8FEA-269A7FC2B198}" type="slidenum">
              <a:rPr lang="en-US" smtClean="0"/>
              <a:t>18</a:t>
            </a:fld>
            <a:endParaRPr lang="en-US"/>
          </a:p>
        </p:txBody>
      </p:sp>
    </p:spTree>
    <p:extLst>
      <p:ext uri="{BB962C8B-B14F-4D97-AF65-F5344CB8AC3E}">
        <p14:creationId xmlns:p14="http://schemas.microsoft.com/office/powerpoint/2010/main" val="8032287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48200" y="7429500"/>
            <a:ext cx="5181600" cy="2341540"/>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1371600" y="6134100"/>
            <a:ext cx="11430000" cy="1066800"/>
          </a:xfrm>
          <a:prstGeom prst="rect">
            <a:avLst/>
          </a:prstGeom>
        </p:spPr>
        <p:txBody>
          <a:bodyPr/>
          <a:lstStyle>
            <a:lvl1pPr marL="0" indent="0">
              <a:buNone/>
              <a:defRPr sz="66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subheading</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1257300" y="1409700"/>
            <a:ext cx="11544300" cy="4175454"/>
          </a:xfrm>
          <a:prstGeom prst="rect">
            <a:avLst/>
          </a:prstGeom>
        </p:spPr>
        <p:txBody>
          <a:bodyPr/>
          <a:lstStyle>
            <a:lvl1pPr algn="l">
              <a:defRPr sz="13200" b="1" i="0">
                <a:solidFill>
                  <a:srgbClr val="BE2D2D"/>
                </a:solidFill>
                <a:latin typeface="Arial Narrow" panose="020B0604020202020204" pitchFamily="34" charset="0"/>
                <a:cs typeface="Arial Narrow" panose="020B0604020202020204" pitchFamily="34" charset="0"/>
              </a:defRPr>
            </a:lvl1pPr>
          </a:lstStyle>
          <a:p>
            <a:r>
              <a:rPr lang="en-US"/>
              <a:t>Click to edit Master title style</a:t>
            </a:r>
          </a:p>
        </p:txBody>
      </p:sp>
      <p:pic>
        <p:nvPicPr>
          <p:cNvPr id="7" name="Picture 6" descr="A blue logo with white text&#10;&#10;AI-generated content may be incorrect.">
            <a:extLst>
              <a:ext uri="{FF2B5EF4-FFF2-40B4-BE49-F238E27FC236}">
                <a16:creationId xmlns:a16="http://schemas.microsoft.com/office/drawing/2014/main" id="{29B93A2F-967C-AD09-3BA6-9445C8841986}"/>
              </a:ext>
            </a:extLst>
          </p:cNvPr>
          <p:cNvPicPr>
            <a:picLocks noChangeAspect="1"/>
          </p:cNvPicPr>
          <p:nvPr userDrawn="1"/>
        </p:nvPicPr>
        <p:blipFill>
          <a:blip r:embed="rId4">
            <a:extLst>
              <a:ext uri="{28A0092B-C50C-407E-A947-70E740481C1C}">
                <a14:useLocalDpi xmlns:a14="http://schemas.microsoft.com/office/drawing/2010/main" val="0"/>
              </a:ext>
            </a:extLst>
          </a:blip>
          <a:srcRect l="8001" r="8674" b="15172"/>
          <a:stretch>
            <a:fillRect/>
          </a:stretch>
        </p:blipFill>
        <p:spPr>
          <a:xfrm>
            <a:off x="10363200" y="8153921"/>
            <a:ext cx="5536914" cy="144675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649200" y="7524113"/>
            <a:ext cx="4680704" cy="2115188"/>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3919458" y="5905500"/>
            <a:ext cx="13392150" cy="1163660"/>
          </a:xfrm>
          <a:prstGeom prst="rect">
            <a:avLst/>
          </a:prstGeom>
        </p:spPr>
        <p:txBody>
          <a:bodyPr/>
          <a:lstStyle>
            <a:lvl1pPr marL="0" indent="0">
              <a:buNone/>
              <a:defRPr sz="66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subheading</a:t>
            </a:r>
          </a:p>
        </p:txBody>
      </p:sp>
      <p:sp>
        <p:nvSpPr>
          <p:cNvPr id="5" name="Content Placeholder 12">
            <a:extLst>
              <a:ext uri="{FF2B5EF4-FFF2-40B4-BE49-F238E27FC236}">
                <a16:creationId xmlns:a16="http://schemas.microsoft.com/office/drawing/2014/main" id="{BD339423-B9F2-F3C0-9788-D8F3E4B4425F}"/>
              </a:ext>
            </a:extLst>
          </p:cNvPr>
          <p:cNvSpPr>
            <a:spLocks noGrp="1"/>
          </p:cNvSpPr>
          <p:nvPr>
            <p:ph sz="quarter" idx="12" hasCustomPrompt="1"/>
          </p:nvPr>
        </p:nvSpPr>
        <p:spPr>
          <a:xfrm>
            <a:off x="3981450" y="8877300"/>
            <a:ext cx="7829550" cy="762000"/>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Insert</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3937754" y="1181100"/>
            <a:ext cx="13392150" cy="4175454"/>
          </a:xfrm>
          <a:prstGeom prst="rect">
            <a:avLst/>
          </a:prstGeom>
        </p:spPr>
        <p:txBody>
          <a:bodyPr/>
          <a:lstStyle>
            <a:lvl1pPr algn="l">
              <a:defRPr sz="13200" b="1" i="0">
                <a:solidFill>
                  <a:srgbClr val="001640"/>
                </a:solidFill>
                <a:latin typeface="Arial Narrow" panose="020B0604020202020204" pitchFamily="34" charset="0"/>
                <a:cs typeface="Arial Narrow"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717958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A3A-A88A-1792-7C44-6A7155880564}"/>
              </a:ext>
            </a:extLst>
          </p:cNvPr>
          <p:cNvSpPr>
            <a:spLocks noGrp="1"/>
          </p:cNvSpPr>
          <p:nvPr>
            <p:ph type="title"/>
          </p:nvPr>
        </p:nvSpPr>
        <p:spPr>
          <a:xfrm>
            <a:off x="1143000" y="2552700"/>
            <a:ext cx="8001000" cy="1066800"/>
          </a:xfrm>
          <a:prstGeom prst="rect">
            <a:avLst/>
          </a:prstGeom>
        </p:spPr>
        <p:txBody>
          <a:bodyPr/>
          <a:lstStyle>
            <a:lvl1pPr algn="l">
              <a:defRPr sz="5400" b="1" i="0">
                <a:solidFill>
                  <a:srgbClr val="BE2D2D"/>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7610A314-B3B8-AE88-AEE2-0008C31FDE08}"/>
              </a:ext>
            </a:extLst>
          </p:cNvPr>
          <p:cNvSpPr>
            <a:spLocks noGrp="1"/>
          </p:cNvSpPr>
          <p:nvPr>
            <p:ph sz="quarter" idx="10" hasCustomPrompt="1"/>
          </p:nvPr>
        </p:nvSpPr>
        <p:spPr>
          <a:xfrm>
            <a:off x="1143000" y="4000500"/>
            <a:ext cx="8001000" cy="4800600"/>
          </a:xfrm>
          <a:prstGeom prst="rect">
            <a:avLst/>
          </a:prstGeom>
        </p:spPr>
        <p:txBody>
          <a:bodyPr/>
          <a:lstStyle>
            <a:lvl1pPr marL="0" indent="0">
              <a:buNone/>
              <a:defRPr sz="3200" b="0"/>
            </a:lvl1pPr>
          </a:lstStyle>
          <a:p>
            <a:pPr lvl="0"/>
            <a:r>
              <a:rPr lang="en-US" b="1"/>
              <a:t>OVERVIEW OF KEY IDEAS</a:t>
            </a:r>
          </a:p>
          <a:p>
            <a:pPr lvl="0"/>
            <a:endParaRPr lang="en-US" b="1"/>
          </a:p>
          <a:p>
            <a:pPr lvl="0"/>
            <a:r>
              <a:rPr lang="en-US" b="0"/>
              <a:t>Point One</a:t>
            </a:r>
          </a:p>
          <a:p>
            <a:pPr lvl="0"/>
            <a:r>
              <a:rPr lang="en-US" b="0"/>
              <a:t>Point Two</a:t>
            </a:r>
          </a:p>
          <a:p>
            <a:pPr lvl="0"/>
            <a:r>
              <a:rPr lang="en-US" b="0"/>
              <a:t>Point Three</a:t>
            </a:r>
          </a:p>
          <a:p>
            <a:pPr lvl="0"/>
            <a:r>
              <a:rPr lang="en-US" b="0"/>
              <a:t>Point Four</a:t>
            </a:r>
          </a:p>
          <a:p>
            <a:pPr lvl="0"/>
            <a:r>
              <a:rPr lang="en-US" b="0"/>
              <a:t>Point Five</a:t>
            </a:r>
          </a:p>
          <a:p>
            <a:pPr lvl="0"/>
            <a:r>
              <a:rPr lang="en-US" b="0"/>
              <a:t>Point Six</a:t>
            </a:r>
            <a:endParaRPr lang="en-US"/>
          </a:p>
        </p:txBody>
      </p:sp>
      <p:sp>
        <p:nvSpPr>
          <p:cNvPr id="13" name="Picture Placeholder 12">
            <a:extLst>
              <a:ext uri="{FF2B5EF4-FFF2-40B4-BE49-F238E27FC236}">
                <a16:creationId xmlns:a16="http://schemas.microsoft.com/office/drawing/2014/main" id="{3A2FBE3B-3F0B-2FFE-1949-5829A78799A2}"/>
              </a:ext>
            </a:extLst>
          </p:cNvPr>
          <p:cNvSpPr>
            <a:spLocks noGrp="1"/>
          </p:cNvSpPr>
          <p:nvPr>
            <p:ph type="pic" sz="quarter" idx="12"/>
          </p:nvPr>
        </p:nvSpPr>
        <p:spPr>
          <a:xfrm>
            <a:off x="11658600" y="990600"/>
            <a:ext cx="4876800" cy="8305800"/>
          </a:xfrm>
          <a:prstGeom prst="rect">
            <a:avLst/>
          </a:prstGeom>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1106488" y="1745456"/>
            <a:ext cx="9180512" cy="1050925"/>
          </a:xfrm>
          <a:prstGeom prst="rect">
            <a:avLst/>
          </a:prstGeom>
        </p:spPr>
        <p:txBody>
          <a:bodyPr/>
          <a:lstStyle>
            <a:lvl1pPr algn="l">
              <a:defRPr sz="6000" b="1" i="0">
                <a:solidFill>
                  <a:schemeClr val="bg1"/>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1106488" y="3833813"/>
            <a:ext cx="9180512" cy="5881687"/>
          </a:xfrm>
          <a:prstGeom prst="rect">
            <a:avLst/>
          </a:prstGeom>
        </p:spPr>
        <p:txBody>
          <a:bodyPr/>
          <a:lstStyle>
            <a:lvl1pPr marL="0" indent="0">
              <a:buNone/>
              <a:defRPr/>
            </a:lvl1pPr>
          </a:lstStyle>
          <a:p>
            <a:pPr lvl="0"/>
            <a:r>
              <a:rPr lang="en-US"/>
              <a:t>Lorem Ipsum Dolor Sit</a:t>
            </a:r>
          </a:p>
          <a:p>
            <a:pPr lvl="0"/>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Proin gravida </a:t>
            </a:r>
            <a:r>
              <a:rPr lang="en-US" err="1"/>
              <a:t>enim</a:t>
            </a:r>
            <a:r>
              <a:rPr lang="en-US"/>
              <a:t> </a:t>
            </a:r>
            <a:r>
              <a:rPr lang="en-US" err="1"/>
              <a:t>orci</a:t>
            </a:r>
            <a:r>
              <a:rPr lang="en-US"/>
              <a:t>, non </a:t>
            </a:r>
            <a:r>
              <a:rPr lang="en-US" err="1"/>
              <a:t>lobortis</a:t>
            </a:r>
            <a:r>
              <a:rPr lang="en-US"/>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10837862" y="1745456"/>
            <a:ext cx="6343650" cy="5881687"/>
          </a:xfrm>
          <a:prstGeom prst="rect">
            <a:avLst/>
          </a:prstGeom>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Points w/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449092-2289-41A3-D79A-504B67962BA3}"/>
              </a:ext>
            </a:extLst>
          </p:cNvPr>
          <p:cNvSpPr>
            <a:spLocks noGrp="1"/>
          </p:cNvSpPr>
          <p:nvPr>
            <p:ph type="title" hasCustomPrompt="1"/>
          </p:nvPr>
        </p:nvSpPr>
        <p:spPr>
          <a:xfrm>
            <a:off x="914400" y="6152664"/>
            <a:ext cx="4686300" cy="1989137"/>
          </a:xfrm>
          <a:prstGeom prst="rect">
            <a:avLst/>
          </a:prstGeom>
        </p:spPr>
        <p:txBody>
          <a:bodyPr/>
          <a:lstStyle>
            <a:lvl1pPr algn="l">
              <a:defRPr sz="6000" b="1" i="0">
                <a:solidFill>
                  <a:srgbClr val="000D2F"/>
                </a:solidFill>
                <a:latin typeface="Arial Narrow" panose="020B0604020202020204" pitchFamily="34" charset="0"/>
                <a:cs typeface="Arial Narrow" panose="020B0604020202020204" pitchFamily="34" charset="0"/>
              </a:defRPr>
            </a:lvl1pPr>
          </a:lstStyle>
          <a:p>
            <a:r>
              <a:rPr lang="en-US"/>
              <a:t>Click to edit the Master title</a:t>
            </a:r>
          </a:p>
        </p:txBody>
      </p:sp>
      <p:sp>
        <p:nvSpPr>
          <p:cNvPr id="25" name="Picture Placeholder 24">
            <a:extLst>
              <a:ext uri="{FF2B5EF4-FFF2-40B4-BE49-F238E27FC236}">
                <a16:creationId xmlns:a16="http://schemas.microsoft.com/office/drawing/2014/main" id="{3489E673-6FFF-2384-C3FE-FAE26DB529B5}"/>
              </a:ext>
            </a:extLst>
          </p:cNvPr>
          <p:cNvSpPr>
            <a:spLocks noGrp="1"/>
          </p:cNvSpPr>
          <p:nvPr>
            <p:ph type="pic" sz="quarter" idx="17"/>
          </p:nvPr>
        </p:nvSpPr>
        <p:spPr>
          <a:xfrm>
            <a:off x="0" y="0"/>
            <a:ext cx="5943600" cy="5143500"/>
          </a:xfrm>
          <a:prstGeom prst="rect">
            <a:avLst/>
          </a:prstGeom>
        </p:spPr>
        <p:txBody>
          <a:bodyPr/>
          <a:lstStyle/>
          <a:p>
            <a:endParaRPr lang="en-US"/>
          </a:p>
        </p:txBody>
      </p:sp>
      <p:sp>
        <p:nvSpPr>
          <p:cNvPr id="17" name="Text Placeholder 16">
            <a:extLst>
              <a:ext uri="{FF2B5EF4-FFF2-40B4-BE49-F238E27FC236}">
                <a16:creationId xmlns:a16="http://schemas.microsoft.com/office/drawing/2014/main" id="{4C053194-F713-6E33-5A2D-A144216AAA18}"/>
              </a:ext>
            </a:extLst>
          </p:cNvPr>
          <p:cNvSpPr>
            <a:spLocks noGrp="1"/>
          </p:cNvSpPr>
          <p:nvPr>
            <p:ph type="body" sz="quarter" idx="11" hasCustomPrompt="1"/>
          </p:nvPr>
        </p:nvSpPr>
        <p:spPr>
          <a:xfrm>
            <a:off x="6629400" y="826601"/>
            <a:ext cx="11125200" cy="7315200"/>
          </a:xfrm>
          <a:prstGeom prst="rect">
            <a:avLst/>
          </a:prstGeom>
        </p:spPr>
        <p:txBody>
          <a:bodyPr/>
          <a:lstStyle>
            <a:lvl1pPr marL="571500" indent="-571500">
              <a:spcBef>
                <a:spcPts val="600"/>
              </a:spcBef>
              <a:buFont typeface="Wingdings" pitchFamily="2" charset="2"/>
              <a:buChar char="§"/>
              <a:defRPr sz="3600" b="1" i="0">
                <a:latin typeface="Arial Narrow" panose="020B0604020202020204" pitchFamily="34" charset="0"/>
                <a:cs typeface="Arial Narrow" panose="020B0604020202020204" pitchFamily="34" charset="0"/>
              </a:defRPr>
            </a:lvl1pPr>
            <a:lvl2pPr>
              <a:spcBef>
                <a:spcPts val="600"/>
              </a:spcBef>
              <a:defRPr/>
            </a:lvl2pPr>
          </a:lstStyle>
          <a:p>
            <a:pPr lvl="0"/>
            <a:r>
              <a:rPr lang="en-US"/>
              <a:t>Lorem Ipsum</a:t>
            </a:r>
          </a:p>
          <a:p>
            <a:pPr lvl="1"/>
            <a:r>
              <a:rPr lang="en-US"/>
              <a:t>Presentations are communication tools that can be used as lectures, speeches, and more. </a:t>
            </a:r>
          </a:p>
          <a:p>
            <a:pPr lvl="1"/>
            <a:r>
              <a:rPr lang="en-US"/>
              <a:t>They are mostly presented before an audience. This is a placeholder.</a:t>
            </a:r>
          </a:p>
          <a:p>
            <a:pPr lvl="1"/>
            <a:endParaRPr lang="en-US"/>
          </a:p>
          <a:p>
            <a:pPr lvl="0"/>
            <a:r>
              <a:rPr lang="en-US"/>
              <a:t>Lorem Ipsum</a:t>
            </a:r>
          </a:p>
          <a:p>
            <a:pPr lvl="1"/>
            <a:r>
              <a:rPr lang="en-US"/>
              <a:t>Presentations are communication tools that can be used as lectures, speeches, and more. </a:t>
            </a:r>
          </a:p>
          <a:p>
            <a:pPr lvl="1"/>
            <a:r>
              <a:rPr lang="en-US"/>
              <a:t>They are mostly presented before an audience. This is a placeholder.</a:t>
            </a:r>
          </a:p>
          <a:p>
            <a:pPr lvl="1"/>
            <a:endParaRPr lang="en-US"/>
          </a:p>
          <a:p>
            <a:pPr lvl="0"/>
            <a:r>
              <a:rPr lang="en-US"/>
              <a:t>Lorem Ipsum</a:t>
            </a:r>
          </a:p>
          <a:p>
            <a:pPr lvl="1"/>
            <a:r>
              <a:rPr lang="en-US"/>
              <a:t>Presentations are communication tools that can be used as lectures, speeches, and more. </a:t>
            </a:r>
          </a:p>
          <a:p>
            <a:pPr lvl="1"/>
            <a:r>
              <a:rPr lang="en-US"/>
              <a:t>They are mostly presented before an audience. This is a placeholder.</a:t>
            </a:r>
          </a:p>
          <a:p>
            <a:pPr lvl="1"/>
            <a:endParaRPr lang="en-US"/>
          </a:p>
        </p:txBody>
      </p:sp>
    </p:spTree>
    <p:extLst>
      <p:ext uri="{BB962C8B-B14F-4D97-AF65-F5344CB8AC3E}">
        <p14:creationId xmlns:p14="http://schemas.microsoft.com/office/powerpoint/2010/main" val="4051943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13">
            <a:extLst>
              <a:ext uri="{FF2B5EF4-FFF2-40B4-BE49-F238E27FC236}">
                <a16:creationId xmlns:a16="http://schemas.microsoft.com/office/drawing/2014/main" id="{CCA8FCFE-641E-FEB7-BFBD-6A0CD397FD3A}"/>
              </a:ext>
            </a:extLst>
          </p:cNvPr>
          <p:cNvSpPr>
            <a:spLocks noGrp="1"/>
          </p:cNvSpPr>
          <p:nvPr>
            <p:ph sz="quarter" idx="12" hasCustomPrompt="1"/>
          </p:nvPr>
        </p:nvSpPr>
        <p:spPr>
          <a:xfrm>
            <a:off x="838201" y="4076700"/>
            <a:ext cx="7772400" cy="5715000"/>
          </a:xfrm>
          <a:prstGeom prst="rect">
            <a:avLst/>
          </a:prstGeom>
        </p:spPr>
        <p:txBody>
          <a:bodyPr/>
          <a:lstStyle>
            <a:lvl1pPr marL="0" indent="0">
              <a:buNone/>
              <a:defRPr sz="2800">
                <a:solidFill>
                  <a:srgbClr val="000000"/>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a:t>
            </a:r>
          </a:p>
          <a:p>
            <a:pPr lvl="0"/>
            <a:endParaRPr lang="en-US"/>
          </a:p>
          <a:p>
            <a:pPr lvl="0"/>
            <a:r>
              <a:rPr lang="en-US"/>
              <a:t>Lorem ipsum dolor sit </a:t>
            </a:r>
            <a:r>
              <a:rPr lang="en-US" err="1"/>
              <a:t>amet</a:t>
            </a:r>
            <a:r>
              <a:rPr lang="en-US"/>
              <a:t>, </a:t>
            </a:r>
            <a:r>
              <a:rPr lang="en-US" err="1"/>
              <a:t>consectetur</a:t>
            </a:r>
            <a:r>
              <a:rPr lang="en-US"/>
              <a:t> </a:t>
            </a:r>
            <a:r>
              <a:rPr lang="en-US" err="1"/>
              <a:t>adipising</a:t>
            </a:r>
            <a:r>
              <a:rPr lang="en-US"/>
              <a:t> </a:t>
            </a:r>
            <a:r>
              <a:rPr lang="en-US" err="1"/>
              <a:t>elit</a:t>
            </a:r>
            <a:r>
              <a:rPr lang="en-US"/>
              <a:t>. </a:t>
            </a:r>
            <a:r>
              <a:rPr lang="en-US" err="1"/>
              <a:t>Etiam</a:t>
            </a:r>
            <a:r>
              <a:rPr lang="en-US"/>
              <a:t> subscript lorem non </a:t>
            </a:r>
            <a:r>
              <a:rPr lang="en-US" err="1"/>
              <a:t>aliquam</a:t>
            </a:r>
            <a:r>
              <a:rPr lang="en-US"/>
              <a:t> </a:t>
            </a:r>
            <a:r>
              <a:rPr lang="en-US" err="1"/>
              <a:t>consectetur</a:t>
            </a:r>
            <a:r>
              <a:rPr lang="en-US"/>
              <a:t>. </a:t>
            </a:r>
            <a:r>
              <a:rPr lang="en-US" err="1"/>
              <a:t>Quisque</a:t>
            </a:r>
            <a:r>
              <a:rPr lang="en-US"/>
              <a:t> </a:t>
            </a:r>
            <a:r>
              <a:rPr lang="en-US" err="1"/>
              <a:t>viverra</a:t>
            </a:r>
            <a:r>
              <a:rPr lang="en-US"/>
              <a:t> </a:t>
            </a:r>
            <a:r>
              <a:rPr lang="en-US" err="1"/>
              <a:t>lectus</a:t>
            </a:r>
            <a:r>
              <a:rPr lang="en-US"/>
              <a:t> et diam vehicular </a:t>
            </a:r>
            <a:r>
              <a:rPr lang="en-US" err="1"/>
              <a:t>volupat</a:t>
            </a:r>
            <a:r>
              <a:rPr lang="en-US"/>
              <a:t>. </a:t>
            </a:r>
            <a:r>
              <a:rPr lang="en-US" err="1"/>
              <a:t>Nollum</a:t>
            </a:r>
            <a:r>
              <a:rPr lang="en-US"/>
              <a:t> </a:t>
            </a:r>
            <a:r>
              <a:rPr lang="en-US" err="1"/>
              <a:t>est</a:t>
            </a:r>
            <a:r>
              <a:rPr lang="en-US"/>
              <a:t> </a:t>
            </a:r>
            <a:r>
              <a:rPr lang="en-US" err="1"/>
              <a:t>metus</a:t>
            </a:r>
            <a:r>
              <a:rPr lang="en-US"/>
              <a:t>, porta in Bibendum </a:t>
            </a:r>
            <a:r>
              <a:rPr lang="en-US" err="1"/>
              <a:t>malesuada</a:t>
            </a:r>
            <a:r>
              <a:rPr lang="en-US"/>
              <a:t>.</a:t>
            </a:r>
          </a:p>
        </p:txBody>
      </p:sp>
      <p:sp>
        <p:nvSpPr>
          <p:cNvPr id="8" name="Picture Placeholder 7">
            <a:extLst>
              <a:ext uri="{FF2B5EF4-FFF2-40B4-BE49-F238E27FC236}">
                <a16:creationId xmlns:a16="http://schemas.microsoft.com/office/drawing/2014/main" id="{088300E6-2040-74F9-50E1-CD2B76F827A8}"/>
              </a:ext>
            </a:extLst>
          </p:cNvPr>
          <p:cNvSpPr>
            <a:spLocks noGrp="1"/>
          </p:cNvSpPr>
          <p:nvPr>
            <p:ph type="pic" sz="quarter" idx="13"/>
          </p:nvPr>
        </p:nvSpPr>
        <p:spPr>
          <a:xfrm>
            <a:off x="9829800" y="0"/>
            <a:ext cx="8458200" cy="10287000"/>
          </a:xfrm>
          <a:prstGeom prst="rect">
            <a:avLst/>
          </a:prstGeom>
        </p:spPr>
        <p:txBody>
          <a:bodyPr/>
          <a:lstStyle/>
          <a:p>
            <a:endParaRPr lang="en-US"/>
          </a:p>
        </p:txBody>
      </p:sp>
      <p:sp>
        <p:nvSpPr>
          <p:cNvPr id="4" name="Title 3">
            <a:extLst>
              <a:ext uri="{FF2B5EF4-FFF2-40B4-BE49-F238E27FC236}">
                <a16:creationId xmlns:a16="http://schemas.microsoft.com/office/drawing/2014/main" id="{AC0CA603-9FA9-B49F-699A-380F59BD1E68}"/>
              </a:ext>
            </a:extLst>
          </p:cNvPr>
          <p:cNvSpPr>
            <a:spLocks noGrp="1"/>
          </p:cNvSpPr>
          <p:nvPr>
            <p:ph type="title"/>
          </p:nvPr>
        </p:nvSpPr>
        <p:spPr>
          <a:xfrm>
            <a:off x="838201" y="1409700"/>
            <a:ext cx="7772400" cy="2141537"/>
          </a:xfrm>
          <a:prstGeom prst="rect">
            <a:avLst/>
          </a:prstGeom>
        </p:spPr>
        <p:txBody>
          <a:bodyPr/>
          <a:lstStyle>
            <a:lvl1pPr algn="l">
              <a:defRPr sz="7200" b="1" i="0">
                <a:solidFill>
                  <a:srgbClr val="BE2D2D"/>
                </a:solidFill>
                <a:latin typeface="Arial Narrow" panose="020B0604020202020204" pitchFamily="34" charset="0"/>
                <a:cs typeface="Arial Narrow"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570080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Text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8">
            <a:extLst>
              <a:ext uri="{FF2B5EF4-FFF2-40B4-BE49-F238E27FC236}">
                <a16:creationId xmlns:a16="http://schemas.microsoft.com/office/drawing/2014/main" id="{7D7C373F-992F-B468-FAB0-485A0F21E063}"/>
              </a:ext>
            </a:extLst>
          </p:cNvPr>
          <p:cNvSpPr>
            <a:spLocks noGrp="1"/>
          </p:cNvSpPr>
          <p:nvPr>
            <p:ph type="body" sz="quarter" idx="13" hasCustomPrompt="1"/>
          </p:nvPr>
        </p:nvSpPr>
        <p:spPr>
          <a:xfrm>
            <a:off x="914400" y="3086100"/>
            <a:ext cx="7543800" cy="5562600"/>
          </a:xfrm>
          <a:prstGeom prst="rect">
            <a:avLst/>
          </a:prstGeom>
        </p:spPr>
        <p:txBody>
          <a:bodyPr/>
          <a:lstStyle>
            <a:lvl1pPr marL="0" indent="0" algn="l">
              <a:lnSpc>
                <a:spcPts val="2860"/>
              </a:lnSpc>
              <a:buNone/>
              <a:defRPr sz="2800"/>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 which can be applied to whatever you plan on discussing.</a:t>
            </a:r>
          </a:p>
          <a:p>
            <a:pPr lvl="0"/>
            <a:endParaRPr lang="en-US"/>
          </a:p>
          <a:p>
            <a:pPr lvl="0"/>
            <a:r>
              <a:rPr lang="en-US"/>
              <a:t>Presentations are communication tools that can be used as lectures, speeches, and more. It is mostly presented before an audience.</a:t>
            </a:r>
          </a:p>
        </p:txBody>
      </p:sp>
      <p:sp>
        <p:nvSpPr>
          <p:cNvPr id="5" name="Title 4">
            <a:extLst>
              <a:ext uri="{FF2B5EF4-FFF2-40B4-BE49-F238E27FC236}">
                <a16:creationId xmlns:a16="http://schemas.microsoft.com/office/drawing/2014/main" id="{35B48784-88E1-3119-6F1B-680ED2143395}"/>
              </a:ext>
            </a:extLst>
          </p:cNvPr>
          <p:cNvSpPr>
            <a:spLocks noGrp="1"/>
          </p:cNvSpPr>
          <p:nvPr>
            <p:ph type="title"/>
          </p:nvPr>
        </p:nvSpPr>
        <p:spPr>
          <a:xfrm>
            <a:off x="1752598" y="1139567"/>
            <a:ext cx="15468600" cy="1203325"/>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a:t>Click to edit Master title style</a:t>
            </a:r>
          </a:p>
        </p:txBody>
      </p:sp>
      <p:sp>
        <p:nvSpPr>
          <p:cNvPr id="7" name="Text Placeholder 18">
            <a:extLst>
              <a:ext uri="{FF2B5EF4-FFF2-40B4-BE49-F238E27FC236}">
                <a16:creationId xmlns:a16="http://schemas.microsoft.com/office/drawing/2014/main" id="{E9278FC5-7918-AB16-687D-F673495A096E}"/>
              </a:ext>
            </a:extLst>
          </p:cNvPr>
          <p:cNvSpPr>
            <a:spLocks noGrp="1"/>
          </p:cNvSpPr>
          <p:nvPr>
            <p:ph type="body" sz="quarter" idx="15" hasCustomPrompt="1"/>
          </p:nvPr>
        </p:nvSpPr>
        <p:spPr>
          <a:xfrm>
            <a:off x="9677400" y="3086100"/>
            <a:ext cx="7543800" cy="5562601"/>
          </a:xfrm>
          <a:prstGeom prst="rect">
            <a:avLst/>
          </a:prstGeom>
        </p:spPr>
        <p:txBody>
          <a:bodyPr/>
          <a:lstStyle>
            <a:lvl1pPr marL="0" indent="0" algn="l">
              <a:lnSpc>
                <a:spcPts val="2860"/>
              </a:lnSpc>
              <a:buNone/>
              <a:defRPr sz="2800"/>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 which can be applied to whatever you plan on discussing.</a:t>
            </a:r>
          </a:p>
          <a:p>
            <a:pPr lvl="0"/>
            <a:endParaRPr lang="en-US"/>
          </a:p>
          <a:p>
            <a:pPr lvl="0"/>
            <a:r>
              <a:rPr lang="en-US"/>
              <a:t>Presentations are communication tools that can be used as lectures, speeches, and more. It is mostly presented before an audience.</a:t>
            </a:r>
          </a:p>
        </p:txBody>
      </p:sp>
    </p:spTree>
    <p:extLst>
      <p:ext uri="{BB962C8B-B14F-4D97-AF65-F5344CB8AC3E}">
        <p14:creationId xmlns:p14="http://schemas.microsoft.com/office/powerpoint/2010/main" val="68263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828800" y="6537960"/>
            <a:ext cx="6172200" cy="2270737"/>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8610600" y="1866900"/>
            <a:ext cx="8915400" cy="6941796"/>
          </a:xfrm>
          <a:prstGeom prst="rect">
            <a:avLst/>
          </a:prstGeom>
        </p:spPr>
        <p:txBody>
          <a:bodyPr/>
          <a:lstStyle>
            <a:lvl1pPr marL="571500" indent="-571500">
              <a:spcBef>
                <a:spcPts val="600"/>
              </a:spcBef>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vl2pPr>
              <a:spcBef>
                <a:spcPts val="600"/>
              </a:spcBef>
              <a:defRPr/>
            </a:lvl2pPr>
          </a:lstStyle>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a:p>
            <a:pPr lvl="1"/>
            <a:endParaRPr lang="en-US"/>
          </a:p>
        </p:txBody>
      </p:sp>
    </p:spTree>
    <p:extLst>
      <p:ext uri="{BB962C8B-B14F-4D97-AF65-F5344CB8AC3E}">
        <p14:creationId xmlns:p14="http://schemas.microsoft.com/office/powerpoint/2010/main" val="396093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Text/Two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3547-19C7-BB19-A984-0D6354AE4FEC}"/>
              </a:ext>
            </a:extLst>
          </p:cNvPr>
          <p:cNvSpPr>
            <a:spLocks noGrp="1"/>
          </p:cNvSpPr>
          <p:nvPr>
            <p:ph type="title"/>
          </p:nvPr>
        </p:nvSpPr>
        <p:spPr>
          <a:xfrm>
            <a:off x="2209800" y="538443"/>
            <a:ext cx="6213022" cy="609599"/>
          </a:xfrm>
          <a:prstGeom prst="rect">
            <a:avLst/>
          </a:prstGeom>
        </p:spPr>
        <p:txBody>
          <a:bodyPr/>
          <a:lstStyle>
            <a:lvl1pPr algn="l">
              <a:defRPr sz="3600" b="1" i="0">
                <a:solidFill>
                  <a:schemeClr val="bg1"/>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12" name="Text Placeholder 18">
            <a:extLst>
              <a:ext uri="{FF2B5EF4-FFF2-40B4-BE49-F238E27FC236}">
                <a16:creationId xmlns:a16="http://schemas.microsoft.com/office/drawing/2014/main" id="{BDAE4CA7-8741-27DD-A758-109244201524}"/>
              </a:ext>
            </a:extLst>
          </p:cNvPr>
          <p:cNvSpPr>
            <a:spLocks noGrp="1"/>
          </p:cNvSpPr>
          <p:nvPr>
            <p:ph type="body" sz="quarter" idx="13" hasCustomPrompt="1"/>
          </p:nvPr>
        </p:nvSpPr>
        <p:spPr>
          <a:xfrm>
            <a:off x="2209800" y="1345019"/>
            <a:ext cx="6213023" cy="3036481"/>
          </a:xfrm>
          <a:prstGeom prst="rect">
            <a:avLst/>
          </a:prstGeom>
        </p:spPr>
        <p:txBody>
          <a:bodyPr/>
          <a:lstStyle>
            <a:lvl1pPr marL="0" indent="0">
              <a:lnSpc>
                <a:spcPts val="2860"/>
              </a:lnSpc>
              <a:buNone/>
              <a:defRPr sz="2800">
                <a:solidFill>
                  <a:schemeClr val="bg1"/>
                </a:solidFill>
              </a:defRPr>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a:t>
            </a:r>
          </a:p>
        </p:txBody>
      </p:sp>
      <p:sp>
        <p:nvSpPr>
          <p:cNvPr id="16" name="Picture Placeholder 15">
            <a:extLst>
              <a:ext uri="{FF2B5EF4-FFF2-40B4-BE49-F238E27FC236}">
                <a16:creationId xmlns:a16="http://schemas.microsoft.com/office/drawing/2014/main" id="{F99CF1A6-316D-EF51-07F1-8810AB2F7ABF}"/>
              </a:ext>
            </a:extLst>
          </p:cNvPr>
          <p:cNvSpPr>
            <a:spLocks noGrp="1"/>
          </p:cNvSpPr>
          <p:nvPr>
            <p:ph type="pic" sz="quarter" idx="16"/>
          </p:nvPr>
        </p:nvSpPr>
        <p:spPr>
          <a:xfrm>
            <a:off x="9865179" y="0"/>
            <a:ext cx="8422821" cy="5143500"/>
          </a:xfrm>
          <a:prstGeom prst="rect">
            <a:avLst/>
          </a:prstGeom>
        </p:spPr>
        <p:txBody>
          <a:bodyPr/>
          <a:lstStyle/>
          <a:p>
            <a:endParaRPr lang="en-US"/>
          </a:p>
        </p:txBody>
      </p:sp>
      <p:sp>
        <p:nvSpPr>
          <p:cNvPr id="13" name="Text Placeholder 16">
            <a:extLst>
              <a:ext uri="{FF2B5EF4-FFF2-40B4-BE49-F238E27FC236}">
                <a16:creationId xmlns:a16="http://schemas.microsoft.com/office/drawing/2014/main" id="{A63623A8-E42A-928A-F7DF-7CB5A4688F8E}"/>
              </a:ext>
            </a:extLst>
          </p:cNvPr>
          <p:cNvSpPr>
            <a:spLocks noGrp="1"/>
          </p:cNvSpPr>
          <p:nvPr>
            <p:ph type="body" sz="quarter" idx="14" hasCustomPrompt="1"/>
          </p:nvPr>
        </p:nvSpPr>
        <p:spPr>
          <a:xfrm>
            <a:off x="2215116" y="5905500"/>
            <a:ext cx="621302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14" name="Text Placeholder 18">
            <a:extLst>
              <a:ext uri="{FF2B5EF4-FFF2-40B4-BE49-F238E27FC236}">
                <a16:creationId xmlns:a16="http://schemas.microsoft.com/office/drawing/2014/main" id="{3327C0DD-A4D6-4E8E-77DB-C1A3FC670119}"/>
              </a:ext>
            </a:extLst>
          </p:cNvPr>
          <p:cNvSpPr>
            <a:spLocks noGrp="1"/>
          </p:cNvSpPr>
          <p:nvPr>
            <p:ph type="body" sz="quarter" idx="15" hasCustomPrompt="1"/>
          </p:nvPr>
        </p:nvSpPr>
        <p:spPr>
          <a:xfrm>
            <a:off x="2215116" y="6712076"/>
            <a:ext cx="6213023" cy="3036481"/>
          </a:xfrm>
          <a:prstGeom prst="rect">
            <a:avLst/>
          </a:prstGeom>
        </p:spPr>
        <p:txBody>
          <a:bodyPr/>
          <a:lstStyle>
            <a:lvl1pPr marL="0" indent="0">
              <a:lnSpc>
                <a:spcPts val="2860"/>
              </a:lnSpc>
              <a:buNone/>
              <a:defRPr sz="2800">
                <a:solidFill>
                  <a:srgbClr val="000000"/>
                </a:solidFill>
              </a:defRPr>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a:t>
            </a:r>
          </a:p>
        </p:txBody>
      </p:sp>
      <p:sp>
        <p:nvSpPr>
          <p:cNvPr id="17" name="Picture Placeholder 15">
            <a:extLst>
              <a:ext uri="{FF2B5EF4-FFF2-40B4-BE49-F238E27FC236}">
                <a16:creationId xmlns:a16="http://schemas.microsoft.com/office/drawing/2014/main" id="{BD7AC194-398D-CC86-3815-7E0F3E110898}"/>
              </a:ext>
            </a:extLst>
          </p:cNvPr>
          <p:cNvSpPr>
            <a:spLocks noGrp="1"/>
          </p:cNvSpPr>
          <p:nvPr>
            <p:ph type="pic" sz="quarter" idx="17"/>
          </p:nvPr>
        </p:nvSpPr>
        <p:spPr>
          <a:xfrm>
            <a:off x="9831510" y="5143500"/>
            <a:ext cx="8422821" cy="5143500"/>
          </a:xfrm>
          <a:prstGeom prst="rect">
            <a:avLst/>
          </a:prstGeom>
        </p:spPr>
        <p:txBody>
          <a:bodyPr/>
          <a:lstStyle/>
          <a:p>
            <a:endParaRPr lang="en-US"/>
          </a:p>
        </p:txBody>
      </p:sp>
    </p:spTree>
    <p:extLst>
      <p:ext uri="{BB962C8B-B14F-4D97-AF65-F5344CB8AC3E}">
        <p14:creationId xmlns:p14="http://schemas.microsoft.com/office/powerpoint/2010/main" val="628804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ur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D5A6CF-F721-B3D6-1015-A99847E1A63C}"/>
              </a:ext>
            </a:extLst>
          </p:cNvPr>
          <p:cNvSpPr>
            <a:spLocks noGrp="1"/>
          </p:cNvSpPr>
          <p:nvPr>
            <p:ph type="title"/>
          </p:nvPr>
        </p:nvSpPr>
        <p:spPr>
          <a:xfrm>
            <a:off x="304800" y="795528"/>
            <a:ext cx="3962400" cy="2829147"/>
          </a:xfrm>
          <a:prstGeom prst="rect">
            <a:avLst/>
          </a:prstGeom>
        </p:spPr>
        <p:txBody>
          <a:bodyPr/>
          <a:lstStyle>
            <a:lvl1pPr algn="l">
              <a:defRPr sz="6000" b="1" i="0">
                <a:solidFill>
                  <a:schemeClr val="bg1"/>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3" name="Text Placeholder 16">
            <a:extLst>
              <a:ext uri="{FF2B5EF4-FFF2-40B4-BE49-F238E27FC236}">
                <a16:creationId xmlns:a16="http://schemas.microsoft.com/office/drawing/2014/main" id="{4E33D777-F610-76CD-2E3B-6BA2DC5467A9}"/>
              </a:ext>
            </a:extLst>
          </p:cNvPr>
          <p:cNvSpPr>
            <a:spLocks noGrp="1"/>
          </p:cNvSpPr>
          <p:nvPr>
            <p:ph type="body" sz="quarter" idx="11" hasCustomPrompt="1"/>
          </p:nvPr>
        </p:nvSpPr>
        <p:spPr>
          <a:xfrm>
            <a:off x="5067300" y="795528"/>
            <a:ext cx="6172200" cy="1143000"/>
          </a:xfrm>
          <a:prstGeom prst="rect">
            <a:avLst/>
          </a:prstGeom>
        </p:spPr>
        <p:txBody>
          <a:bodyPr/>
          <a:lstStyle>
            <a:lvl1pPr marL="571500" indent="-571500">
              <a:buClr>
                <a:srgbClr val="000000"/>
              </a:buClr>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 DOLOR SIT IPSUM DOLOR</a:t>
            </a:r>
          </a:p>
        </p:txBody>
      </p:sp>
      <p:sp>
        <p:nvSpPr>
          <p:cNvPr id="4" name="Text Placeholder 18">
            <a:extLst>
              <a:ext uri="{FF2B5EF4-FFF2-40B4-BE49-F238E27FC236}">
                <a16:creationId xmlns:a16="http://schemas.microsoft.com/office/drawing/2014/main" id="{3E541A5D-AF1C-F850-A7AA-61BDD30D55B4}"/>
              </a:ext>
            </a:extLst>
          </p:cNvPr>
          <p:cNvSpPr>
            <a:spLocks noGrp="1"/>
          </p:cNvSpPr>
          <p:nvPr>
            <p:ph type="body" sz="quarter" idx="12" hasCustomPrompt="1"/>
          </p:nvPr>
        </p:nvSpPr>
        <p:spPr>
          <a:xfrm>
            <a:off x="5676900" y="2131655"/>
            <a:ext cx="5562600" cy="2586233"/>
          </a:xfrm>
          <a:prstGeom prst="rect">
            <a:avLst/>
          </a:prstGeom>
        </p:spPr>
        <p:txBody>
          <a:bodyPr/>
          <a:lstStyle>
            <a:lvl1pPr marL="0" indent="0">
              <a:lnSpc>
                <a:spcPct val="100000"/>
              </a:lnSpc>
              <a:buNone/>
              <a:defRPr sz="2800">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
        <p:nvSpPr>
          <p:cNvPr id="2" name="Text Placeholder 16">
            <a:extLst>
              <a:ext uri="{FF2B5EF4-FFF2-40B4-BE49-F238E27FC236}">
                <a16:creationId xmlns:a16="http://schemas.microsoft.com/office/drawing/2014/main" id="{36808B73-87F3-3B16-E190-6EBA125E754D}"/>
              </a:ext>
            </a:extLst>
          </p:cNvPr>
          <p:cNvSpPr>
            <a:spLocks noGrp="1"/>
          </p:cNvSpPr>
          <p:nvPr>
            <p:ph type="body" sz="quarter" idx="13" hasCustomPrompt="1"/>
          </p:nvPr>
        </p:nvSpPr>
        <p:spPr>
          <a:xfrm>
            <a:off x="11582400" y="795528"/>
            <a:ext cx="6172200" cy="1143000"/>
          </a:xfrm>
          <a:prstGeom prst="rect">
            <a:avLst/>
          </a:prstGeom>
        </p:spPr>
        <p:txBody>
          <a:bodyPr/>
          <a:lstStyle>
            <a:lvl1pPr marL="571500" indent="-571500">
              <a:buClr>
                <a:srgbClr val="000000"/>
              </a:buClr>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 DOLOR SIT IPSUM DOLOR</a:t>
            </a:r>
          </a:p>
        </p:txBody>
      </p:sp>
      <p:sp>
        <p:nvSpPr>
          <p:cNvPr id="6" name="Text Placeholder 18">
            <a:extLst>
              <a:ext uri="{FF2B5EF4-FFF2-40B4-BE49-F238E27FC236}">
                <a16:creationId xmlns:a16="http://schemas.microsoft.com/office/drawing/2014/main" id="{41F09A24-7CE5-C0C7-DCCF-F672494892E5}"/>
              </a:ext>
            </a:extLst>
          </p:cNvPr>
          <p:cNvSpPr>
            <a:spLocks noGrp="1"/>
          </p:cNvSpPr>
          <p:nvPr>
            <p:ph type="body" sz="quarter" idx="14" hasCustomPrompt="1"/>
          </p:nvPr>
        </p:nvSpPr>
        <p:spPr>
          <a:xfrm>
            <a:off x="12192000" y="2131655"/>
            <a:ext cx="5562600" cy="2586233"/>
          </a:xfrm>
          <a:prstGeom prst="rect">
            <a:avLst/>
          </a:prstGeom>
        </p:spPr>
        <p:txBody>
          <a:bodyPr/>
          <a:lstStyle>
            <a:lvl1pPr marL="0" indent="0">
              <a:lnSpc>
                <a:spcPct val="100000"/>
              </a:lnSpc>
              <a:buNone/>
              <a:defRPr sz="2800">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
        <p:nvSpPr>
          <p:cNvPr id="7" name="Text Placeholder 16">
            <a:extLst>
              <a:ext uri="{FF2B5EF4-FFF2-40B4-BE49-F238E27FC236}">
                <a16:creationId xmlns:a16="http://schemas.microsoft.com/office/drawing/2014/main" id="{6DEEAF7E-71C1-0830-3BB3-F50F76C05F66}"/>
              </a:ext>
            </a:extLst>
          </p:cNvPr>
          <p:cNvSpPr>
            <a:spLocks noGrp="1"/>
          </p:cNvSpPr>
          <p:nvPr>
            <p:ph type="body" sz="quarter" idx="15" hasCustomPrompt="1"/>
          </p:nvPr>
        </p:nvSpPr>
        <p:spPr>
          <a:xfrm>
            <a:off x="5067300" y="5202342"/>
            <a:ext cx="6172200" cy="1143000"/>
          </a:xfrm>
          <a:prstGeom prst="rect">
            <a:avLst/>
          </a:prstGeom>
        </p:spPr>
        <p:txBody>
          <a:bodyPr/>
          <a:lstStyle>
            <a:lvl1pPr marL="571500" indent="-571500">
              <a:buClr>
                <a:srgbClr val="000000"/>
              </a:buClr>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 DOLOR SIT IPSUM DOLOR</a:t>
            </a:r>
          </a:p>
        </p:txBody>
      </p:sp>
      <p:sp>
        <p:nvSpPr>
          <p:cNvPr id="8" name="Text Placeholder 18">
            <a:extLst>
              <a:ext uri="{FF2B5EF4-FFF2-40B4-BE49-F238E27FC236}">
                <a16:creationId xmlns:a16="http://schemas.microsoft.com/office/drawing/2014/main" id="{7C38C5BC-2C55-899C-9423-DBFD58BA0807}"/>
              </a:ext>
            </a:extLst>
          </p:cNvPr>
          <p:cNvSpPr>
            <a:spLocks noGrp="1"/>
          </p:cNvSpPr>
          <p:nvPr>
            <p:ph type="body" sz="quarter" idx="16" hasCustomPrompt="1"/>
          </p:nvPr>
        </p:nvSpPr>
        <p:spPr>
          <a:xfrm>
            <a:off x="5676900" y="6538469"/>
            <a:ext cx="5562600" cy="2586233"/>
          </a:xfrm>
          <a:prstGeom prst="rect">
            <a:avLst/>
          </a:prstGeom>
        </p:spPr>
        <p:txBody>
          <a:bodyPr/>
          <a:lstStyle>
            <a:lvl1pPr marL="0" indent="0">
              <a:lnSpc>
                <a:spcPct val="100000"/>
              </a:lnSpc>
              <a:buNone/>
              <a:defRPr sz="2800">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
        <p:nvSpPr>
          <p:cNvPr id="9" name="Text Placeholder 16">
            <a:extLst>
              <a:ext uri="{FF2B5EF4-FFF2-40B4-BE49-F238E27FC236}">
                <a16:creationId xmlns:a16="http://schemas.microsoft.com/office/drawing/2014/main" id="{8339CEAC-D601-683C-5378-EEA4D14F1277}"/>
              </a:ext>
            </a:extLst>
          </p:cNvPr>
          <p:cNvSpPr>
            <a:spLocks noGrp="1"/>
          </p:cNvSpPr>
          <p:nvPr>
            <p:ph type="body" sz="quarter" idx="17" hasCustomPrompt="1"/>
          </p:nvPr>
        </p:nvSpPr>
        <p:spPr>
          <a:xfrm>
            <a:off x="11607800" y="5202342"/>
            <a:ext cx="6172200" cy="1143000"/>
          </a:xfrm>
          <a:prstGeom prst="rect">
            <a:avLst/>
          </a:prstGeom>
        </p:spPr>
        <p:txBody>
          <a:bodyPr/>
          <a:lstStyle>
            <a:lvl1pPr marL="571500" indent="-571500">
              <a:buClr>
                <a:srgbClr val="000000"/>
              </a:buClr>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 DOLOR SIT IPSUM DOLOR</a:t>
            </a:r>
          </a:p>
        </p:txBody>
      </p:sp>
      <p:sp>
        <p:nvSpPr>
          <p:cNvPr id="10" name="Text Placeholder 18">
            <a:extLst>
              <a:ext uri="{FF2B5EF4-FFF2-40B4-BE49-F238E27FC236}">
                <a16:creationId xmlns:a16="http://schemas.microsoft.com/office/drawing/2014/main" id="{5271BE6C-CB3B-4AE9-A051-86EBB4D9C054}"/>
              </a:ext>
            </a:extLst>
          </p:cNvPr>
          <p:cNvSpPr>
            <a:spLocks noGrp="1"/>
          </p:cNvSpPr>
          <p:nvPr>
            <p:ph type="body" sz="quarter" idx="18" hasCustomPrompt="1"/>
          </p:nvPr>
        </p:nvSpPr>
        <p:spPr>
          <a:xfrm>
            <a:off x="12217400" y="6538469"/>
            <a:ext cx="5562600" cy="2586233"/>
          </a:xfrm>
          <a:prstGeom prst="rect">
            <a:avLst/>
          </a:prstGeom>
        </p:spPr>
        <p:txBody>
          <a:bodyPr/>
          <a:lstStyle>
            <a:lvl1pPr marL="0" indent="0">
              <a:lnSpc>
                <a:spcPct val="100000"/>
              </a:lnSpc>
              <a:buNone/>
              <a:defRPr sz="2800">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Tree>
    <p:extLst>
      <p:ext uri="{BB962C8B-B14F-4D97-AF65-F5344CB8AC3E}">
        <p14:creationId xmlns:p14="http://schemas.microsoft.com/office/powerpoint/2010/main" val="3666706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304800" y="826600"/>
            <a:ext cx="3962400" cy="2903536"/>
          </a:xfrm>
          <a:prstGeom prst="rect">
            <a:avLst/>
          </a:prstGeom>
        </p:spPr>
        <p:txBody>
          <a:bodyPr/>
          <a:lstStyle>
            <a:lvl1pPr algn="l">
              <a:defRPr sz="6000" b="1" i="0">
                <a:solidFill>
                  <a:schemeClr val="bg1"/>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5410200" y="826600"/>
            <a:ext cx="12344400" cy="7898299"/>
          </a:xfrm>
          <a:prstGeom prst="rect">
            <a:avLst/>
          </a:prstGeom>
        </p:spPr>
        <p:txBody>
          <a:bodyPr/>
          <a:lstStyle>
            <a:lvl1pPr marL="571500" indent="-571500">
              <a:spcBef>
                <a:spcPts val="600"/>
              </a:spcBef>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vl2pPr>
              <a:spcBef>
                <a:spcPts val="600"/>
              </a:spcBef>
              <a:defRPr/>
            </a:lvl2pPr>
          </a:lstStyle>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p:txBody>
      </p:sp>
    </p:spTree>
    <p:extLst>
      <p:ext uri="{BB962C8B-B14F-4D97-AF65-F5344CB8AC3E}">
        <p14:creationId xmlns:p14="http://schemas.microsoft.com/office/powerpoint/2010/main" val="3820791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pen Tex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1257300" y="547689"/>
            <a:ext cx="15773400" cy="1014412"/>
          </a:xfrm>
          <a:prstGeom prst="rect">
            <a:avLst/>
          </a:prstGeom>
        </p:spPr>
        <p:txBody>
          <a:bodyPr/>
          <a:lstStyle>
            <a:lvl1pPr algn="l">
              <a:defRPr sz="6000" b="1" i="0">
                <a:solidFill>
                  <a:srgbClr val="000D2F"/>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1257300" y="1943100"/>
            <a:ext cx="157734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24176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pen Text Al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2514600" y="547689"/>
            <a:ext cx="14859000" cy="1014412"/>
          </a:xfrm>
          <a:prstGeom prst="rect">
            <a:avLst/>
          </a:prstGeom>
        </p:spPr>
        <p:txBody>
          <a:bodyPr/>
          <a:lstStyle>
            <a:lvl1pPr algn="l">
              <a:defRPr sz="6000" b="1" i="0">
                <a:solidFill>
                  <a:srgbClr val="000D2F"/>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2514600" y="1943100"/>
            <a:ext cx="148590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2156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838200" y="1104900"/>
            <a:ext cx="16611600" cy="1014412"/>
          </a:xfrm>
          <a:prstGeom prst="rect">
            <a:avLst/>
          </a:prstGeom>
        </p:spPr>
        <p:txBody>
          <a:bodyPr/>
          <a:lstStyle>
            <a:lvl1pPr algn="l">
              <a:defRPr sz="6000" b="1" i="0">
                <a:solidFill>
                  <a:srgbClr val="000D2F"/>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838200" y="2500311"/>
            <a:ext cx="166116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933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Boxes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25D3-12D7-7F37-267C-86FF0719F405}"/>
              </a:ext>
            </a:extLst>
          </p:cNvPr>
          <p:cNvSpPr>
            <a:spLocks noGrp="1"/>
          </p:cNvSpPr>
          <p:nvPr>
            <p:ph type="title"/>
          </p:nvPr>
        </p:nvSpPr>
        <p:spPr>
          <a:xfrm>
            <a:off x="1447800" y="1104900"/>
            <a:ext cx="15773400" cy="1127125"/>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a:t>Click to edit Master title style</a:t>
            </a:r>
          </a:p>
        </p:txBody>
      </p:sp>
      <p:sp>
        <p:nvSpPr>
          <p:cNvPr id="23" name="AutoShape 7">
            <a:extLst>
              <a:ext uri="{FF2B5EF4-FFF2-40B4-BE49-F238E27FC236}">
                <a16:creationId xmlns:a16="http://schemas.microsoft.com/office/drawing/2014/main" id="{0E90A7B0-9BE9-1DA9-D72B-CA02A60DD585}"/>
              </a:ext>
              <a:ext uri="{C183D7F6-B498-43B3-948B-1728B52AA6E4}">
                <adec:decorative xmlns:adec="http://schemas.microsoft.com/office/drawing/2017/decorative" val="1"/>
              </a:ext>
            </a:extLst>
          </p:cNvPr>
          <p:cNvSpPr/>
          <p:nvPr userDrawn="1"/>
        </p:nvSpPr>
        <p:spPr>
          <a:xfrm>
            <a:off x="1447800" y="3162300"/>
            <a:ext cx="7543800" cy="3048000"/>
          </a:xfrm>
          <a:prstGeom prst="rect">
            <a:avLst/>
          </a:prstGeom>
          <a:solidFill>
            <a:srgbClr val="254E72">
              <a:alpha val="7843"/>
            </a:srgbClr>
          </a:solidFill>
        </p:spPr>
        <p:txBody>
          <a:bodyPr/>
          <a:lstStyle/>
          <a:p>
            <a:endParaRPr lang="en-US"/>
          </a:p>
        </p:txBody>
      </p:sp>
      <p:sp>
        <p:nvSpPr>
          <p:cNvPr id="25" name="Text Placeholder 16">
            <a:extLst>
              <a:ext uri="{FF2B5EF4-FFF2-40B4-BE49-F238E27FC236}">
                <a16:creationId xmlns:a16="http://schemas.microsoft.com/office/drawing/2014/main" id="{AB6CD816-39BB-9104-9B8E-784E0C65936C}"/>
              </a:ext>
            </a:extLst>
          </p:cNvPr>
          <p:cNvSpPr>
            <a:spLocks noGrp="1"/>
          </p:cNvSpPr>
          <p:nvPr>
            <p:ph type="body" sz="quarter" idx="11" hasCustomPrompt="1"/>
          </p:nvPr>
        </p:nvSpPr>
        <p:spPr>
          <a:xfrm>
            <a:off x="1752600" y="3437780"/>
            <a:ext cx="70024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26" name="Text Placeholder 18">
            <a:extLst>
              <a:ext uri="{FF2B5EF4-FFF2-40B4-BE49-F238E27FC236}">
                <a16:creationId xmlns:a16="http://schemas.microsoft.com/office/drawing/2014/main" id="{B41E4DEE-9A09-C182-A12A-9ED54C12153E}"/>
              </a:ext>
            </a:extLst>
          </p:cNvPr>
          <p:cNvSpPr>
            <a:spLocks noGrp="1"/>
          </p:cNvSpPr>
          <p:nvPr>
            <p:ph type="body" sz="quarter" idx="12" hasCustomPrompt="1"/>
          </p:nvPr>
        </p:nvSpPr>
        <p:spPr>
          <a:xfrm>
            <a:off x="1752600" y="4229100"/>
            <a:ext cx="7002463" cy="1707777"/>
          </a:xfrm>
          <a:prstGeom prst="rect">
            <a:avLst/>
          </a:prstGeom>
        </p:spPr>
        <p:txBody>
          <a:bodyPr/>
          <a:lstStyle>
            <a:lvl1pPr marL="0" indent="0">
              <a:buNone/>
              <a:defRPr sz="2800">
                <a:solidFill>
                  <a:srgbClr val="000000"/>
                </a:solidFill>
              </a:defRPr>
            </a:lvl1pPr>
          </a:lstStyle>
          <a:p>
            <a:pPr lvl="0"/>
            <a:r>
              <a:rPr lang="en-US"/>
              <a:t>Presentations are communication tools that can be used as lectures, speeches, and more. It is mostly presented before an audience or posted online.</a:t>
            </a:r>
          </a:p>
        </p:txBody>
      </p:sp>
      <p:sp>
        <p:nvSpPr>
          <p:cNvPr id="12" name="AutoShape 7">
            <a:extLst>
              <a:ext uri="{FF2B5EF4-FFF2-40B4-BE49-F238E27FC236}">
                <a16:creationId xmlns:a16="http://schemas.microsoft.com/office/drawing/2014/main" id="{DAE20D51-63B3-C8BA-BD42-48CBDD622FBC}"/>
              </a:ext>
              <a:ext uri="{C183D7F6-B498-43B3-948B-1728B52AA6E4}">
                <adec:decorative xmlns:adec="http://schemas.microsoft.com/office/drawing/2017/decorative" val="1"/>
              </a:ext>
            </a:extLst>
          </p:cNvPr>
          <p:cNvSpPr/>
          <p:nvPr userDrawn="1"/>
        </p:nvSpPr>
        <p:spPr>
          <a:xfrm>
            <a:off x="1447800" y="6819900"/>
            <a:ext cx="7543800" cy="3048000"/>
          </a:xfrm>
          <a:prstGeom prst="rect">
            <a:avLst/>
          </a:prstGeom>
          <a:solidFill>
            <a:srgbClr val="254E72">
              <a:alpha val="7843"/>
            </a:srgbClr>
          </a:solidFill>
        </p:spPr>
        <p:txBody>
          <a:bodyPr/>
          <a:lstStyle/>
          <a:p>
            <a:endParaRPr lang="en-US"/>
          </a:p>
        </p:txBody>
      </p:sp>
      <p:sp>
        <p:nvSpPr>
          <p:cNvPr id="27" name="Text Placeholder 16">
            <a:extLst>
              <a:ext uri="{FF2B5EF4-FFF2-40B4-BE49-F238E27FC236}">
                <a16:creationId xmlns:a16="http://schemas.microsoft.com/office/drawing/2014/main" id="{FADB9D7D-8B94-631E-96B7-A227C0E45DD2}"/>
              </a:ext>
            </a:extLst>
          </p:cNvPr>
          <p:cNvSpPr>
            <a:spLocks noGrp="1"/>
          </p:cNvSpPr>
          <p:nvPr>
            <p:ph type="body" sz="quarter" idx="13" hasCustomPrompt="1"/>
          </p:nvPr>
        </p:nvSpPr>
        <p:spPr>
          <a:xfrm>
            <a:off x="1752600" y="7131783"/>
            <a:ext cx="70024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28" name="Text Placeholder 18">
            <a:extLst>
              <a:ext uri="{FF2B5EF4-FFF2-40B4-BE49-F238E27FC236}">
                <a16:creationId xmlns:a16="http://schemas.microsoft.com/office/drawing/2014/main" id="{AE879128-9F32-227B-04A4-B3DD5858E0B9}"/>
              </a:ext>
            </a:extLst>
          </p:cNvPr>
          <p:cNvSpPr>
            <a:spLocks noGrp="1"/>
          </p:cNvSpPr>
          <p:nvPr>
            <p:ph type="body" sz="quarter" idx="14" hasCustomPrompt="1"/>
          </p:nvPr>
        </p:nvSpPr>
        <p:spPr>
          <a:xfrm>
            <a:off x="1752600" y="7923103"/>
            <a:ext cx="7002463" cy="1707777"/>
          </a:xfrm>
          <a:prstGeom prst="rect">
            <a:avLst/>
          </a:prstGeom>
        </p:spPr>
        <p:txBody>
          <a:bodyPr/>
          <a:lstStyle>
            <a:lvl1pPr marL="0" indent="0">
              <a:buNone/>
              <a:defRPr sz="2800">
                <a:solidFill>
                  <a:srgbClr val="000000"/>
                </a:solidFill>
              </a:defRPr>
            </a:lvl1pPr>
          </a:lstStyle>
          <a:p>
            <a:pPr lvl="0"/>
            <a:r>
              <a:rPr lang="en-US"/>
              <a:t>Presentations are communication tools that can be used as lectures, speeches, and more. It is mostly presented before an audience or posted online.</a:t>
            </a:r>
          </a:p>
        </p:txBody>
      </p:sp>
      <p:sp>
        <p:nvSpPr>
          <p:cNvPr id="24" name="AutoShape 7">
            <a:extLst>
              <a:ext uri="{FF2B5EF4-FFF2-40B4-BE49-F238E27FC236}">
                <a16:creationId xmlns:a16="http://schemas.microsoft.com/office/drawing/2014/main" id="{00119CA4-DE3E-01C5-447A-0B44111E98F9}"/>
              </a:ext>
              <a:ext uri="{C183D7F6-B498-43B3-948B-1728B52AA6E4}">
                <adec:decorative xmlns:adec="http://schemas.microsoft.com/office/drawing/2017/decorative" val="1"/>
              </a:ext>
            </a:extLst>
          </p:cNvPr>
          <p:cNvSpPr/>
          <p:nvPr userDrawn="1"/>
        </p:nvSpPr>
        <p:spPr>
          <a:xfrm>
            <a:off x="9677400" y="3162300"/>
            <a:ext cx="7543800" cy="3048000"/>
          </a:xfrm>
          <a:prstGeom prst="rect">
            <a:avLst/>
          </a:prstGeom>
          <a:solidFill>
            <a:srgbClr val="254E72">
              <a:alpha val="7843"/>
            </a:srgbClr>
          </a:solidFill>
        </p:spPr>
        <p:txBody>
          <a:bodyPr/>
          <a:lstStyle/>
          <a:p>
            <a:endParaRPr lang="en-US"/>
          </a:p>
        </p:txBody>
      </p:sp>
      <p:sp>
        <p:nvSpPr>
          <p:cNvPr id="29" name="Text Placeholder 16">
            <a:extLst>
              <a:ext uri="{FF2B5EF4-FFF2-40B4-BE49-F238E27FC236}">
                <a16:creationId xmlns:a16="http://schemas.microsoft.com/office/drawing/2014/main" id="{F89F7586-147A-3760-EED0-E3A01F9AEB95}"/>
              </a:ext>
            </a:extLst>
          </p:cNvPr>
          <p:cNvSpPr>
            <a:spLocks noGrp="1"/>
          </p:cNvSpPr>
          <p:nvPr>
            <p:ph type="body" sz="quarter" idx="15" hasCustomPrompt="1"/>
          </p:nvPr>
        </p:nvSpPr>
        <p:spPr>
          <a:xfrm>
            <a:off x="9982200" y="3437780"/>
            <a:ext cx="70024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30" name="Text Placeholder 18">
            <a:extLst>
              <a:ext uri="{FF2B5EF4-FFF2-40B4-BE49-F238E27FC236}">
                <a16:creationId xmlns:a16="http://schemas.microsoft.com/office/drawing/2014/main" id="{C8477A31-CB66-4A03-12EE-E404C1C8D787}"/>
              </a:ext>
            </a:extLst>
          </p:cNvPr>
          <p:cNvSpPr>
            <a:spLocks noGrp="1"/>
          </p:cNvSpPr>
          <p:nvPr>
            <p:ph type="body" sz="quarter" idx="16" hasCustomPrompt="1"/>
          </p:nvPr>
        </p:nvSpPr>
        <p:spPr>
          <a:xfrm>
            <a:off x="9982200" y="4229100"/>
            <a:ext cx="7002463" cy="1707777"/>
          </a:xfrm>
          <a:prstGeom prst="rect">
            <a:avLst/>
          </a:prstGeom>
        </p:spPr>
        <p:txBody>
          <a:bodyPr/>
          <a:lstStyle>
            <a:lvl1pPr marL="0" indent="0">
              <a:buNone/>
              <a:defRPr sz="2800">
                <a:solidFill>
                  <a:srgbClr val="000000"/>
                </a:solidFill>
              </a:defRPr>
            </a:lvl1pPr>
          </a:lstStyle>
          <a:p>
            <a:pPr lvl="0"/>
            <a:r>
              <a:rPr lang="en-US"/>
              <a:t>Presentations are communication tools that can be used as lectures, speeches, and more. It is mostly presented before an audience or posted online.</a:t>
            </a:r>
          </a:p>
        </p:txBody>
      </p:sp>
      <p:sp>
        <p:nvSpPr>
          <p:cNvPr id="22" name="AutoShape 7">
            <a:extLst>
              <a:ext uri="{FF2B5EF4-FFF2-40B4-BE49-F238E27FC236}">
                <a16:creationId xmlns:a16="http://schemas.microsoft.com/office/drawing/2014/main" id="{99E4B0F2-76C3-A861-AA33-35C9F6021A05}"/>
              </a:ext>
              <a:ext uri="{C183D7F6-B498-43B3-948B-1728B52AA6E4}">
                <adec:decorative xmlns:adec="http://schemas.microsoft.com/office/drawing/2017/decorative" val="1"/>
              </a:ext>
            </a:extLst>
          </p:cNvPr>
          <p:cNvSpPr/>
          <p:nvPr userDrawn="1"/>
        </p:nvSpPr>
        <p:spPr>
          <a:xfrm>
            <a:off x="9677400" y="6819900"/>
            <a:ext cx="7543800" cy="3048000"/>
          </a:xfrm>
          <a:prstGeom prst="rect">
            <a:avLst/>
          </a:prstGeom>
          <a:solidFill>
            <a:srgbClr val="254E72">
              <a:alpha val="7843"/>
            </a:srgbClr>
          </a:solidFill>
        </p:spPr>
        <p:txBody>
          <a:bodyPr/>
          <a:lstStyle/>
          <a:p>
            <a:endParaRPr lang="en-US"/>
          </a:p>
        </p:txBody>
      </p:sp>
      <p:sp>
        <p:nvSpPr>
          <p:cNvPr id="31" name="Text Placeholder 16">
            <a:extLst>
              <a:ext uri="{FF2B5EF4-FFF2-40B4-BE49-F238E27FC236}">
                <a16:creationId xmlns:a16="http://schemas.microsoft.com/office/drawing/2014/main" id="{3251B537-6A50-9F6E-6A8B-9C703001757A}"/>
              </a:ext>
            </a:extLst>
          </p:cNvPr>
          <p:cNvSpPr>
            <a:spLocks noGrp="1"/>
          </p:cNvSpPr>
          <p:nvPr>
            <p:ph type="body" sz="quarter" idx="17" hasCustomPrompt="1"/>
          </p:nvPr>
        </p:nvSpPr>
        <p:spPr>
          <a:xfrm>
            <a:off x="9985310" y="7131783"/>
            <a:ext cx="70024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32" name="Text Placeholder 18">
            <a:extLst>
              <a:ext uri="{FF2B5EF4-FFF2-40B4-BE49-F238E27FC236}">
                <a16:creationId xmlns:a16="http://schemas.microsoft.com/office/drawing/2014/main" id="{EF41DFCC-0A07-8855-E159-E25D65440B27}"/>
              </a:ext>
            </a:extLst>
          </p:cNvPr>
          <p:cNvSpPr>
            <a:spLocks noGrp="1"/>
          </p:cNvSpPr>
          <p:nvPr>
            <p:ph type="body" sz="quarter" idx="18" hasCustomPrompt="1"/>
          </p:nvPr>
        </p:nvSpPr>
        <p:spPr>
          <a:xfrm>
            <a:off x="9985310" y="7923103"/>
            <a:ext cx="7002463" cy="1707777"/>
          </a:xfrm>
          <a:prstGeom prst="rect">
            <a:avLst/>
          </a:prstGeom>
        </p:spPr>
        <p:txBody>
          <a:bodyPr/>
          <a:lstStyle>
            <a:lvl1pPr marL="0" indent="0">
              <a:buNone/>
              <a:defRPr sz="2800">
                <a:solidFill>
                  <a:srgbClr val="000000"/>
                </a:solidFill>
              </a:defRPr>
            </a:lvl1pPr>
          </a:lstStyle>
          <a:p>
            <a:pPr lvl="0"/>
            <a:r>
              <a:rPr lang="en-US"/>
              <a:t>Presentations are communication tools that can be used as lectures, speeches, and more. It is mostly presented before an audience or posted online.</a:t>
            </a:r>
          </a:p>
        </p:txBody>
      </p:sp>
    </p:spTree>
    <p:extLst>
      <p:ext uri="{BB962C8B-B14F-4D97-AF65-F5344CB8AC3E}">
        <p14:creationId xmlns:p14="http://schemas.microsoft.com/office/powerpoint/2010/main" val="3458357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Points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6924-226B-AB96-07D0-32A17DECE4F8}"/>
              </a:ext>
            </a:extLst>
          </p:cNvPr>
          <p:cNvSpPr>
            <a:spLocks noGrp="1"/>
          </p:cNvSpPr>
          <p:nvPr>
            <p:ph type="title"/>
          </p:nvPr>
        </p:nvSpPr>
        <p:spPr>
          <a:xfrm>
            <a:off x="1484050" y="1485900"/>
            <a:ext cx="10784150" cy="1050925"/>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a:t>Click to edit Master title style</a:t>
            </a:r>
          </a:p>
        </p:txBody>
      </p:sp>
      <p:sp>
        <p:nvSpPr>
          <p:cNvPr id="4" name="AutoShape 6">
            <a:extLst>
              <a:ext uri="{FF2B5EF4-FFF2-40B4-BE49-F238E27FC236}">
                <a16:creationId xmlns:a16="http://schemas.microsoft.com/office/drawing/2014/main" id="{03DD093D-B4EB-203A-5AA1-4585D89D008E}"/>
              </a:ext>
              <a:ext uri="{C183D7F6-B498-43B3-948B-1728B52AA6E4}">
                <adec:decorative xmlns:adec="http://schemas.microsoft.com/office/drawing/2017/decorative" val="1"/>
              </a:ext>
            </a:extLst>
          </p:cNvPr>
          <p:cNvSpPr/>
          <p:nvPr/>
        </p:nvSpPr>
        <p:spPr>
          <a:xfrm>
            <a:off x="1471300" y="3091161"/>
            <a:ext cx="7336428" cy="2807481"/>
          </a:xfrm>
          <a:prstGeom prst="rect">
            <a:avLst/>
          </a:prstGeom>
          <a:solidFill>
            <a:srgbClr val="000E2F"/>
          </a:solidFill>
        </p:spPr>
      </p:sp>
      <p:sp>
        <p:nvSpPr>
          <p:cNvPr id="25" name="Text Placeholder 16">
            <a:extLst>
              <a:ext uri="{FF2B5EF4-FFF2-40B4-BE49-F238E27FC236}">
                <a16:creationId xmlns:a16="http://schemas.microsoft.com/office/drawing/2014/main" id="{A673F7C5-0B02-3542-89AD-0F1CB3F57270}"/>
              </a:ext>
            </a:extLst>
          </p:cNvPr>
          <p:cNvSpPr>
            <a:spLocks noGrp="1"/>
          </p:cNvSpPr>
          <p:nvPr>
            <p:ph type="body" sz="quarter" idx="11" hasCustomPrompt="1"/>
          </p:nvPr>
        </p:nvSpPr>
        <p:spPr>
          <a:xfrm>
            <a:off x="2140300" y="3541365"/>
            <a:ext cx="6020384" cy="571373"/>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26" name="Text Placeholder 18">
            <a:extLst>
              <a:ext uri="{FF2B5EF4-FFF2-40B4-BE49-F238E27FC236}">
                <a16:creationId xmlns:a16="http://schemas.microsoft.com/office/drawing/2014/main" id="{20309AEF-37E9-D85E-A763-72C0EBCE641B}"/>
              </a:ext>
            </a:extLst>
          </p:cNvPr>
          <p:cNvSpPr>
            <a:spLocks noGrp="1"/>
          </p:cNvSpPr>
          <p:nvPr>
            <p:ph type="body" sz="quarter" idx="12" hasCustomPrompt="1"/>
          </p:nvPr>
        </p:nvSpPr>
        <p:spPr>
          <a:xfrm>
            <a:off x="2142072" y="4323633"/>
            <a:ext cx="6020384" cy="1214167"/>
          </a:xfrm>
          <a:prstGeom prst="rect">
            <a:avLst/>
          </a:prstGeom>
        </p:spPr>
        <p:txBody>
          <a:bodyPr/>
          <a:lstStyle>
            <a:lvl1pPr marL="0" indent="0">
              <a:lnSpc>
                <a:spcPts val="2960"/>
              </a:lnSpc>
              <a:buNone/>
              <a:defRPr sz="2800">
                <a:solidFill>
                  <a:schemeClr val="bg1"/>
                </a:solidFill>
              </a:defRPr>
            </a:lvl1pPr>
          </a:lstStyle>
          <a:p>
            <a:pPr lvl="0"/>
            <a:r>
              <a:rPr lang="en-US"/>
              <a:t>Presentations are communication tools that can be used as lectures, speeches, reports, and more.</a:t>
            </a:r>
          </a:p>
        </p:txBody>
      </p:sp>
      <p:sp>
        <p:nvSpPr>
          <p:cNvPr id="27" name="AutoShape 6">
            <a:extLst>
              <a:ext uri="{FF2B5EF4-FFF2-40B4-BE49-F238E27FC236}">
                <a16:creationId xmlns:a16="http://schemas.microsoft.com/office/drawing/2014/main" id="{38111C70-A392-EA69-6BD8-861425EF85CD}"/>
              </a:ext>
              <a:ext uri="{C183D7F6-B498-43B3-948B-1728B52AA6E4}">
                <adec:decorative xmlns:adec="http://schemas.microsoft.com/office/drawing/2017/decorative" val="1"/>
              </a:ext>
            </a:extLst>
          </p:cNvPr>
          <p:cNvSpPr/>
          <p:nvPr userDrawn="1"/>
        </p:nvSpPr>
        <p:spPr>
          <a:xfrm>
            <a:off x="9467522" y="3078461"/>
            <a:ext cx="7336428" cy="2807481"/>
          </a:xfrm>
          <a:prstGeom prst="rect">
            <a:avLst/>
          </a:prstGeom>
          <a:solidFill>
            <a:srgbClr val="000E2F"/>
          </a:solidFill>
        </p:spPr>
      </p:sp>
      <p:sp>
        <p:nvSpPr>
          <p:cNvPr id="28" name="Text Placeholder 16">
            <a:extLst>
              <a:ext uri="{FF2B5EF4-FFF2-40B4-BE49-F238E27FC236}">
                <a16:creationId xmlns:a16="http://schemas.microsoft.com/office/drawing/2014/main" id="{09D1CB2E-69B2-294C-E725-4011B8452D94}"/>
              </a:ext>
            </a:extLst>
          </p:cNvPr>
          <p:cNvSpPr>
            <a:spLocks noGrp="1"/>
          </p:cNvSpPr>
          <p:nvPr>
            <p:ph type="body" sz="quarter" idx="13" hasCustomPrompt="1"/>
          </p:nvPr>
        </p:nvSpPr>
        <p:spPr>
          <a:xfrm>
            <a:off x="10123772" y="3541365"/>
            <a:ext cx="6020384" cy="571373"/>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29" name="Text Placeholder 18">
            <a:extLst>
              <a:ext uri="{FF2B5EF4-FFF2-40B4-BE49-F238E27FC236}">
                <a16:creationId xmlns:a16="http://schemas.microsoft.com/office/drawing/2014/main" id="{90C8F160-3758-03C1-005C-8C137DCFD91C}"/>
              </a:ext>
            </a:extLst>
          </p:cNvPr>
          <p:cNvSpPr>
            <a:spLocks noGrp="1"/>
          </p:cNvSpPr>
          <p:nvPr>
            <p:ph type="body" sz="quarter" idx="14" hasCustomPrompt="1"/>
          </p:nvPr>
        </p:nvSpPr>
        <p:spPr>
          <a:xfrm>
            <a:off x="10125544" y="4323633"/>
            <a:ext cx="6020384" cy="1214167"/>
          </a:xfrm>
          <a:prstGeom prst="rect">
            <a:avLst/>
          </a:prstGeom>
        </p:spPr>
        <p:txBody>
          <a:bodyPr/>
          <a:lstStyle>
            <a:lvl1pPr marL="0" indent="0">
              <a:lnSpc>
                <a:spcPts val="2960"/>
              </a:lnSpc>
              <a:buNone/>
              <a:defRPr sz="2800">
                <a:solidFill>
                  <a:schemeClr val="bg1"/>
                </a:solidFill>
              </a:defRPr>
            </a:lvl1pPr>
          </a:lstStyle>
          <a:p>
            <a:pPr lvl="0"/>
            <a:r>
              <a:rPr lang="en-US"/>
              <a:t>Presentations are communication tools that can be used as lectures, speeches, reports, and more.</a:t>
            </a:r>
          </a:p>
        </p:txBody>
      </p:sp>
      <p:sp>
        <p:nvSpPr>
          <p:cNvPr id="30" name="AutoShape 6">
            <a:extLst>
              <a:ext uri="{FF2B5EF4-FFF2-40B4-BE49-F238E27FC236}">
                <a16:creationId xmlns:a16="http://schemas.microsoft.com/office/drawing/2014/main" id="{8EF6AE8D-A41C-943A-3223-9F2D52966744}"/>
              </a:ext>
              <a:ext uri="{C183D7F6-B498-43B3-948B-1728B52AA6E4}">
                <adec:decorative xmlns:adec="http://schemas.microsoft.com/office/drawing/2017/decorative" val="1"/>
              </a:ext>
            </a:extLst>
          </p:cNvPr>
          <p:cNvSpPr/>
          <p:nvPr userDrawn="1"/>
        </p:nvSpPr>
        <p:spPr>
          <a:xfrm>
            <a:off x="1484050" y="6540001"/>
            <a:ext cx="7336428" cy="2807481"/>
          </a:xfrm>
          <a:prstGeom prst="rect">
            <a:avLst/>
          </a:prstGeom>
          <a:solidFill>
            <a:srgbClr val="000E2F"/>
          </a:solidFill>
        </p:spPr>
      </p:sp>
      <p:sp>
        <p:nvSpPr>
          <p:cNvPr id="31" name="Text Placeholder 16">
            <a:extLst>
              <a:ext uri="{FF2B5EF4-FFF2-40B4-BE49-F238E27FC236}">
                <a16:creationId xmlns:a16="http://schemas.microsoft.com/office/drawing/2014/main" id="{C18232DD-51D3-90D2-92CE-B6227C36256C}"/>
              </a:ext>
            </a:extLst>
          </p:cNvPr>
          <p:cNvSpPr>
            <a:spLocks noGrp="1"/>
          </p:cNvSpPr>
          <p:nvPr>
            <p:ph type="body" sz="quarter" idx="15" hasCustomPrompt="1"/>
          </p:nvPr>
        </p:nvSpPr>
        <p:spPr>
          <a:xfrm>
            <a:off x="2140300" y="7002905"/>
            <a:ext cx="6020384" cy="571373"/>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32" name="Text Placeholder 18">
            <a:extLst>
              <a:ext uri="{FF2B5EF4-FFF2-40B4-BE49-F238E27FC236}">
                <a16:creationId xmlns:a16="http://schemas.microsoft.com/office/drawing/2014/main" id="{4CADE4E4-BEDB-A0F6-2AAB-AE3E9AF2D8D7}"/>
              </a:ext>
            </a:extLst>
          </p:cNvPr>
          <p:cNvSpPr>
            <a:spLocks noGrp="1"/>
          </p:cNvSpPr>
          <p:nvPr>
            <p:ph type="body" sz="quarter" idx="16" hasCustomPrompt="1"/>
          </p:nvPr>
        </p:nvSpPr>
        <p:spPr>
          <a:xfrm>
            <a:off x="2142072" y="7785173"/>
            <a:ext cx="6020384" cy="1214167"/>
          </a:xfrm>
          <a:prstGeom prst="rect">
            <a:avLst/>
          </a:prstGeom>
        </p:spPr>
        <p:txBody>
          <a:bodyPr/>
          <a:lstStyle>
            <a:lvl1pPr marL="0" indent="0">
              <a:lnSpc>
                <a:spcPts val="2960"/>
              </a:lnSpc>
              <a:buNone/>
              <a:defRPr sz="2800">
                <a:solidFill>
                  <a:schemeClr val="bg1"/>
                </a:solidFill>
              </a:defRPr>
            </a:lvl1pPr>
          </a:lstStyle>
          <a:p>
            <a:pPr lvl="0"/>
            <a:r>
              <a:rPr lang="en-US"/>
              <a:t>Presentations are communication tools that can be used as lectures, speeches, reports, and more.</a:t>
            </a:r>
          </a:p>
        </p:txBody>
      </p:sp>
      <p:sp>
        <p:nvSpPr>
          <p:cNvPr id="33" name="AutoShape 6">
            <a:extLst>
              <a:ext uri="{FF2B5EF4-FFF2-40B4-BE49-F238E27FC236}">
                <a16:creationId xmlns:a16="http://schemas.microsoft.com/office/drawing/2014/main" id="{AFD353DE-F0D5-4A12-2316-79BE884CBEB9}"/>
              </a:ext>
              <a:ext uri="{C183D7F6-B498-43B3-948B-1728B52AA6E4}">
                <adec:decorative xmlns:adec="http://schemas.microsoft.com/office/drawing/2017/decorative" val="1"/>
              </a:ext>
            </a:extLst>
          </p:cNvPr>
          <p:cNvSpPr/>
          <p:nvPr userDrawn="1"/>
        </p:nvSpPr>
        <p:spPr>
          <a:xfrm>
            <a:off x="9523228" y="6540001"/>
            <a:ext cx="7336428" cy="2807481"/>
          </a:xfrm>
          <a:prstGeom prst="rect">
            <a:avLst/>
          </a:prstGeom>
          <a:solidFill>
            <a:srgbClr val="000E2F"/>
          </a:solidFill>
        </p:spPr>
      </p:sp>
      <p:sp>
        <p:nvSpPr>
          <p:cNvPr id="34" name="Text Placeholder 16">
            <a:extLst>
              <a:ext uri="{FF2B5EF4-FFF2-40B4-BE49-F238E27FC236}">
                <a16:creationId xmlns:a16="http://schemas.microsoft.com/office/drawing/2014/main" id="{1E736885-5697-3DA6-A33D-E1F121F75A68}"/>
              </a:ext>
            </a:extLst>
          </p:cNvPr>
          <p:cNvSpPr>
            <a:spLocks noGrp="1"/>
          </p:cNvSpPr>
          <p:nvPr>
            <p:ph type="body" sz="quarter" idx="17" hasCustomPrompt="1"/>
          </p:nvPr>
        </p:nvSpPr>
        <p:spPr>
          <a:xfrm>
            <a:off x="10179478" y="7002905"/>
            <a:ext cx="6020384" cy="571373"/>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35" name="Text Placeholder 18">
            <a:extLst>
              <a:ext uri="{FF2B5EF4-FFF2-40B4-BE49-F238E27FC236}">
                <a16:creationId xmlns:a16="http://schemas.microsoft.com/office/drawing/2014/main" id="{2B709C1A-9C89-4A74-C156-AD421DC31F96}"/>
              </a:ext>
            </a:extLst>
          </p:cNvPr>
          <p:cNvSpPr>
            <a:spLocks noGrp="1"/>
          </p:cNvSpPr>
          <p:nvPr>
            <p:ph type="body" sz="quarter" idx="18" hasCustomPrompt="1"/>
          </p:nvPr>
        </p:nvSpPr>
        <p:spPr>
          <a:xfrm>
            <a:off x="10181250" y="7785173"/>
            <a:ext cx="6020384" cy="1214167"/>
          </a:xfrm>
          <a:prstGeom prst="rect">
            <a:avLst/>
          </a:prstGeom>
        </p:spPr>
        <p:txBody>
          <a:bodyPr/>
          <a:lstStyle>
            <a:lvl1pPr marL="0" indent="0">
              <a:lnSpc>
                <a:spcPts val="2960"/>
              </a:lnSpc>
              <a:buNone/>
              <a:defRPr sz="2800">
                <a:solidFill>
                  <a:schemeClr val="bg1"/>
                </a:solidFill>
              </a:defRPr>
            </a:lvl1pPr>
          </a:lstStyle>
          <a:p>
            <a:pPr lvl="0"/>
            <a:r>
              <a:rPr lang="en-US"/>
              <a:t>Presentations are communication tools that can be used as lectures, speeches, reports, and more.</a:t>
            </a:r>
          </a:p>
        </p:txBody>
      </p:sp>
    </p:spTree>
    <p:extLst>
      <p:ext uri="{BB962C8B-B14F-4D97-AF65-F5344CB8AC3E}">
        <p14:creationId xmlns:p14="http://schemas.microsoft.com/office/powerpoint/2010/main" val="1460205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6">
            <a:extLst>
              <a:ext uri="{FF2B5EF4-FFF2-40B4-BE49-F238E27FC236}">
                <a16:creationId xmlns:a16="http://schemas.microsoft.com/office/drawing/2014/main" id="{CB359579-182E-581E-088F-759E0FDE4CFE}"/>
              </a:ext>
            </a:extLst>
          </p:cNvPr>
          <p:cNvSpPr>
            <a:spLocks noGrp="1"/>
          </p:cNvSpPr>
          <p:nvPr>
            <p:ph type="body" sz="quarter" idx="12" hasCustomPrompt="1"/>
          </p:nvPr>
        </p:nvSpPr>
        <p:spPr>
          <a:xfrm>
            <a:off x="2333978" y="7943479"/>
            <a:ext cx="3798046" cy="494939"/>
          </a:xfrm>
          <a:prstGeom prst="rect">
            <a:avLst/>
          </a:prstGeom>
        </p:spPr>
        <p:txBody>
          <a:bodyPr/>
          <a:lstStyle>
            <a:lvl1pPr marL="0" indent="0">
              <a:buNone/>
              <a:defRPr sz="2800" b="1">
                <a:latin typeface="+mn-lt"/>
                <a:cs typeface="Assistant" pitchFamily="2" charset="-79"/>
              </a:defRPr>
            </a:lvl1pPr>
          </a:lstStyle>
          <a:p>
            <a:pPr lvl="0"/>
            <a:r>
              <a:rPr lang="en-US"/>
              <a:t>Marlene Schwartz</a:t>
            </a:r>
          </a:p>
          <a:p>
            <a:pPr lvl="0"/>
            <a:endParaRPr lang="en-US"/>
          </a:p>
        </p:txBody>
      </p:sp>
      <p:sp>
        <p:nvSpPr>
          <p:cNvPr id="17" name="Text Placeholder 16">
            <a:extLst>
              <a:ext uri="{FF2B5EF4-FFF2-40B4-BE49-F238E27FC236}">
                <a16:creationId xmlns:a16="http://schemas.microsoft.com/office/drawing/2014/main" id="{D2B30B61-60E2-A044-6703-C9E8CCEE1213}"/>
              </a:ext>
            </a:extLst>
          </p:cNvPr>
          <p:cNvSpPr>
            <a:spLocks noGrp="1"/>
          </p:cNvSpPr>
          <p:nvPr>
            <p:ph type="body" sz="quarter" idx="13" hasCustomPrompt="1"/>
          </p:nvPr>
        </p:nvSpPr>
        <p:spPr>
          <a:xfrm>
            <a:off x="2326068" y="8582753"/>
            <a:ext cx="3798046" cy="827947"/>
          </a:xfrm>
          <a:prstGeom prst="rect">
            <a:avLst/>
          </a:prstGeom>
        </p:spPr>
        <p:txBody>
          <a:bodyPr/>
          <a:lstStyle>
            <a:lvl1pPr marL="0" indent="0">
              <a:buNone/>
              <a:defRPr sz="2400" b="0">
                <a:latin typeface="+mn-lt"/>
                <a:cs typeface="Assistant" pitchFamily="2" charset="-79"/>
              </a:defRPr>
            </a:lvl1pPr>
          </a:lstStyle>
          <a:p>
            <a:pPr lvl="0"/>
            <a:r>
              <a:rPr lang="en-US"/>
              <a:t>Director</a:t>
            </a:r>
          </a:p>
          <a:p>
            <a:pPr lvl="0"/>
            <a:endParaRPr lang="en-US"/>
          </a:p>
        </p:txBody>
      </p:sp>
      <p:sp>
        <p:nvSpPr>
          <p:cNvPr id="18" name="Text Placeholder 16">
            <a:extLst>
              <a:ext uri="{FF2B5EF4-FFF2-40B4-BE49-F238E27FC236}">
                <a16:creationId xmlns:a16="http://schemas.microsoft.com/office/drawing/2014/main" id="{45DF64AC-FCA5-1CF8-C9C8-FEAE9A997C6A}"/>
              </a:ext>
            </a:extLst>
          </p:cNvPr>
          <p:cNvSpPr>
            <a:spLocks noGrp="1"/>
          </p:cNvSpPr>
          <p:nvPr>
            <p:ph type="body" sz="quarter" idx="14" hasCustomPrompt="1"/>
          </p:nvPr>
        </p:nvSpPr>
        <p:spPr>
          <a:xfrm>
            <a:off x="7332181" y="7943479"/>
            <a:ext cx="3798046" cy="494939"/>
          </a:xfrm>
          <a:prstGeom prst="rect">
            <a:avLst/>
          </a:prstGeom>
        </p:spPr>
        <p:txBody>
          <a:bodyPr/>
          <a:lstStyle>
            <a:lvl1pPr marL="0" indent="0">
              <a:buNone/>
              <a:defRPr sz="2800" b="1">
                <a:latin typeface="+mn-lt"/>
                <a:cs typeface="Assistant" pitchFamily="2" charset="-79"/>
              </a:defRPr>
            </a:lvl1pPr>
          </a:lstStyle>
          <a:p>
            <a:pPr lvl="0"/>
            <a:r>
              <a:rPr lang="en-US"/>
              <a:t>Rebecca </a:t>
            </a:r>
            <a:r>
              <a:rPr lang="en-US" err="1"/>
              <a:t>Puhl</a:t>
            </a:r>
            <a:endParaRPr lang="en-US"/>
          </a:p>
          <a:p>
            <a:pPr lvl="0"/>
            <a:endParaRPr lang="en-US"/>
          </a:p>
        </p:txBody>
      </p:sp>
      <p:sp>
        <p:nvSpPr>
          <p:cNvPr id="19" name="Text Placeholder 16">
            <a:extLst>
              <a:ext uri="{FF2B5EF4-FFF2-40B4-BE49-F238E27FC236}">
                <a16:creationId xmlns:a16="http://schemas.microsoft.com/office/drawing/2014/main" id="{93EF6945-F23F-095E-88B3-9109A0194BAB}"/>
              </a:ext>
            </a:extLst>
          </p:cNvPr>
          <p:cNvSpPr>
            <a:spLocks noGrp="1"/>
          </p:cNvSpPr>
          <p:nvPr>
            <p:ph type="body" sz="quarter" idx="15" hasCustomPrompt="1"/>
          </p:nvPr>
        </p:nvSpPr>
        <p:spPr>
          <a:xfrm>
            <a:off x="7324271" y="8582753"/>
            <a:ext cx="3798046" cy="827947"/>
          </a:xfrm>
          <a:prstGeom prst="rect">
            <a:avLst/>
          </a:prstGeom>
        </p:spPr>
        <p:txBody>
          <a:bodyPr/>
          <a:lstStyle>
            <a:lvl1pPr marL="0" indent="0">
              <a:buNone/>
              <a:defRPr sz="2400" b="0">
                <a:latin typeface="+mn-lt"/>
                <a:cs typeface="Assistant" pitchFamily="2" charset="-79"/>
              </a:defRPr>
            </a:lvl1pPr>
          </a:lstStyle>
          <a:p>
            <a:pPr lvl="0"/>
            <a:r>
              <a:rPr lang="en-US"/>
              <a:t>Deputy Director</a:t>
            </a:r>
          </a:p>
          <a:p>
            <a:pPr lvl="0"/>
            <a:endParaRPr lang="en-US"/>
          </a:p>
        </p:txBody>
      </p:sp>
      <p:sp>
        <p:nvSpPr>
          <p:cNvPr id="20" name="Text Placeholder 16">
            <a:extLst>
              <a:ext uri="{FF2B5EF4-FFF2-40B4-BE49-F238E27FC236}">
                <a16:creationId xmlns:a16="http://schemas.microsoft.com/office/drawing/2014/main" id="{2B611647-D84D-1F43-6EED-1BCE751F3442}"/>
              </a:ext>
            </a:extLst>
          </p:cNvPr>
          <p:cNvSpPr>
            <a:spLocks noGrp="1"/>
          </p:cNvSpPr>
          <p:nvPr>
            <p:ph type="body" sz="quarter" idx="16" hasCustomPrompt="1"/>
          </p:nvPr>
        </p:nvSpPr>
        <p:spPr>
          <a:xfrm>
            <a:off x="12333108" y="7897116"/>
            <a:ext cx="3798046" cy="494939"/>
          </a:xfrm>
          <a:prstGeom prst="rect">
            <a:avLst/>
          </a:prstGeom>
        </p:spPr>
        <p:txBody>
          <a:bodyPr/>
          <a:lstStyle>
            <a:lvl1pPr marL="0" indent="0">
              <a:buNone/>
              <a:defRPr sz="2800" b="1">
                <a:latin typeface="+mn-lt"/>
                <a:cs typeface="Assistant" pitchFamily="2" charset="-79"/>
              </a:defRPr>
            </a:lvl1pPr>
          </a:lstStyle>
          <a:p>
            <a:pPr lvl="0"/>
            <a:r>
              <a:rPr lang="en-US"/>
              <a:t>Tatiana </a:t>
            </a:r>
            <a:r>
              <a:rPr lang="en-US" err="1"/>
              <a:t>Andreyeva</a:t>
            </a:r>
            <a:endParaRPr lang="en-US"/>
          </a:p>
          <a:p>
            <a:pPr lvl="0"/>
            <a:endParaRPr lang="en-US"/>
          </a:p>
        </p:txBody>
      </p:sp>
      <p:sp>
        <p:nvSpPr>
          <p:cNvPr id="21" name="Text Placeholder 16">
            <a:extLst>
              <a:ext uri="{FF2B5EF4-FFF2-40B4-BE49-F238E27FC236}">
                <a16:creationId xmlns:a16="http://schemas.microsoft.com/office/drawing/2014/main" id="{C654F436-C2C5-5CBC-A11B-E7DEB339A3A2}"/>
              </a:ext>
            </a:extLst>
          </p:cNvPr>
          <p:cNvSpPr>
            <a:spLocks noGrp="1"/>
          </p:cNvSpPr>
          <p:nvPr>
            <p:ph type="body" sz="quarter" idx="17" hasCustomPrompt="1"/>
          </p:nvPr>
        </p:nvSpPr>
        <p:spPr>
          <a:xfrm>
            <a:off x="12325198" y="8536390"/>
            <a:ext cx="3798046" cy="874310"/>
          </a:xfrm>
          <a:prstGeom prst="rect">
            <a:avLst/>
          </a:prstGeom>
        </p:spPr>
        <p:txBody>
          <a:bodyPr/>
          <a:lstStyle>
            <a:lvl1pPr marL="0" indent="0">
              <a:buNone/>
              <a:defRPr sz="2400" b="0">
                <a:latin typeface="+mn-lt"/>
                <a:cs typeface="Assistant" pitchFamily="2" charset="-79"/>
              </a:defRPr>
            </a:lvl1pPr>
          </a:lstStyle>
          <a:p>
            <a:pPr lvl="0"/>
            <a:r>
              <a:rPr lang="en-US"/>
              <a:t>Director of Economic Initiatives</a:t>
            </a:r>
          </a:p>
          <a:p>
            <a:pPr lvl="0"/>
            <a:endParaRPr lang="en-US"/>
          </a:p>
        </p:txBody>
      </p:sp>
      <p:sp>
        <p:nvSpPr>
          <p:cNvPr id="23" name="Picture Placeholder 22">
            <a:extLst>
              <a:ext uri="{FF2B5EF4-FFF2-40B4-BE49-F238E27FC236}">
                <a16:creationId xmlns:a16="http://schemas.microsoft.com/office/drawing/2014/main" id="{8614827A-AB37-BE90-A8AB-5C81F86DB472}"/>
              </a:ext>
            </a:extLst>
          </p:cNvPr>
          <p:cNvSpPr>
            <a:spLocks noGrp="1"/>
          </p:cNvSpPr>
          <p:nvPr>
            <p:ph type="pic" sz="quarter" idx="18"/>
          </p:nvPr>
        </p:nvSpPr>
        <p:spPr>
          <a:xfrm>
            <a:off x="2333978" y="4477423"/>
            <a:ext cx="3757613" cy="2951163"/>
          </a:xfrm>
          <a:prstGeom prst="rect">
            <a:avLst/>
          </a:prstGeom>
        </p:spPr>
        <p:txBody>
          <a:bodyPr/>
          <a:lstStyle/>
          <a:p>
            <a:endParaRPr lang="en-US"/>
          </a:p>
        </p:txBody>
      </p:sp>
      <p:sp>
        <p:nvSpPr>
          <p:cNvPr id="26" name="Picture Placeholder 22">
            <a:extLst>
              <a:ext uri="{FF2B5EF4-FFF2-40B4-BE49-F238E27FC236}">
                <a16:creationId xmlns:a16="http://schemas.microsoft.com/office/drawing/2014/main" id="{047FBE79-44D2-AE6E-D4BE-4ECB17B24A49}"/>
              </a:ext>
            </a:extLst>
          </p:cNvPr>
          <p:cNvSpPr>
            <a:spLocks noGrp="1"/>
          </p:cNvSpPr>
          <p:nvPr>
            <p:ph type="pic" sz="quarter" idx="19"/>
          </p:nvPr>
        </p:nvSpPr>
        <p:spPr>
          <a:xfrm>
            <a:off x="7324271" y="4497460"/>
            <a:ext cx="3757613" cy="2951163"/>
          </a:xfrm>
          <a:prstGeom prst="rect">
            <a:avLst/>
          </a:prstGeom>
        </p:spPr>
        <p:txBody>
          <a:bodyPr/>
          <a:lstStyle/>
          <a:p>
            <a:endParaRPr lang="en-US"/>
          </a:p>
        </p:txBody>
      </p:sp>
      <p:sp>
        <p:nvSpPr>
          <p:cNvPr id="27" name="Picture Placeholder 22">
            <a:extLst>
              <a:ext uri="{FF2B5EF4-FFF2-40B4-BE49-F238E27FC236}">
                <a16:creationId xmlns:a16="http://schemas.microsoft.com/office/drawing/2014/main" id="{0EBB8247-C73F-5B59-9209-9FF658F39D23}"/>
              </a:ext>
            </a:extLst>
          </p:cNvPr>
          <p:cNvSpPr>
            <a:spLocks noGrp="1"/>
          </p:cNvSpPr>
          <p:nvPr>
            <p:ph type="pic" sz="quarter" idx="20"/>
          </p:nvPr>
        </p:nvSpPr>
        <p:spPr>
          <a:xfrm>
            <a:off x="12309249" y="4472353"/>
            <a:ext cx="3757613" cy="2951163"/>
          </a:xfrm>
          <a:prstGeom prst="rect">
            <a:avLst/>
          </a:prstGeom>
        </p:spPr>
        <p:txBody>
          <a:bodyPr/>
          <a:lstStyle/>
          <a:p>
            <a:endParaRPr lang="en-US"/>
          </a:p>
        </p:txBody>
      </p:sp>
      <p:sp>
        <p:nvSpPr>
          <p:cNvPr id="2" name="Title 1">
            <a:extLst>
              <a:ext uri="{FF2B5EF4-FFF2-40B4-BE49-F238E27FC236}">
                <a16:creationId xmlns:a16="http://schemas.microsoft.com/office/drawing/2014/main" id="{ECC936C1-9DAB-DFF7-8A8A-2D5D48D1E95A}"/>
              </a:ext>
            </a:extLst>
          </p:cNvPr>
          <p:cNvSpPr>
            <a:spLocks noGrp="1"/>
          </p:cNvSpPr>
          <p:nvPr>
            <p:ph type="title"/>
          </p:nvPr>
        </p:nvSpPr>
        <p:spPr>
          <a:xfrm>
            <a:off x="2333978" y="547688"/>
            <a:ext cx="8747906" cy="2309812"/>
          </a:xfrm>
          <a:prstGeom prst="rect">
            <a:avLst/>
          </a:prstGeom>
        </p:spPr>
        <p:txBody>
          <a:bodyPr/>
          <a:lstStyle>
            <a:lvl1pPr algn="l">
              <a:defRPr sz="7200" b="1" i="0">
                <a:solidFill>
                  <a:schemeClr val="bg1"/>
                </a:solidFill>
                <a:latin typeface="Arial Narrow" panose="020B0604020202020204" pitchFamily="34" charset="0"/>
                <a:cs typeface="Arial Narrow"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30717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1295400" y="2552700"/>
            <a:ext cx="4570752" cy="1203539"/>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94152" y="4233701"/>
            <a:ext cx="4572000" cy="4572000"/>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7449850" y="1454578"/>
            <a:ext cx="7764464"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err="1"/>
              <a:t>Bluesky</a:t>
            </a:r>
            <a:endParaRPr lang="en-US"/>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7449850" y="2245900"/>
            <a:ext cx="7764464" cy="609600"/>
          </a:xfrm>
          <a:prstGeom prst="rect">
            <a:avLst/>
          </a:prstGeom>
        </p:spPr>
        <p:txBody>
          <a:bodyPr/>
          <a:lstStyle>
            <a:lvl1pPr marL="0" indent="0">
              <a:buNone/>
              <a:defRPr sz="2800">
                <a:solidFill>
                  <a:srgbClr val="000D2F"/>
                </a:solidFill>
              </a:defRPr>
            </a:lvl1pPr>
          </a:lstStyle>
          <a:p>
            <a:pPr lvl="0"/>
            <a:r>
              <a:rPr lang="en-US"/>
              <a:t>@</a:t>
            </a:r>
            <a:r>
              <a:rPr lang="en-US" err="1"/>
              <a:t>UConnRudd.Bsky.Social</a:t>
            </a:r>
            <a:endParaRPr lang="en-US"/>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7449850" y="3451439"/>
            <a:ext cx="7764464"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7449850" y="4242761"/>
            <a:ext cx="7764464" cy="609600"/>
          </a:xfrm>
          <a:prstGeom prst="rect">
            <a:avLst/>
          </a:prstGeom>
        </p:spPr>
        <p:txBody>
          <a:bodyPr/>
          <a:lstStyle>
            <a:lvl1pPr marL="0" indent="0">
              <a:buNone/>
              <a:defRPr sz="2800">
                <a:solidFill>
                  <a:srgbClr val="000D2F"/>
                </a:solidFill>
              </a:defRPr>
            </a:lvl1pPr>
          </a:lstStyle>
          <a:p>
            <a:pPr lvl="0"/>
            <a:r>
              <a:rPr lang="en-US"/>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7417193" y="5571591"/>
            <a:ext cx="7797121"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7417193" y="6362913"/>
            <a:ext cx="7797121" cy="609600"/>
          </a:xfrm>
          <a:prstGeom prst="rect">
            <a:avLst/>
          </a:prstGeom>
        </p:spPr>
        <p:txBody>
          <a:bodyPr/>
          <a:lstStyle>
            <a:lvl1pPr marL="0" indent="0">
              <a:buNone/>
              <a:defRPr sz="2800">
                <a:solidFill>
                  <a:srgbClr val="000D2F"/>
                </a:solidFill>
              </a:defRPr>
            </a:lvl1pPr>
          </a:lstStyle>
          <a:p>
            <a:pPr lvl="0"/>
            <a:r>
              <a:rPr lang="en-US"/>
              <a:t>uconnruddcenter.org/adolescent-citizen-scientists</a:t>
            </a:r>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34371" y="7687171"/>
            <a:ext cx="3619257" cy="1635525"/>
          </a:xfrm>
          <a:prstGeom prst="rect">
            <a:avLst/>
          </a:prstGeom>
        </p:spPr>
      </p:pic>
      <p:pic>
        <p:nvPicPr>
          <p:cNvPr id="9" name="Picture 8" descr="A blue logo with white text&#10;&#10;AI-generated content may be incorrect.">
            <a:extLst>
              <a:ext uri="{FF2B5EF4-FFF2-40B4-BE49-F238E27FC236}">
                <a16:creationId xmlns:a16="http://schemas.microsoft.com/office/drawing/2014/main" id="{49E527FE-66CC-F471-9F0E-9975A7D73386}"/>
              </a:ext>
            </a:extLst>
          </p:cNvPr>
          <p:cNvPicPr>
            <a:picLocks noChangeAspect="1"/>
          </p:cNvPicPr>
          <p:nvPr userDrawn="1"/>
        </p:nvPicPr>
        <p:blipFill>
          <a:blip r:embed="rId5">
            <a:extLst>
              <a:ext uri="{28A0092B-C50C-407E-A947-70E740481C1C}">
                <a14:useLocalDpi xmlns:a14="http://schemas.microsoft.com/office/drawing/2010/main" val="0"/>
              </a:ext>
            </a:extLst>
          </a:blip>
          <a:srcRect l="8001" r="8674" b="15172"/>
          <a:stretch>
            <a:fillRect/>
          </a:stretch>
        </p:blipFill>
        <p:spPr>
          <a:xfrm>
            <a:off x="11595057" y="8191500"/>
            <a:ext cx="3619257" cy="945687"/>
          </a:xfrm>
          <a:prstGeom prst="rect">
            <a:avLst/>
          </a:prstGeom>
        </p:spPr>
      </p:pic>
    </p:spTree>
    <p:extLst>
      <p:ext uri="{BB962C8B-B14F-4D97-AF65-F5344CB8AC3E}">
        <p14:creationId xmlns:p14="http://schemas.microsoft.com/office/powerpoint/2010/main" val="775474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w/ Ema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1295400" y="1562100"/>
            <a:ext cx="4570752" cy="1203539"/>
          </a:xfrm>
          <a:prstGeom prst="rect">
            <a:avLst/>
          </a:prstGeom>
        </p:spPr>
        <p:txBody>
          <a:bodyPr/>
          <a:lstStyle>
            <a:lvl1pPr algn="ctr">
              <a:defRPr sz="7200" b="1" i="0">
                <a:latin typeface="Arial Narrow" panose="020B0604020202020204" pitchFamily="34" charset="0"/>
                <a:cs typeface="Arial Narrow" panose="020B0604020202020204" pitchFamily="34" charset="0"/>
              </a:defRPr>
            </a:lvl1pPr>
          </a:lstStyle>
          <a:p>
            <a:r>
              <a:rPr lang="en-US"/>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5552" y="3246598"/>
            <a:ext cx="3729199" cy="3729199"/>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8382000" y="1562100"/>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err="1"/>
              <a:t>Bluesky</a:t>
            </a:r>
            <a:endParaRPr lang="en-US"/>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8382000" y="2353422"/>
            <a:ext cx="7231063" cy="609600"/>
          </a:xfrm>
          <a:prstGeom prst="rect">
            <a:avLst/>
          </a:prstGeom>
        </p:spPr>
        <p:txBody>
          <a:bodyPr/>
          <a:lstStyle>
            <a:lvl1pPr marL="0" indent="0">
              <a:buNone/>
              <a:defRPr sz="2800">
                <a:solidFill>
                  <a:srgbClr val="000D2F"/>
                </a:solidFill>
              </a:defRPr>
            </a:lvl1pPr>
          </a:lstStyle>
          <a:p>
            <a:pPr lvl="0"/>
            <a:r>
              <a:rPr lang="en-US"/>
              <a:t>@</a:t>
            </a:r>
            <a:r>
              <a:rPr lang="en-US" err="1"/>
              <a:t>UConnRudd.Bsky.Social</a:t>
            </a:r>
            <a:endParaRPr lang="en-US"/>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8382000" y="3558961"/>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8382000" y="4350283"/>
            <a:ext cx="7231063" cy="609600"/>
          </a:xfrm>
          <a:prstGeom prst="rect">
            <a:avLst/>
          </a:prstGeom>
        </p:spPr>
        <p:txBody>
          <a:bodyPr/>
          <a:lstStyle>
            <a:lvl1pPr marL="0" indent="0">
              <a:buNone/>
              <a:defRPr sz="2800">
                <a:solidFill>
                  <a:srgbClr val="000D2F"/>
                </a:solidFill>
              </a:defRPr>
            </a:lvl1pPr>
          </a:lstStyle>
          <a:p>
            <a:pPr lvl="0"/>
            <a:r>
              <a:rPr lang="en-US"/>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8349343" y="5679113"/>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8349343" y="6470435"/>
            <a:ext cx="7231063" cy="609600"/>
          </a:xfrm>
          <a:prstGeom prst="rect">
            <a:avLst/>
          </a:prstGeom>
        </p:spPr>
        <p:txBody>
          <a:bodyPr/>
          <a:lstStyle>
            <a:lvl1pPr marL="0" indent="0">
              <a:buNone/>
              <a:defRPr sz="2800">
                <a:solidFill>
                  <a:srgbClr val="000D2F"/>
                </a:solidFill>
              </a:defRPr>
            </a:lvl1pPr>
          </a:lstStyle>
          <a:p>
            <a:pPr lvl="0"/>
            <a:r>
              <a:rPr lang="en-US" err="1"/>
              <a:t>uconnruddcenter.org</a:t>
            </a:r>
            <a:endParaRPr lang="en-US"/>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94152" y="7277100"/>
            <a:ext cx="4572000" cy="2066065"/>
          </a:xfrm>
          <a:prstGeom prst="rect">
            <a:avLst/>
          </a:prstGeom>
        </p:spPr>
      </p:pic>
      <p:sp>
        <p:nvSpPr>
          <p:cNvPr id="7" name="Text Placeholder 16">
            <a:extLst>
              <a:ext uri="{FF2B5EF4-FFF2-40B4-BE49-F238E27FC236}">
                <a16:creationId xmlns:a16="http://schemas.microsoft.com/office/drawing/2014/main" id="{5AE6912D-4F90-94CC-5B4E-0CA0014CB6B0}"/>
              </a:ext>
            </a:extLst>
          </p:cNvPr>
          <p:cNvSpPr>
            <a:spLocks noGrp="1"/>
          </p:cNvSpPr>
          <p:nvPr>
            <p:ph type="body" sz="quarter" idx="17" hasCustomPrompt="1"/>
          </p:nvPr>
        </p:nvSpPr>
        <p:spPr>
          <a:xfrm>
            <a:off x="8349343" y="7675974"/>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Email</a:t>
            </a:r>
          </a:p>
        </p:txBody>
      </p:sp>
      <p:sp>
        <p:nvSpPr>
          <p:cNvPr id="9" name="Text Placeholder 18">
            <a:extLst>
              <a:ext uri="{FF2B5EF4-FFF2-40B4-BE49-F238E27FC236}">
                <a16:creationId xmlns:a16="http://schemas.microsoft.com/office/drawing/2014/main" id="{D5DFBADD-1ECD-3CE0-61A4-68728DFA481F}"/>
              </a:ext>
            </a:extLst>
          </p:cNvPr>
          <p:cNvSpPr>
            <a:spLocks noGrp="1"/>
          </p:cNvSpPr>
          <p:nvPr>
            <p:ph type="body" sz="quarter" idx="18" hasCustomPrompt="1"/>
          </p:nvPr>
        </p:nvSpPr>
        <p:spPr>
          <a:xfrm>
            <a:off x="8349343" y="8467296"/>
            <a:ext cx="7231063" cy="609600"/>
          </a:xfrm>
          <a:prstGeom prst="rect">
            <a:avLst/>
          </a:prstGeom>
        </p:spPr>
        <p:txBody>
          <a:bodyPr/>
          <a:lstStyle>
            <a:lvl1pPr marL="0" indent="0">
              <a:buNone/>
              <a:defRPr sz="2800">
                <a:solidFill>
                  <a:srgbClr val="000D2F"/>
                </a:solidFill>
              </a:defRPr>
            </a:lvl1pPr>
          </a:lstStyle>
          <a:p>
            <a:pPr lvl="0"/>
            <a:r>
              <a:rPr lang="en-US" err="1"/>
              <a:t>marlene.schwartz@uconn.edu</a:t>
            </a:r>
            <a:endParaRPr lang="en-US"/>
          </a:p>
        </p:txBody>
      </p:sp>
    </p:spTree>
    <p:extLst>
      <p:ext uri="{BB962C8B-B14F-4D97-AF65-F5344CB8AC3E}">
        <p14:creationId xmlns:p14="http://schemas.microsoft.com/office/powerpoint/2010/main" val="3621681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3733800" y="1943100"/>
            <a:ext cx="4570752" cy="1203539"/>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33800" y="3726611"/>
            <a:ext cx="5030448" cy="5030448"/>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10439400" y="1333500"/>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err="1"/>
              <a:t>Bluesky</a:t>
            </a:r>
            <a:endParaRPr lang="en-US"/>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10439400" y="2124822"/>
            <a:ext cx="7231063" cy="609600"/>
          </a:xfrm>
          <a:prstGeom prst="rect">
            <a:avLst/>
          </a:prstGeom>
        </p:spPr>
        <p:txBody>
          <a:bodyPr/>
          <a:lstStyle>
            <a:lvl1pPr marL="0" indent="0">
              <a:buNone/>
              <a:defRPr sz="2800">
                <a:solidFill>
                  <a:srgbClr val="000D2F"/>
                </a:solidFill>
              </a:defRPr>
            </a:lvl1pPr>
          </a:lstStyle>
          <a:p>
            <a:pPr lvl="0"/>
            <a:r>
              <a:rPr lang="en-US"/>
              <a:t>@</a:t>
            </a:r>
            <a:r>
              <a:rPr lang="en-US" err="1"/>
              <a:t>UConnRudd.Bsky.Social</a:t>
            </a:r>
            <a:endParaRPr lang="en-US"/>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10439400" y="3330361"/>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10439400" y="4121683"/>
            <a:ext cx="7231063" cy="609600"/>
          </a:xfrm>
          <a:prstGeom prst="rect">
            <a:avLst/>
          </a:prstGeom>
        </p:spPr>
        <p:txBody>
          <a:bodyPr/>
          <a:lstStyle>
            <a:lvl1pPr marL="0" indent="0">
              <a:buNone/>
              <a:defRPr sz="2800">
                <a:solidFill>
                  <a:srgbClr val="000D2F"/>
                </a:solidFill>
              </a:defRPr>
            </a:lvl1pPr>
          </a:lstStyle>
          <a:p>
            <a:pPr lvl="0"/>
            <a:r>
              <a:rPr lang="en-US"/>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10406743" y="5450513"/>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10406743" y="6241835"/>
            <a:ext cx="7231063" cy="609600"/>
          </a:xfrm>
          <a:prstGeom prst="rect">
            <a:avLst/>
          </a:prstGeom>
        </p:spPr>
        <p:txBody>
          <a:bodyPr/>
          <a:lstStyle>
            <a:lvl1pPr marL="0" indent="0">
              <a:buNone/>
              <a:defRPr sz="2800">
                <a:solidFill>
                  <a:srgbClr val="000D2F"/>
                </a:solidFill>
              </a:defRPr>
            </a:lvl1pPr>
          </a:lstStyle>
          <a:p>
            <a:pPr lvl="0"/>
            <a:r>
              <a:rPr lang="en-US" err="1"/>
              <a:t>uconnruddcenter.org</a:t>
            </a:r>
            <a:endParaRPr lang="en-US"/>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68931" y="7205663"/>
            <a:ext cx="4572000" cy="2066065"/>
          </a:xfrm>
          <a:prstGeom prst="rect">
            <a:avLst/>
          </a:prstGeom>
        </p:spPr>
      </p:pic>
    </p:spTree>
    <p:extLst>
      <p:ext uri="{BB962C8B-B14F-4D97-AF65-F5344CB8AC3E}">
        <p14:creationId xmlns:p14="http://schemas.microsoft.com/office/powerpoint/2010/main" val="17148019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7/27/26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7/27/26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450802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619010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67299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7/27/26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826762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7/27/26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25628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7/27/26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588726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989480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368949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192735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723739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87780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63F3C0-1D56-80B0-A015-B8DD8970BDA3}"/>
              </a:ext>
            </a:extLst>
          </p:cNvPr>
          <p:cNvSpPr>
            <a:spLocks noGrp="1"/>
          </p:cNvSpPr>
          <p:nvPr>
            <p:ph sz="quarter" idx="10"/>
          </p:nvPr>
        </p:nvSpPr>
        <p:spPr>
          <a:xfrm>
            <a:off x="1106447" y="495300"/>
            <a:ext cx="6818354" cy="2286000"/>
          </a:xfrm>
          <a:prstGeom prst="rect">
            <a:avLst/>
          </a:prstGeom>
        </p:spPr>
        <p:txBody>
          <a:bodyPr/>
          <a:lstStyle>
            <a:lvl1pPr marL="0" indent="0">
              <a:buNone/>
              <a:defRPr sz="7500">
                <a:solidFill>
                  <a:schemeClr val="bg1"/>
                </a:solidFill>
                <a:latin typeface="Oswald" pitchFamily="2" charset="77"/>
              </a:defRPr>
            </a:lvl1pPr>
            <a:lvl2pPr>
              <a:defRPr sz="7500">
                <a:latin typeface="Oswald" pitchFamily="2" charset="77"/>
              </a:defRPr>
            </a:lvl2pPr>
            <a:lvl3pPr>
              <a:defRPr sz="7500">
                <a:latin typeface="Oswald" pitchFamily="2" charset="77"/>
              </a:defRPr>
            </a:lvl3pPr>
            <a:lvl4pPr>
              <a:defRPr sz="7500">
                <a:latin typeface="Oswald" pitchFamily="2" charset="77"/>
              </a:defRPr>
            </a:lvl4pPr>
            <a:lvl5pPr>
              <a:defRPr sz="7500">
                <a:latin typeface="Oswald" pitchFamily="2" charset="77"/>
              </a:defRPr>
            </a:lvl5pPr>
          </a:lstStyle>
          <a:p>
            <a:pPr lvl="0"/>
            <a:r>
              <a:rPr lang="en-US"/>
              <a:t>Click to edit Master text</a:t>
            </a:r>
          </a:p>
        </p:txBody>
      </p:sp>
      <p:sp>
        <p:nvSpPr>
          <p:cNvPr id="5" name="Content Placeholder 4">
            <a:extLst>
              <a:ext uri="{FF2B5EF4-FFF2-40B4-BE49-F238E27FC236}">
                <a16:creationId xmlns:a16="http://schemas.microsoft.com/office/drawing/2014/main" id="{6987A737-EF3C-16CE-7B2C-9B3FC0F1116B}"/>
              </a:ext>
            </a:extLst>
          </p:cNvPr>
          <p:cNvSpPr>
            <a:spLocks noGrp="1"/>
          </p:cNvSpPr>
          <p:nvPr>
            <p:ph sz="quarter" idx="11" hasCustomPrompt="1"/>
          </p:nvPr>
        </p:nvSpPr>
        <p:spPr>
          <a:xfrm>
            <a:off x="1106489" y="3848100"/>
            <a:ext cx="9180512" cy="838200"/>
          </a:xfrm>
          <a:prstGeom prst="rect">
            <a:avLst/>
          </a:prstGeom>
        </p:spPr>
        <p:txBody>
          <a:bodyPr/>
          <a:lstStyle>
            <a:lvl1pPr marL="0" indent="0">
              <a:buNone/>
              <a:defRPr sz="4400" b="1">
                <a:solidFill>
                  <a:srgbClr val="BE2D2D"/>
                </a:solidFill>
                <a:latin typeface="Assistant" pitchFamily="2" charset="-79"/>
                <a:cs typeface="Assistant" pitchFamily="2" charset="-79"/>
              </a:defRPr>
            </a:lvl1pPr>
          </a:lstStyle>
          <a:p>
            <a:pPr lvl="0"/>
            <a:r>
              <a:rPr lang="en-US"/>
              <a:t>CLICK TO EDIT MASTER TEXT STYLES</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1106489" y="5372100"/>
            <a:ext cx="9180512" cy="4343400"/>
          </a:xfrm>
          <a:prstGeom prst="rect">
            <a:avLst/>
          </a:prstGeo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Proin gravida </a:t>
            </a:r>
            <a:r>
              <a:rPr lang="en-US" err="1"/>
              <a:t>enim</a:t>
            </a:r>
            <a:r>
              <a:rPr lang="en-US"/>
              <a:t> </a:t>
            </a:r>
            <a:r>
              <a:rPr lang="en-US" err="1"/>
              <a:t>orci</a:t>
            </a:r>
            <a:r>
              <a:rPr lang="en-US"/>
              <a:t>, non </a:t>
            </a:r>
            <a:r>
              <a:rPr lang="en-US" err="1"/>
              <a:t>lobortis</a:t>
            </a:r>
            <a:r>
              <a:rPr lang="en-US"/>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10837862" y="1745458"/>
            <a:ext cx="6343650" cy="5881688"/>
          </a:xfrm>
          <a:prstGeom prst="rect">
            <a:avLst/>
          </a:prstGeom>
        </p:spPr>
        <p:txBody>
          <a:bodyPr/>
          <a:lstStyle/>
          <a:p>
            <a:endParaRPr lang="en-US"/>
          </a:p>
        </p:txBody>
      </p:sp>
    </p:spTree>
    <p:extLst>
      <p:ext uri="{BB962C8B-B14F-4D97-AF65-F5344CB8AC3E}">
        <p14:creationId xmlns:p14="http://schemas.microsoft.com/office/powerpoint/2010/main" val="2752512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2.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80" r:id="rId2"/>
    <p:sldLayoutId id="2147483651" r:id="rId3"/>
    <p:sldLayoutId id="2147483652" r:id="rId4"/>
    <p:sldLayoutId id="2147483682" r:id="rId5"/>
    <p:sldLayoutId id="2147483673" r:id="rId6"/>
    <p:sldLayoutId id="2147483674" r:id="rId7"/>
    <p:sldLayoutId id="2147483684" r:id="rId8"/>
    <p:sldLayoutId id="2147483675" r:id="rId9"/>
    <p:sldLayoutId id="2147483663" r:id="rId10"/>
    <p:sldLayoutId id="2147483683" r:id="rId11"/>
    <p:sldLayoutId id="2147483676" r:id="rId12"/>
    <p:sldLayoutId id="2147483679" r:id="rId13"/>
    <p:sldLayoutId id="2147483678" r:id="rId14"/>
    <p:sldLayoutId id="2147483677" r:id="rId15"/>
    <p:sldLayoutId id="2147483670" r:id="rId16"/>
    <p:sldLayoutId id="2147483671" r:id="rId17"/>
    <p:sldLayoutId id="2147483669" r:id="rId18"/>
    <p:sldLayoutId id="2147483685" r:id="rId19"/>
    <p:sldLayoutId id="2147483681" r:id="rId20"/>
    <p:sldLayoutId id="2147483655" r:id="rId2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846CE7D5-CF57-46EF-B807-FDD0502418D4}" type="datetimeFigureOut">
              <a:rPr lang="en-US" smtClean="0"/>
              <a:t>7/27/26</a:t>
            </a:fld>
            <a:endParaRPr lang="en-US"/>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48299117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ers.usda.gov/topics/food-nutrition-assistance/food-security-in-the-us/definitions-of-food-security" TargetMode="External"/><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33.xml"/><Relationship Id="rId4" Type="http://schemas.openxmlformats.org/officeDocument/2006/relationships/hyperlink" Target="https://portal.ct.gov/dss/snap/supplemental-nutrition-assistance-program---snap/eligibility?language=en_U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7"/>
          <p:cNvSpPr txBox="1">
            <a:spLocks noGrp="1"/>
          </p:cNvSpPr>
          <p:nvPr>
            <p:ph type="title" idx="4294967295"/>
          </p:nvPr>
        </p:nvSpPr>
        <p:spPr>
          <a:xfrm>
            <a:off x="609600" y="1463605"/>
            <a:ext cx="16459200" cy="295465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600" spc="110" dirty="0">
                <a:solidFill>
                  <a:srgbClr val="BE2D2D"/>
                </a:solidFill>
                <a:latin typeface="Calibri"/>
                <a:ea typeface="Calibri"/>
                <a:cs typeface="Calibri"/>
              </a:rPr>
              <a:t>Food Access and Community Resources</a:t>
            </a:r>
            <a:r>
              <a:rPr kumimoji="0" lang="en-US" sz="9600" u="none" strike="noStrike" kern="1200" cap="none" spc="110" normalizeH="0" baseline="0" noProof="0" dirty="0">
                <a:ln>
                  <a:noFill/>
                </a:ln>
                <a:solidFill>
                  <a:srgbClr val="BE2D2D"/>
                </a:solidFill>
                <a:effectLst/>
                <a:uLnTx/>
                <a:uFillTx/>
                <a:latin typeface="Calibri"/>
                <a:ea typeface="Calibri"/>
                <a:cs typeface="Calibri"/>
              </a:rPr>
              <a:t>: Session 4</a:t>
            </a:r>
          </a:p>
        </p:txBody>
      </p:sp>
      <p:sp>
        <p:nvSpPr>
          <p:cNvPr id="9" name="TextBox 8">
            <a:extLst>
              <a:ext uri="{FF2B5EF4-FFF2-40B4-BE49-F238E27FC236}">
                <a16:creationId xmlns:a16="http://schemas.microsoft.com/office/drawing/2014/main" id="{5687BC0B-6A81-C043-3031-C2C20DC81FB3}"/>
              </a:ext>
            </a:extLst>
          </p:cNvPr>
          <p:cNvSpPr txBox="1"/>
          <p:nvPr/>
        </p:nvSpPr>
        <p:spPr>
          <a:xfrm>
            <a:off x="609600" y="5151200"/>
            <a:ext cx="12649200" cy="531171"/>
          </a:xfrm>
          <a:prstGeom prst="rect">
            <a:avLst/>
          </a:prstGeom>
        </p:spPr>
        <p:txBody>
          <a:bodyPr wrap="square" lIns="0" tIns="0" rIns="0" bIns="0" rtlCol="0" anchor="t">
            <a:spAutoFit/>
          </a:bodyPr>
          <a:lstStyle/>
          <a:p>
            <a:pPr>
              <a:lnSpc>
                <a:spcPts val="3150"/>
              </a:lnSpc>
            </a:pPr>
            <a:r>
              <a:rPr lang="en-US" sz="6600" spc="63" dirty="0">
                <a:latin typeface="Calibri" panose="020F0502020204030204" pitchFamily="34" charset="0"/>
                <a:ea typeface="Geneva" panose="020B0503030404040204" pitchFamily="34" charset="0"/>
                <a:cs typeface="Calibri" panose="020F0502020204030204" pitchFamily="34" charset="0"/>
              </a:rPr>
              <a:t>Adolescent Citizen Scientist Training</a:t>
            </a:r>
            <a:endParaRPr lang="en-US" sz="4400" spc="63" dirty="0">
              <a:latin typeface="Calibri" panose="020F0502020204030204" pitchFamily="34" charset="0"/>
              <a:ea typeface="Geneva" panose="020B0503030404040204" pitchFamily="34" charset="0"/>
              <a:cs typeface="Calibri" panose="020F0502020204030204" pitchFamily="34" charset="0"/>
            </a:endParaRPr>
          </a:p>
        </p:txBody>
      </p:sp>
      <p:pic>
        <p:nvPicPr>
          <p:cNvPr id="3" name="Picture 2" descr="“Adolescent Citizen Scientists: Teens Improving the Food Environment” logo">
            <a:extLst>
              <a:ext uri="{FF2B5EF4-FFF2-40B4-BE49-F238E27FC236}">
                <a16:creationId xmlns:a16="http://schemas.microsoft.com/office/drawing/2014/main" id="{A70A8C43-8602-7DD2-8CB3-2851EDCC52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7006357"/>
            <a:ext cx="2781300" cy="2781300"/>
          </a:xfrm>
          <a:prstGeom prst="rect">
            <a:avLst/>
          </a:prstGeom>
        </p:spPr>
      </p:pic>
      <p:pic>
        <p:nvPicPr>
          <p:cNvPr id="4" name="Picture 3" descr="UConn Rudd Center for Food Policy and Health logo">
            <a:extLst>
              <a:ext uri="{FF2B5EF4-FFF2-40B4-BE49-F238E27FC236}">
                <a16:creationId xmlns:a16="http://schemas.microsoft.com/office/drawing/2014/main" id="{AC7A9C78-190F-4B4F-EA27-8F10BCA361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4000" y="7329539"/>
            <a:ext cx="4953000" cy="2238237"/>
          </a:xfrm>
          <a:prstGeom prst="rect">
            <a:avLst/>
          </a:prstGeom>
        </p:spPr>
      </p:pic>
      <p:pic>
        <p:nvPicPr>
          <p:cNvPr id="5" name="Picture 4" descr="Hispanic Health Council logo">
            <a:extLst>
              <a:ext uri="{FF2B5EF4-FFF2-40B4-BE49-F238E27FC236}">
                <a16:creationId xmlns:a16="http://schemas.microsoft.com/office/drawing/2014/main" id="{595B5876-B03C-9B8C-AE28-65F17F7D9269}"/>
              </a:ext>
            </a:extLst>
          </p:cNvPr>
          <p:cNvPicPr>
            <a:picLocks noChangeAspect="1"/>
          </p:cNvPicPr>
          <p:nvPr/>
        </p:nvPicPr>
        <p:blipFill>
          <a:blip r:embed="rId6">
            <a:extLst>
              <a:ext uri="{28A0092B-C50C-407E-A947-70E740481C1C}">
                <a14:useLocalDpi xmlns:a14="http://schemas.microsoft.com/office/drawing/2010/main" val="0"/>
              </a:ext>
            </a:extLst>
          </a:blip>
          <a:srcRect l="8001" r="8674" b="15172"/>
          <a:stretch>
            <a:fillRect/>
          </a:stretch>
        </p:blipFill>
        <p:spPr>
          <a:xfrm>
            <a:off x="10896600" y="8120464"/>
            <a:ext cx="4953000" cy="1294185"/>
          </a:xfrm>
          <a:prstGeom prst="rect">
            <a:avLst/>
          </a:prstGeom>
        </p:spPr>
      </p:pic>
    </p:spTree>
    <p:extLst>
      <p:ext uri="{BB962C8B-B14F-4D97-AF65-F5344CB8AC3E}">
        <p14:creationId xmlns:p14="http://schemas.microsoft.com/office/powerpoint/2010/main" val="2063499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83D4-401E-315E-DC9C-BFF8ADE8F43D}"/>
              </a:ext>
            </a:extLst>
          </p:cNvPr>
          <p:cNvSpPr>
            <a:spLocks noGrp="1"/>
          </p:cNvSpPr>
          <p:nvPr>
            <p:ph type="title"/>
          </p:nvPr>
        </p:nvSpPr>
        <p:spPr>
          <a:xfrm>
            <a:off x="486383" y="2552700"/>
            <a:ext cx="8001000" cy="1066800"/>
          </a:xfrm>
        </p:spPr>
        <p:txBody>
          <a:bodyPr lIns="91440" tIns="45720" rIns="91440" bIns="45720" anchor="t"/>
          <a:lstStyle/>
          <a:p>
            <a:r>
              <a:rPr lang="en-US" sz="6000" dirty="0">
                <a:latin typeface="Calibri"/>
                <a:ea typeface="Calibri"/>
                <a:cs typeface="Calibri"/>
              </a:rPr>
              <a:t>Learning Objectives</a:t>
            </a:r>
          </a:p>
        </p:txBody>
      </p:sp>
      <p:sp>
        <p:nvSpPr>
          <p:cNvPr id="3" name="Content Placeholder 2">
            <a:extLst>
              <a:ext uri="{FF2B5EF4-FFF2-40B4-BE49-F238E27FC236}">
                <a16:creationId xmlns:a16="http://schemas.microsoft.com/office/drawing/2014/main" id="{42CCC2DA-39FD-143B-CE33-52AC6F5E4BD5}"/>
              </a:ext>
            </a:extLst>
          </p:cNvPr>
          <p:cNvSpPr>
            <a:spLocks noGrp="1"/>
          </p:cNvSpPr>
          <p:nvPr>
            <p:ph sz="quarter" idx="10"/>
          </p:nvPr>
        </p:nvSpPr>
        <p:spPr>
          <a:xfrm>
            <a:off x="486383" y="4000500"/>
            <a:ext cx="8988358" cy="5486400"/>
          </a:xfrm>
        </p:spPr>
        <p:txBody>
          <a:bodyPr lIns="91440" tIns="45720" rIns="91440" bIns="45720" anchor="t"/>
          <a:lstStyle/>
          <a:p>
            <a:pPr marL="0" marR="0">
              <a:lnSpc>
                <a:spcPct val="116000"/>
              </a:lnSpc>
              <a:spcAft>
                <a:spcPts val="800"/>
              </a:spcAft>
              <a:buNone/>
            </a:pPr>
            <a:r>
              <a:rPr lang="en-US" dirty="0">
                <a:effectLst/>
                <a:latin typeface="Calibri"/>
                <a:ea typeface="Calibri"/>
                <a:cs typeface="Calibri"/>
              </a:rPr>
              <a:t>By the end of this session, students will be able to:</a:t>
            </a:r>
            <a:endParaRPr lang="en-US" dirty="0">
              <a:latin typeface="Calibri"/>
              <a:ea typeface="Calibri"/>
              <a:cs typeface="Calibri"/>
            </a:endParaRPr>
          </a:p>
          <a:p>
            <a:pPr marL="514350" indent="-514350" fontAlgn="base">
              <a:buFont typeface="+mj-lt"/>
              <a:buAutoNum type="arabicPeriod"/>
            </a:pPr>
            <a:r>
              <a:rPr lang="en-US" dirty="0"/>
              <a:t>Explain what food insecurity is and how it affects health and wellbeing. </a:t>
            </a:r>
          </a:p>
          <a:p>
            <a:pPr marL="514350" indent="-514350" fontAlgn="base">
              <a:buFont typeface="+mj-lt"/>
              <a:buAutoNum type="arabicPeriod"/>
            </a:pPr>
            <a:r>
              <a:rPr lang="en-US" dirty="0"/>
              <a:t>Recognize barriers that can make it difficult for people to access healthy foods.  </a:t>
            </a:r>
          </a:p>
          <a:p>
            <a:pPr marL="514350" indent="-514350" fontAlgn="base">
              <a:buFont typeface="+mj-lt"/>
              <a:buAutoNum type="arabicPeriod"/>
            </a:pPr>
            <a:r>
              <a:rPr lang="en-US" dirty="0"/>
              <a:t>Identify community resources and food assistance programs available to support individuals and families.  </a:t>
            </a:r>
          </a:p>
          <a:p>
            <a:pPr marL="514350" indent="-514350" fontAlgn="base">
              <a:buFont typeface="+mj-lt"/>
              <a:buAutoNum type="arabicPeriod"/>
            </a:pPr>
            <a:r>
              <a:rPr lang="en-US" dirty="0"/>
              <a:t>Discuss ways communities can improve access to healthy foods and reduce food insecurity. </a:t>
            </a:r>
          </a:p>
          <a:p>
            <a:endParaRPr lang="en-US" dirty="0"/>
          </a:p>
          <a:p>
            <a:pPr marL="457200" indent="-457200">
              <a:buFont typeface="Wingdings" pitchFamily="2" charset="2"/>
              <a:buChar char="§"/>
            </a:pPr>
            <a:endParaRPr lang="en-US" dirty="0"/>
          </a:p>
        </p:txBody>
      </p:sp>
      <p:pic>
        <p:nvPicPr>
          <p:cNvPr id="8" name="Picture Placeholder 7" descr="Close-up of rows of produce in boxes: Roma tomatoes, string beans, jalapeños, plums">
            <a:extLst>
              <a:ext uri="{FF2B5EF4-FFF2-40B4-BE49-F238E27FC236}">
                <a16:creationId xmlns:a16="http://schemas.microsoft.com/office/drawing/2014/main" id="{8B35EEF2-49E0-E588-BD5B-67B722933143}"/>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2611" r="32611"/>
          <a:stretch/>
        </p:blipFill>
        <p:spPr>
          <a:prstGeom prst="rect">
            <a:avLst/>
          </a:prstGeom>
        </p:spPr>
      </p:pic>
    </p:spTree>
    <p:extLst>
      <p:ext uri="{BB962C8B-B14F-4D97-AF65-F5344CB8AC3E}">
        <p14:creationId xmlns:p14="http://schemas.microsoft.com/office/powerpoint/2010/main" val="4139949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94BED-9028-D6C0-7A22-56F68939BE79}"/>
              </a:ext>
            </a:extLst>
          </p:cNvPr>
          <p:cNvSpPr>
            <a:spLocks noGrp="1"/>
          </p:cNvSpPr>
          <p:nvPr>
            <p:ph type="title"/>
          </p:nvPr>
        </p:nvSpPr>
        <p:spPr>
          <a:xfrm>
            <a:off x="304800" y="1893701"/>
            <a:ext cx="9180512" cy="1050925"/>
          </a:xfrm>
        </p:spPr>
        <p:txBody>
          <a:bodyPr lIns="91440" tIns="45720" rIns="91440" bIns="45720" anchor="t"/>
          <a:lstStyle/>
          <a:p>
            <a:r>
              <a:rPr lang="en-US" dirty="0">
                <a:latin typeface="Calibri"/>
                <a:ea typeface="Calibri"/>
                <a:cs typeface="Calibri"/>
              </a:rPr>
              <a:t>Discussion Questions</a:t>
            </a:r>
          </a:p>
        </p:txBody>
      </p:sp>
      <p:sp>
        <p:nvSpPr>
          <p:cNvPr id="3" name="Content Placeholder 2">
            <a:extLst>
              <a:ext uri="{FF2B5EF4-FFF2-40B4-BE49-F238E27FC236}">
                <a16:creationId xmlns:a16="http://schemas.microsoft.com/office/drawing/2014/main" id="{A8B01B9D-0F30-5A68-5703-EA668C66FA18}"/>
              </a:ext>
            </a:extLst>
          </p:cNvPr>
          <p:cNvSpPr>
            <a:spLocks noGrp="1"/>
          </p:cNvSpPr>
          <p:nvPr>
            <p:ph sz="quarter" idx="12"/>
          </p:nvPr>
        </p:nvSpPr>
        <p:spPr>
          <a:xfrm>
            <a:off x="304800" y="3314701"/>
            <a:ext cx="9530080" cy="6400800"/>
          </a:xfrm>
        </p:spPr>
        <p:txBody>
          <a:bodyPr lIns="91440" tIns="45720" rIns="91440" bIns="45720" anchor="t"/>
          <a:lstStyle/>
          <a:p>
            <a:pPr marL="457200" indent="-457200">
              <a:spcAft>
                <a:spcPts val="3000"/>
              </a:spcAft>
              <a:buFont typeface="Arial" panose="020B0604020202020204" pitchFamily="34" charset="0"/>
              <a:buChar char="•"/>
            </a:pPr>
            <a:r>
              <a:rPr lang="en-US" sz="3600" b="1" dirty="0"/>
              <a:t>What makes it easy or difficult for you to eat healthy foods?</a:t>
            </a:r>
          </a:p>
          <a:p>
            <a:pPr marL="457200" indent="-457200">
              <a:spcAft>
                <a:spcPts val="3000"/>
              </a:spcAft>
              <a:buFont typeface="Arial" panose="020B0604020202020204" pitchFamily="34" charset="0"/>
              <a:buChar char="•"/>
            </a:pPr>
            <a:r>
              <a:rPr lang="en-US" sz="3600" b="1" dirty="0"/>
              <a:t>Does everyone in our community have the same access to healthy foods? Why or why not?</a:t>
            </a:r>
          </a:p>
          <a:p>
            <a:pPr marL="457200" indent="-457200">
              <a:spcAft>
                <a:spcPts val="3000"/>
              </a:spcAft>
              <a:buFont typeface="Arial" panose="020B0604020202020204" pitchFamily="34" charset="0"/>
              <a:buChar char="•"/>
            </a:pPr>
            <a:r>
              <a:rPr lang="en-US" sz="3600" b="1" dirty="0"/>
              <a:t>What challenges might families face when trying to purchase healthy foods? </a:t>
            </a:r>
          </a:p>
          <a:p>
            <a:pPr lvl="0"/>
            <a:endParaRPr lang="en-US" dirty="0"/>
          </a:p>
          <a:p>
            <a:pPr lvl="0"/>
            <a:endParaRPr lang="en-US" dirty="0"/>
          </a:p>
          <a:p>
            <a:endParaRPr lang="en-US" dirty="0"/>
          </a:p>
          <a:p>
            <a:endParaRPr lang="en-US" sz="3200" dirty="0">
              <a:solidFill>
                <a:srgbClr val="254E72"/>
              </a:solidFill>
              <a:latin typeface="Calibri" panose="020F0502020204030204" pitchFamily="34" charset="0"/>
              <a:ea typeface="Geneva" panose="020B0503030404040204" pitchFamily="34" charset="0"/>
              <a:cs typeface="Calibri" panose="020F0502020204030204" pitchFamily="34" charset="0"/>
            </a:endParaRPr>
          </a:p>
          <a:p>
            <a:endParaRPr lang="en-US" dirty="0"/>
          </a:p>
        </p:txBody>
      </p:sp>
      <p:pic>
        <p:nvPicPr>
          <p:cNvPr id="5" name="Picture 4" descr="Woman buying vegetables at supermarket">
            <a:extLst>
              <a:ext uri="{FF2B5EF4-FFF2-40B4-BE49-F238E27FC236}">
                <a16:creationId xmlns:a16="http://schemas.microsoft.com/office/drawing/2014/main" id="{CA347345-7687-D48D-AF4E-7BC0FB0E1B36}"/>
              </a:ext>
            </a:extLst>
          </p:cNvPr>
          <p:cNvPicPr>
            <a:picLocks noChangeAspect="1"/>
          </p:cNvPicPr>
          <p:nvPr/>
        </p:nvPicPr>
        <p:blipFill>
          <a:blip r:embed="rId3">
            <a:extLst>
              <a:ext uri="{28A0092B-C50C-407E-A947-70E740481C1C}">
                <a14:useLocalDpi xmlns:a14="http://schemas.microsoft.com/office/drawing/2010/main" val="0"/>
              </a:ext>
            </a:extLst>
          </a:blip>
          <a:srcRect r="10130"/>
          <a:stretch>
            <a:fillRect/>
          </a:stretch>
        </p:blipFill>
        <p:spPr>
          <a:xfrm>
            <a:off x="10342880" y="2053625"/>
            <a:ext cx="7477760" cy="5547138"/>
          </a:xfrm>
          <a:prstGeom prst="rect">
            <a:avLst/>
          </a:prstGeom>
        </p:spPr>
      </p:pic>
    </p:spTree>
    <p:extLst>
      <p:ext uri="{BB962C8B-B14F-4D97-AF65-F5344CB8AC3E}">
        <p14:creationId xmlns:p14="http://schemas.microsoft.com/office/powerpoint/2010/main" val="1118541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AFDA0-2F22-2870-2B05-ECB9342FED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063CBE-17B1-509A-5CE8-9FC79FBC511D}"/>
              </a:ext>
            </a:extLst>
          </p:cNvPr>
          <p:cNvSpPr>
            <a:spLocks noGrp="1"/>
          </p:cNvSpPr>
          <p:nvPr>
            <p:ph type="title"/>
          </p:nvPr>
        </p:nvSpPr>
        <p:spPr>
          <a:xfrm>
            <a:off x="473528" y="1980837"/>
            <a:ext cx="15118669" cy="1017814"/>
          </a:xfrm>
        </p:spPr>
        <p:txBody>
          <a:bodyPr lIns="91440" tIns="45720" rIns="91440" bIns="45720" anchor="t"/>
          <a:lstStyle/>
          <a:p>
            <a:r>
              <a:rPr lang="en-US" dirty="0">
                <a:latin typeface="+mn-lt"/>
                <a:ea typeface="Calibri"/>
                <a:cs typeface="Calibri"/>
              </a:rPr>
              <a:t>What is food security versus food insecurity?</a:t>
            </a:r>
            <a:r>
              <a:rPr lang="en-US" dirty="0">
                <a:latin typeface="+mn-lt"/>
              </a:rPr>
              <a:t> </a:t>
            </a:r>
          </a:p>
        </p:txBody>
      </p:sp>
      <p:sp>
        <p:nvSpPr>
          <p:cNvPr id="3" name="Content Placeholder 2">
            <a:extLst>
              <a:ext uri="{FF2B5EF4-FFF2-40B4-BE49-F238E27FC236}">
                <a16:creationId xmlns:a16="http://schemas.microsoft.com/office/drawing/2014/main" id="{7B850B14-4AF0-A863-7336-C75F88F8A8F8}"/>
              </a:ext>
            </a:extLst>
          </p:cNvPr>
          <p:cNvSpPr>
            <a:spLocks noGrp="1"/>
          </p:cNvSpPr>
          <p:nvPr>
            <p:ph sz="quarter" idx="12"/>
          </p:nvPr>
        </p:nvSpPr>
        <p:spPr>
          <a:xfrm>
            <a:off x="304800" y="3314701"/>
            <a:ext cx="17362714" cy="5174342"/>
          </a:xfrm>
        </p:spPr>
        <p:txBody>
          <a:bodyPr lIns="91440" tIns="45720" rIns="91440" bIns="45720" anchor="t"/>
          <a:lstStyle/>
          <a:p>
            <a:pPr marL="457200" indent="-457200">
              <a:spcAft>
                <a:spcPts val="3600"/>
              </a:spcAft>
              <a:buFont typeface="Arial" panose="020B0604020202020204" pitchFamily="34" charset="0"/>
              <a:buChar char="•"/>
            </a:pPr>
            <a:r>
              <a:rPr lang="en-US" sz="3600" b="1" dirty="0"/>
              <a:t>Food security </a:t>
            </a:r>
            <a:r>
              <a:rPr lang="en-US" sz="3600" dirty="0"/>
              <a:t>is</a:t>
            </a:r>
            <a:r>
              <a:rPr lang="en-US" sz="3600" b="1" dirty="0"/>
              <a:t> </a:t>
            </a:r>
            <a:r>
              <a:rPr lang="en-US" sz="3600" dirty="0"/>
              <a:t>when “people, </a:t>
            </a:r>
            <a:r>
              <a:rPr lang="en-US" sz="3600" b="1" dirty="0"/>
              <a:t>at all times</a:t>
            </a:r>
            <a:r>
              <a:rPr lang="en-US" sz="3600" dirty="0"/>
              <a:t>, have physical, social and economic access to </a:t>
            </a:r>
            <a:r>
              <a:rPr lang="en-US" sz="3600" b="1" dirty="0"/>
              <a:t>sufficient, safe and nutritious food </a:t>
            </a:r>
            <a:r>
              <a:rPr lang="en-US" sz="3600" dirty="0"/>
              <a:t>which meets their dietary needs and food preference for an active and healthy life” (Food and Agriculture Organization)</a:t>
            </a:r>
            <a:endParaRPr lang="en-US" sz="3600" b="1" dirty="0"/>
          </a:p>
          <a:p>
            <a:pPr marL="457200" indent="-457200">
              <a:spcAft>
                <a:spcPts val="3600"/>
              </a:spcAft>
              <a:buFont typeface="Arial" panose="020B0604020202020204" pitchFamily="34" charset="0"/>
              <a:buChar char="•"/>
            </a:pPr>
            <a:r>
              <a:rPr lang="en-US" sz="3600" b="1" dirty="0"/>
              <a:t>Food insecurity </a:t>
            </a:r>
            <a:r>
              <a:rPr lang="en-US" sz="3600" dirty="0"/>
              <a:t>is the lack of consistent access to enough safe, nutritious food needed for an active and healthy life</a:t>
            </a:r>
          </a:p>
          <a:p>
            <a:pPr marL="457200" indent="-457200">
              <a:spcAft>
                <a:spcPts val="3600"/>
              </a:spcAft>
              <a:buFont typeface="Arial" panose="020B0604020202020204" pitchFamily="34" charset="0"/>
              <a:buChar char="•"/>
            </a:pPr>
            <a:r>
              <a:rPr lang="en-US" sz="3600" b="1" dirty="0"/>
              <a:t>Food insecurity </a:t>
            </a:r>
            <a:r>
              <a:rPr lang="en-US" sz="3600" dirty="0"/>
              <a:t>“is a household level economic and social condition of limited or uncertain access to adequate food” (USDA)</a:t>
            </a:r>
            <a:endParaRPr lang="en-US" dirty="0"/>
          </a:p>
          <a:p>
            <a:pPr lvl="0"/>
            <a:endParaRPr lang="en-US" dirty="0"/>
          </a:p>
          <a:p>
            <a:pPr lvl="0"/>
            <a:endParaRPr lang="en-US" dirty="0"/>
          </a:p>
          <a:p>
            <a:endParaRPr lang="en-US" dirty="0"/>
          </a:p>
          <a:p>
            <a:endParaRPr lang="en-US" sz="3200" dirty="0">
              <a:solidFill>
                <a:srgbClr val="254E72"/>
              </a:solidFill>
              <a:latin typeface="Calibri" panose="020F0502020204030204" pitchFamily="34" charset="0"/>
              <a:ea typeface="Geneva" panose="020B050303040404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189658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F0786C2-CE68-0EF7-0CC7-A94CB24ED479}"/>
              </a:ext>
            </a:extLst>
          </p:cNvPr>
          <p:cNvSpPr txBox="1">
            <a:spLocks noGrp="1"/>
          </p:cNvSpPr>
          <p:nvPr>
            <p:ph type="title" idx="4294967295"/>
          </p:nvPr>
        </p:nvSpPr>
        <p:spPr>
          <a:xfrm>
            <a:off x="1584664" y="750026"/>
            <a:ext cx="15118669" cy="101781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000D2F"/>
                </a:solidFill>
                <a:effectLst/>
                <a:uLnTx/>
                <a:uFillTx/>
                <a:latin typeface="+mn-lt"/>
                <a:ea typeface="Calibri"/>
                <a:cs typeface="Calibri"/>
              </a:rPr>
              <a:t>Levels of Food Security</a:t>
            </a:r>
          </a:p>
        </p:txBody>
      </p:sp>
      <p:pic>
        <p:nvPicPr>
          <p:cNvPr id="4" name="Picture 3" descr="Graphic demonstrating the four levels of food insecurity. High Food Security means that you never worry about food and always have enough to eat. Marginal Food Security means that you sometimes worry that food might run out, but have enough in the end. Low food security means that the food at home might not be the healthiest or kind you like. Very low food security means that sometimes there isn’t enough food and you sometimes have to skip meals or eat less.">
            <a:extLst>
              <a:ext uri="{FF2B5EF4-FFF2-40B4-BE49-F238E27FC236}">
                <a16:creationId xmlns:a16="http://schemas.microsoft.com/office/drawing/2014/main" id="{E964CD88-B832-4677-2752-BA60E3290628}"/>
              </a:ext>
            </a:extLst>
          </p:cNvPr>
          <p:cNvPicPr>
            <a:picLocks noChangeAspect="1"/>
          </p:cNvPicPr>
          <p:nvPr/>
        </p:nvPicPr>
        <p:blipFill>
          <a:blip r:embed="rId2"/>
          <a:srcRect t="16624"/>
          <a:stretch>
            <a:fillRect/>
          </a:stretch>
        </p:blipFill>
        <p:spPr>
          <a:xfrm>
            <a:off x="2015955" y="1923149"/>
            <a:ext cx="14256086" cy="7724910"/>
          </a:xfrm>
          <a:prstGeom prst="rect">
            <a:avLst/>
          </a:prstGeom>
        </p:spPr>
      </p:pic>
      <p:sp>
        <p:nvSpPr>
          <p:cNvPr id="6" name="TextBox 5">
            <a:extLst>
              <a:ext uri="{FF2B5EF4-FFF2-40B4-BE49-F238E27FC236}">
                <a16:creationId xmlns:a16="http://schemas.microsoft.com/office/drawing/2014/main" id="{9B470BF7-7D3B-2956-2FAA-6680A4EEEB2D}"/>
              </a:ext>
            </a:extLst>
          </p:cNvPr>
          <p:cNvSpPr txBox="1"/>
          <p:nvPr/>
        </p:nvSpPr>
        <p:spPr>
          <a:xfrm>
            <a:off x="2732721" y="9803368"/>
            <a:ext cx="12822554" cy="369332"/>
          </a:xfrm>
          <a:prstGeom prst="rect">
            <a:avLst/>
          </a:prstGeom>
          <a:noFill/>
        </p:spPr>
        <p:txBody>
          <a:bodyPr wrap="square" rtlCol="0">
            <a:spAutoFit/>
          </a:bodyPr>
          <a:lstStyle/>
          <a:p>
            <a:pPr algn="ctr"/>
            <a:r>
              <a:rPr lang="en-US" dirty="0">
                <a:hlinkClick r:id="rId3"/>
              </a:rPr>
              <a:t>Source: Food Security in the U.S. - Definitions of Food Security | Economic Research Service</a:t>
            </a:r>
            <a:endParaRPr lang="en-US" dirty="0"/>
          </a:p>
        </p:txBody>
      </p:sp>
    </p:spTree>
    <p:extLst>
      <p:ext uri="{BB962C8B-B14F-4D97-AF65-F5344CB8AC3E}">
        <p14:creationId xmlns:p14="http://schemas.microsoft.com/office/powerpoint/2010/main" val="2106433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C6559-23C2-36B5-5E77-A7C11E04331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BECDCD7-F774-DADD-E715-41111EDE9E40}"/>
              </a:ext>
            </a:extLst>
          </p:cNvPr>
          <p:cNvSpPr>
            <a:spLocks noGrp="1"/>
          </p:cNvSpPr>
          <p:nvPr>
            <p:ph type="title"/>
          </p:nvPr>
        </p:nvSpPr>
        <p:spPr>
          <a:xfrm>
            <a:off x="304800" y="598001"/>
            <a:ext cx="3962400" cy="2903536"/>
          </a:xfrm>
        </p:spPr>
        <p:txBody>
          <a:bodyPr/>
          <a:lstStyle/>
          <a:p>
            <a:r>
              <a:rPr lang="en-US" dirty="0">
                <a:latin typeface="+mj-lt"/>
              </a:rPr>
              <a:t>Causes of Food Insecurity</a:t>
            </a:r>
          </a:p>
        </p:txBody>
      </p:sp>
      <p:sp>
        <p:nvSpPr>
          <p:cNvPr id="3" name="Text Placeholder 2">
            <a:extLst>
              <a:ext uri="{FF2B5EF4-FFF2-40B4-BE49-F238E27FC236}">
                <a16:creationId xmlns:a16="http://schemas.microsoft.com/office/drawing/2014/main" id="{8AF10775-C1AF-CBA4-2EC0-52B4D24B4CB7}"/>
              </a:ext>
            </a:extLst>
          </p:cNvPr>
          <p:cNvSpPr>
            <a:spLocks noGrp="1"/>
          </p:cNvSpPr>
          <p:nvPr>
            <p:ph type="body" sz="quarter" idx="11"/>
          </p:nvPr>
        </p:nvSpPr>
        <p:spPr>
          <a:xfrm>
            <a:off x="5049078" y="598001"/>
            <a:ext cx="12705521" cy="8584099"/>
          </a:xfrm>
        </p:spPr>
        <p:txBody>
          <a:bodyPr lIns="91440" tIns="45720" rIns="91440" bIns="45720" anchor="t"/>
          <a:lstStyle/>
          <a:p>
            <a:pPr>
              <a:spcAft>
                <a:spcPts val="3600"/>
              </a:spcAft>
              <a:buFont typeface="Arial" panose="020B0604020202020204" pitchFamily="34" charset="0"/>
              <a:buChar char="•"/>
            </a:pPr>
            <a:r>
              <a:rPr lang="en-US" dirty="0">
                <a:latin typeface="Calibri"/>
                <a:ea typeface="Calibri"/>
                <a:cs typeface="Calibri"/>
              </a:rPr>
              <a:t>Income: </a:t>
            </a:r>
            <a:r>
              <a:rPr lang="en-US" b="0" dirty="0">
                <a:solidFill>
                  <a:srgbClr val="000D2F"/>
                </a:solidFill>
                <a:latin typeface="Calibri"/>
                <a:ea typeface="Calibri"/>
                <a:cs typeface="Calibri"/>
              </a:rPr>
              <a:t>Healthy foods can sometimes cost more than unhealthy foods</a:t>
            </a:r>
            <a:endParaRPr lang="en-US" dirty="0">
              <a:latin typeface="Calibri"/>
              <a:ea typeface="Calibri"/>
              <a:cs typeface="Calibri"/>
            </a:endParaRPr>
          </a:p>
          <a:p>
            <a:pPr>
              <a:spcAft>
                <a:spcPts val="3600"/>
              </a:spcAft>
              <a:buFont typeface="Arial" panose="020B0604020202020204" pitchFamily="34" charset="0"/>
              <a:buChar char="•"/>
            </a:pPr>
            <a:r>
              <a:rPr lang="en-US" dirty="0">
                <a:latin typeface="Calibri"/>
                <a:ea typeface="Calibri"/>
                <a:cs typeface="Calibri"/>
              </a:rPr>
              <a:t>Transportation: </a:t>
            </a:r>
            <a:r>
              <a:rPr lang="en-US" b="0" dirty="0">
                <a:solidFill>
                  <a:srgbClr val="000D2F"/>
                </a:solidFill>
                <a:latin typeface="Calibri"/>
                <a:ea typeface="Calibri"/>
                <a:cs typeface="Calibri"/>
              </a:rPr>
              <a:t>Not everyone has a car or reliable transportation to get to a grocery store.</a:t>
            </a:r>
            <a:endParaRPr lang="en-US" dirty="0">
              <a:latin typeface="Calibri"/>
              <a:ea typeface="Calibri"/>
              <a:cs typeface="Calibri"/>
            </a:endParaRPr>
          </a:p>
          <a:p>
            <a:pPr>
              <a:spcAft>
                <a:spcPts val="3600"/>
              </a:spcAft>
              <a:buFont typeface="Arial" panose="020B0604020202020204" pitchFamily="34" charset="0"/>
              <a:buChar char="•"/>
            </a:pPr>
            <a:r>
              <a:rPr lang="en-US" dirty="0">
                <a:latin typeface="Calibri"/>
                <a:ea typeface="Calibri"/>
                <a:cs typeface="Calibri"/>
              </a:rPr>
              <a:t>Grocery store availability: </a:t>
            </a:r>
            <a:r>
              <a:rPr lang="en-US" b="0" dirty="0">
                <a:solidFill>
                  <a:srgbClr val="000D2F"/>
                </a:solidFill>
                <a:latin typeface="Calibri"/>
                <a:ea typeface="Calibri"/>
                <a:cs typeface="Calibri"/>
              </a:rPr>
              <a:t>Some neighborhoods have few stores that sell fresh food.</a:t>
            </a:r>
          </a:p>
          <a:p>
            <a:pPr>
              <a:spcAft>
                <a:spcPts val="3600"/>
              </a:spcAft>
              <a:buFont typeface="Arial" panose="020B0604020202020204" pitchFamily="34" charset="0"/>
              <a:buChar char="•"/>
            </a:pPr>
            <a:r>
              <a:rPr lang="en-US" dirty="0">
                <a:latin typeface="Calibri"/>
                <a:ea typeface="Calibri"/>
                <a:cs typeface="Calibri"/>
              </a:rPr>
              <a:t>Food prices: </a:t>
            </a:r>
            <a:r>
              <a:rPr lang="en-US" b="0" dirty="0">
                <a:solidFill>
                  <a:srgbClr val="000D2F"/>
                </a:solidFill>
                <a:latin typeface="Calibri"/>
                <a:ea typeface="Calibri"/>
                <a:cs typeface="Calibri"/>
              </a:rPr>
              <a:t>Rising costs can make it difficult for families to purchase healthy foods.</a:t>
            </a:r>
          </a:p>
          <a:p>
            <a:pPr>
              <a:spcAft>
                <a:spcPts val="3600"/>
              </a:spcAft>
              <a:buFont typeface="Arial" panose="020B0604020202020204" pitchFamily="34" charset="0"/>
              <a:buChar char="•"/>
            </a:pPr>
            <a:r>
              <a:rPr lang="en-US" dirty="0">
                <a:latin typeface="Calibri"/>
                <a:ea typeface="Calibri"/>
                <a:cs typeface="Calibri"/>
              </a:rPr>
              <a:t>Time: </a:t>
            </a:r>
            <a:r>
              <a:rPr lang="en-US" b="0" dirty="0">
                <a:solidFill>
                  <a:srgbClr val="000D2F"/>
                </a:solidFill>
                <a:latin typeface="Calibri"/>
                <a:ea typeface="Calibri"/>
                <a:cs typeface="Calibri"/>
              </a:rPr>
              <a:t>Families with busy schedules or multiple jobs may have less time to shop and prepare meals. </a:t>
            </a:r>
            <a:endParaRPr lang="en-US" dirty="0"/>
          </a:p>
          <a:p>
            <a:endParaRPr lang="en-US" dirty="0"/>
          </a:p>
        </p:txBody>
      </p:sp>
      <p:pic>
        <p:nvPicPr>
          <p:cNvPr id="4" name="Picture 3" descr="UConn Rudd Center for Food Policy and Health logo">
            <a:extLst>
              <a:ext uri="{FF2B5EF4-FFF2-40B4-BE49-F238E27FC236}">
                <a16:creationId xmlns:a16="http://schemas.microsoft.com/office/drawing/2014/main" id="{506FF2CE-F61B-3EA3-7572-7C66948CD0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1325391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C930D-EC83-7D3B-45E9-1998B0DB394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9B35A88-EA0D-A2D7-5715-3E0A1B4C5B99}"/>
              </a:ext>
            </a:extLst>
          </p:cNvPr>
          <p:cNvSpPr>
            <a:spLocks noGrp="1"/>
          </p:cNvSpPr>
          <p:nvPr>
            <p:ph type="title"/>
          </p:nvPr>
        </p:nvSpPr>
        <p:spPr>
          <a:xfrm>
            <a:off x="304800" y="598001"/>
            <a:ext cx="3962400" cy="2903536"/>
          </a:xfrm>
        </p:spPr>
        <p:txBody>
          <a:bodyPr/>
          <a:lstStyle/>
          <a:p>
            <a:r>
              <a:rPr lang="en-US" dirty="0">
                <a:latin typeface="+mj-lt"/>
              </a:rPr>
              <a:t>Effects of Food Insecurity</a:t>
            </a:r>
          </a:p>
        </p:txBody>
      </p:sp>
      <p:sp>
        <p:nvSpPr>
          <p:cNvPr id="3" name="Text Placeholder 2">
            <a:extLst>
              <a:ext uri="{FF2B5EF4-FFF2-40B4-BE49-F238E27FC236}">
                <a16:creationId xmlns:a16="http://schemas.microsoft.com/office/drawing/2014/main" id="{7ADBD997-7F8E-F484-47B1-1D44C0567F6E}"/>
              </a:ext>
            </a:extLst>
          </p:cNvPr>
          <p:cNvSpPr>
            <a:spLocks noGrp="1"/>
          </p:cNvSpPr>
          <p:nvPr>
            <p:ph type="body" sz="quarter" idx="11"/>
          </p:nvPr>
        </p:nvSpPr>
        <p:spPr>
          <a:xfrm>
            <a:off x="5049078" y="598001"/>
            <a:ext cx="12705521" cy="8584099"/>
          </a:xfrm>
        </p:spPr>
        <p:txBody>
          <a:bodyPr lIns="91440" tIns="45720" rIns="91440" bIns="45720" anchor="t"/>
          <a:lstStyle/>
          <a:p>
            <a:pPr marL="0" indent="0" algn="ctr">
              <a:spcAft>
                <a:spcPts val="3600"/>
              </a:spcAft>
              <a:buNone/>
            </a:pPr>
            <a:r>
              <a:rPr lang="en-US" dirty="0">
                <a:solidFill>
                  <a:srgbClr val="000D2F"/>
                </a:solidFill>
                <a:latin typeface="Calibri"/>
                <a:ea typeface="Calibri"/>
                <a:cs typeface="Calibri"/>
              </a:rPr>
              <a:t>Food insecurity can affect many areas of a person’s life, including:</a:t>
            </a:r>
          </a:p>
          <a:p>
            <a:pPr>
              <a:spcAft>
                <a:spcPts val="3600"/>
              </a:spcAft>
              <a:buFont typeface="Arial" panose="020B0604020202020204" pitchFamily="34" charset="0"/>
              <a:buChar char="•"/>
            </a:pPr>
            <a:r>
              <a:rPr lang="en-US" dirty="0">
                <a:latin typeface="Calibri"/>
                <a:ea typeface="Calibri"/>
                <a:cs typeface="Calibri"/>
              </a:rPr>
              <a:t>Physical health: </a:t>
            </a:r>
            <a:r>
              <a:rPr lang="en-US" b="0" dirty="0">
                <a:solidFill>
                  <a:srgbClr val="000D2F"/>
                </a:solidFill>
                <a:latin typeface="Calibri"/>
                <a:ea typeface="Calibri"/>
                <a:cs typeface="Calibri"/>
              </a:rPr>
              <a:t>People may not receive all of the nutrients they need for proper health</a:t>
            </a:r>
            <a:endParaRPr lang="en-US" dirty="0">
              <a:latin typeface="Calibri"/>
              <a:ea typeface="Calibri"/>
              <a:cs typeface="Calibri"/>
            </a:endParaRPr>
          </a:p>
          <a:p>
            <a:pPr>
              <a:spcAft>
                <a:spcPts val="3600"/>
              </a:spcAft>
              <a:buFont typeface="Arial" panose="020B0604020202020204" pitchFamily="34" charset="0"/>
              <a:buChar char="•"/>
            </a:pPr>
            <a:r>
              <a:rPr lang="en-US" dirty="0">
                <a:latin typeface="Calibri"/>
                <a:ea typeface="Calibri"/>
                <a:cs typeface="Calibri"/>
              </a:rPr>
              <a:t>Mental health: </a:t>
            </a:r>
            <a:r>
              <a:rPr lang="en-US" b="0" dirty="0">
                <a:solidFill>
                  <a:srgbClr val="000D2F"/>
                </a:solidFill>
                <a:latin typeface="Calibri"/>
                <a:ea typeface="Calibri"/>
                <a:cs typeface="Calibri"/>
              </a:rPr>
              <a:t>People may experience anxiety and stress thinking they may run out of food</a:t>
            </a:r>
            <a:endParaRPr lang="en-US" dirty="0">
              <a:latin typeface="Calibri"/>
              <a:ea typeface="Calibri"/>
              <a:cs typeface="Calibri"/>
            </a:endParaRPr>
          </a:p>
          <a:p>
            <a:pPr>
              <a:spcAft>
                <a:spcPts val="3600"/>
              </a:spcAft>
              <a:buFont typeface="Arial" panose="020B0604020202020204" pitchFamily="34" charset="0"/>
              <a:buChar char="•"/>
            </a:pPr>
            <a:r>
              <a:rPr lang="en-US" dirty="0">
                <a:latin typeface="Calibri"/>
                <a:ea typeface="Calibri"/>
                <a:cs typeface="Calibri"/>
              </a:rPr>
              <a:t>Performance at school or work: </a:t>
            </a:r>
            <a:r>
              <a:rPr lang="en-US" b="0" dirty="0">
                <a:solidFill>
                  <a:srgbClr val="000D2F"/>
                </a:solidFill>
                <a:latin typeface="Calibri"/>
                <a:ea typeface="Calibri"/>
                <a:cs typeface="Calibri"/>
              </a:rPr>
              <a:t>Hunger can make it harder to focus, learn, and perform at your best</a:t>
            </a:r>
          </a:p>
          <a:p>
            <a:pPr>
              <a:spcAft>
                <a:spcPts val="3600"/>
              </a:spcAft>
              <a:buFont typeface="Arial" panose="020B0604020202020204" pitchFamily="34" charset="0"/>
              <a:buChar char="•"/>
            </a:pPr>
            <a:r>
              <a:rPr lang="en-US" dirty="0">
                <a:latin typeface="Calibri"/>
                <a:ea typeface="Calibri"/>
                <a:cs typeface="Calibri"/>
              </a:rPr>
              <a:t>Family stress: </a:t>
            </a:r>
            <a:r>
              <a:rPr lang="en-US" b="0" dirty="0">
                <a:solidFill>
                  <a:srgbClr val="000D2F"/>
                </a:solidFill>
                <a:latin typeface="Calibri"/>
                <a:ea typeface="Calibri"/>
                <a:cs typeface="Calibri"/>
              </a:rPr>
              <a:t>Limited resources and food access can cause families to stress</a:t>
            </a:r>
          </a:p>
        </p:txBody>
      </p:sp>
      <p:pic>
        <p:nvPicPr>
          <p:cNvPr id="4" name="Picture 3" descr="UConn Rudd Center for Food Policy and Health logo">
            <a:extLst>
              <a:ext uri="{FF2B5EF4-FFF2-40B4-BE49-F238E27FC236}">
                <a16:creationId xmlns:a16="http://schemas.microsoft.com/office/drawing/2014/main" id="{9B7BB56C-CAF0-D759-F1E8-7F87421FCC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975314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095E17-73BF-96F5-7BB4-80A2C218FFDC}"/>
              </a:ext>
            </a:extLst>
          </p:cNvPr>
          <p:cNvSpPr>
            <a:spLocks noGrp="1"/>
          </p:cNvSpPr>
          <p:nvPr>
            <p:ph type="title"/>
          </p:nvPr>
        </p:nvSpPr>
        <p:spPr>
          <a:xfrm>
            <a:off x="1409700" y="1500808"/>
            <a:ext cx="15468600" cy="1003853"/>
          </a:xfrm>
        </p:spPr>
        <p:txBody>
          <a:bodyPr/>
          <a:lstStyle/>
          <a:p>
            <a:r>
              <a:rPr lang="en-US" sz="6000" dirty="0">
                <a:latin typeface="Calibri" panose="020F0502020204030204" pitchFamily="34" charset="0"/>
                <a:ea typeface="Calibri" panose="020F0502020204030204" pitchFamily="34" charset="0"/>
                <a:cs typeface="Calibri" panose="020F0502020204030204" pitchFamily="34" charset="0"/>
              </a:rPr>
              <a:t>U.S. Household Food Security, 2023</a:t>
            </a:r>
          </a:p>
        </p:txBody>
      </p:sp>
      <p:pic>
        <p:nvPicPr>
          <p:cNvPr id="6" name="Picture 5" descr="Two pie graphs showing the state of food insecurity in the U.S. in 2023. The left graph shows that 86.5% of all households were food secure in 2023. 8.4% of households experienced low food security and 5.1% of households experienced very low food security. the graph on the left shows the data for households were children. 82.1% of households with children were food secure. 9.0% of households had food-insecure adults only. 7.9% of households had low food security among children. Finally, 1.0% of households had very low food security among children. The source of this data is the USDA Economic Research Service.">
            <a:extLst>
              <a:ext uri="{FF2B5EF4-FFF2-40B4-BE49-F238E27FC236}">
                <a16:creationId xmlns:a16="http://schemas.microsoft.com/office/drawing/2014/main" id="{29E559BD-F33F-3D37-B128-4E87267692B1}"/>
              </a:ext>
            </a:extLst>
          </p:cNvPr>
          <p:cNvPicPr>
            <a:picLocks noChangeAspect="1"/>
          </p:cNvPicPr>
          <p:nvPr/>
        </p:nvPicPr>
        <p:blipFill>
          <a:blip r:embed="rId3"/>
          <a:srcRect l="4239" t="16571" r="4021" b="16384"/>
          <a:stretch>
            <a:fillRect/>
          </a:stretch>
        </p:blipFill>
        <p:spPr>
          <a:xfrm>
            <a:off x="0" y="3613780"/>
            <a:ext cx="18341799" cy="5391071"/>
          </a:xfrm>
          <a:prstGeom prst="rect">
            <a:avLst/>
          </a:prstGeom>
        </p:spPr>
      </p:pic>
    </p:spTree>
    <p:extLst>
      <p:ext uri="{BB962C8B-B14F-4D97-AF65-F5344CB8AC3E}">
        <p14:creationId xmlns:p14="http://schemas.microsoft.com/office/powerpoint/2010/main" val="523543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91605-D651-6BD8-7492-DB45C43D472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D92C1B3-0AD5-692E-5EF7-F4A05FC6F5FF}"/>
              </a:ext>
            </a:extLst>
          </p:cNvPr>
          <p:cNvSpPr>
            <a:spLocks noGrp="1"/>
          </p:cNvSpPr>
          <p:nvPr>
            <p:ph type="title"/>
          </p:nvPr>
        </p:nvSpPr>
        <p:spPr>
          <a:xfrm>
            <a:off x="1409700" y="1500808"/>
            <a:ext cx="16679517" cy="1003853"/>
          </a:xfrm>
        </p:spPr>
        <p:txBody>
          <a:bodyPr/>
          <a:lstStyle/>
          <a:p>
            <a:r>
              <a:rPr lang="en-US" sz="5800" dirty="0">
                <a:latin typeface="Calibri" panose="020F0502020204030204" pitchFamily="34" charset="0"/>
                <a:ea typeface="Calibri" panose="020F0502020204030204" pitchFamily="34" charset="0"/>
                <a:cs typeface="Calibri" panose="020F0502020204030204" pitchFamily="34" charset="0"/>
              </a:rPr>
              <a:t>Food Insecurity in Connecticut, Hartford, and the U.S.</a:t>
            </a:r>
          </a:p>
        </p:txBody>
      </p:sp>
      <p:graphicFrame>
        <p:nvGraphicFramePr>
          <p:cNvPr id="2" name="Chart 1" descr="Graph comparing rates of food insecurity in 2024. 14.3% of households in Connecticut, 32% of households in Hartford, and 13.5% of households in the U.S. overall experienced food insecurity.">
            <a:extLst>
              <a:ext uri="{FF2B5EF4-FFF2-40B4-BE49-F238E27FC236}">
                <a16:creationId xmlns:a16="http://schemas.microsoft.com/office/drawing/2014/main" id="{47720A45-FB6B-06BC-F4CA-E061055CAE10}"/>
              </a:ext>
            </a:extLst>
          </p:cNvPr>
          <p:cNvGraphicFramePr/>
          <p:nvPr>
            <p:extLst>
              <p:ext uri="{D42A27DB-BD31-4B8C-83A1-F6EECF244321}">
                <p14:modId xmlns:p14="http://schemas.microsoft.com/office/powerpoint/2010/main" val="2160684754"/>
              </p:ext>
            </p:extLst>
          </p:nvPr>
        </p:nvGraphicFramePr>
        <p:xfrm>
          <a:off x="2246243" y="2862470"/>
          <a:ext cx="13795513" cy="679836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5C00E9FC-1B46-E354-D16D-6435329C38C5}"/>
              </a:ext>
            </a:extLst>
          </p:cNvPr>
          <p:cNvSpPr txBox="1"/>
          <p:nvPr/>
        </p:nvSpPr>
        <p:spPr>
          <a:xfrm>
            <a:off x="3088758" y="9851000"/>
            <a:ext cx="12110484" cy="400110"/>
          </a:xfrm>
          <a:prstGeom prst="rect">
            <a:avLst/>
          </a:prstGeom>
          <a:noFill/>
        </p:spPr>
        <p:txBody>
          <a:bodyPr wrap="square" rtlCol="0">
            <a:spAutoFit/>
          </a:bodyPr>
          <a:lstStyle/>
          <a:p>
            <a:pPr defTabSz="1371600"/>
            <a:r>
              <a:rPr lang="en-US" sz="2000" dirty="0">
                <a:solidFill>
                  <a:prstClr val="black"/>
                </a:solidFill>
                <a:latin typeface="Calibri" panose="020F0502020204030204" pitchFamily="34" charset="0"/>
                <a:ea typeface="Calibri" panose="020F0502020204030204" pitchFamily="34" charset="0"/>
                <a:cs typeface="Calibri" panose="020F0502020204030204" pitchFamily="34" charset="0"/>
              </a:rPr>
              <a:t>Sources:  USDA 2023, Annual Report 2024 Commission on Women, Children, Seniors, Equity, and Opportunity,  </a:t>
            </a:r>
          </a:p>
        </p:txBody>
      </p:sp>
    </p:spTree>
    <p:extLst>
      <p:ext uri="{BB962C8B-B14F-4D97-AF65-F5344CB8AC3E}">
        <p14:creationId xmlns:p14="http://schemas.microsoft.com/office/powerpoint/2010/main" val="110114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5AC9A-FA26-FB75-97EB-A2D688C3BE2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E6DB874-079B-B634-35EA-2A9E36D5FCEA}"/>
              </a:ext>
            </a:extLst>
          </p:cNvPr>
          <p:cNvSpPr>
            <a:spLocks noGrp="1"/>
          </p:cNvSpPr>
          <p:nvPr>
            <p:ph type="title"/>
          </p:nvPr>
        </p:nvSpPr>
        <p:spPr>
          <a:xfrm>
            <a:off x="304800" y="598000"/>
            <a:ext cx="3962400" cy="5067303"/>
          </a:xfrm>
        </p:spPr>
        <p:txBody>
          <a:bodyPr/>
          <a:lstStyle/>
          <a:p>
            <a:r>
              <a:rPr lang="en-US" sz="5400" dirty="0">
                <a:latin typeface="+mj-lt"/>
              </a:rPr>
              <a:t>Why were government food assistance programs created?</a:t>
            </a:r>
          </a:p>
        </p:txBody>
      </p:sp>
      <p:sp>
        <p:nvSpPr>
          <p:cNvPr id="3" name="Text Placeholder 2">
            <a:extLst>
              <a:ext uri="{FF2B5EF4-FFF2-40B4-BE49-F238E27FC236}">
                <a16:creationId xmlns:a16="http://schemas.microsoft.com/office/drawing/2014/main" id="{8A0B0775-675D-52BA-B499-AC52E6DCC9BC}"/>
              </a:ext>
            </a:extLst>
          </p:cNvPr>
          <p:cNvSpPr>
            <a:spLocks noGrp="1"/>
          </p:cNvSpPr>
          <p:nvPr>
            <p:ph type="body" sz="quarter" idx="11"/>
          </p:nvPr>
        </p:nvSpPr>
        <p:spPr>
          <a:xfrm>
            <a:off x="5049078" y="598001"/>
            <a:ext cx="12705521" cy="8584099"/>
          </a:xfrm>
        </p:spPr>
        <p:txBody>
          <a:bodyPr lIns="91440" tIns="45720" rIns="91440" bIns="45720" anchor="t"/>
          <a:lstStyle/>
          <a:p>
            <a:pPr marL="0" indent="0" defTabSz="914445">
              <a:spcAft>
                <a:spcPts val="3600"/>
              </a:spcAft>
              <a:buNone/>
              <a:defRPr/>
            </a:pPr>
            <a:r>
              <a:rPr lang="en-US" dirty="0">
                <a:solidFill>
                  <a:srgbClr val="000D2F"/>
                </a:solidFill>
                <a:latin typeface="Calibri"/>
                <a:ea typeface="Calibri"/>
                <a:cs typeface="Calibri"/>
              </a:rPr>
              <a:t>These programs were created to: </a:t>
            </a:r>
          </a:p>
          <a:p>
            <a:pPr marL="685800" indent="-685800" defTabSz="914445">
              <a:spcAft>
                <a:spcPts val="3600"/>
              </a:spcAft>
              <a:buFont typeface="Arial" panose="020B0604020202020204" pitchFamily="34" charset="0"/>
              <a:buChar char="•"/>
              <a:defRPr/>
            </a:pPr>
            <a:r>
              <a:rPr lang="en-US" dirty="0">
                <a:latin typeface="Calibri"/>
                <a:ea typeface="Calibri"/>
                <a:cs typeface="Calibri"/>
              </a:rPr>
              <a:t>Reduce hunger and support low-income families in buying and accessing nutritious food during hard times</a:t>
            </a:r>
            <a:endParaRPr lang="en-US" dirty="0">
              <a:latin typeface="Calibri" panose="020F0502020204030204" pitchFamily="34" charset="0"/>
              <a:ea typeface="Calibri" panose="020F0502020204030204" pitchFamily="34" charset="0"/>
              <a:cs typeface="Calibri" panose="020F0502020204030204" pitchFamily="34" charset="0"/>
            </a:endParaRPr>
          </a:p>
          <a:p>
            <a:pPr marL="685800" indent="-685800" defTabSz="914445">
              <a:spcAft>
                <a:spcPts val="3600"/>
              </a:spcAft>
              <a:buFont typeface="Arial" panose="020B0604020202020204" pitchFamily="34" charset="0"/>
              <a:buChar char="•"/>
              <a:defRPr/>
            </a:pPr>
            <a:r>
              <a:rPr lang="en-US" dirty="0">
                <a:latin typeface="Calibri"/>
                <a:ea typeface="Calibri"/>
                <a:cs typeface="Calibri"/>
              </a:rPr>
              <a:t>Improve health, since the lack of nutritious food leads to health problems.</a:t>
            </a:r>
            <a:endParaRPr lang="en-US" dirty="0">
              <a:latin typeface="Calibri" panose="020F0502020204030204" pitchFamily="34" charset="0"/>
              <a:ea typeface="Calibri" panose="020F0502020204030204" pitchFamily="34" charset="0"/>
              <a:cs typeface="Calibri" panose="020F0502020204030204" pitchFamily="34" charset="0"/>
            </a:endParaRPr>
          </a:p>
          <a:p>
            <a:pPr marL="685800" indent="-685800" defTabSz="914445">
              <a:spcAft>
                <a:spcPts val="3600"/>
              </a:spcAft>
              <a:buFont typeface="Arial" panose="020B0604020202020204" pitchFamily="34" charset="0"/>
              <a:buChar char="•"/>
              <a:defRPr/>
            </a:pPr>
            <a:r>
              <a:rPr lang="en-US" dirty="0">
                <a:latin typeface="Calibri"/>
                <a:ea typeface="Calibri"/>
                <a:cs typeface="Calibri"/>
              </a:rPr>
              <a:t>Reduce poverty and improve food security</a:t>
            </a:r>
            <a:endParaRPr lang="en-US" dirty="0">
              <a:latin typeface="Calibri" panose="020F0502020204030204" pitchFamily="34" charset="0"/>
              <a:ea typeface="Calibri" panose="020F0502020204030204" pitchFamily="34" charset="0"/>
              <a:cs typeface="Calibri" panose="020F0502020204030204" pitchFamily="34" charset="0"/>
            </a:endParaRPr>
          </a:p>
          <a:p>
            <a:pPr marL="685800" indent="-685800" defTabSz="914445">
              <a:spcAft>
                <a:spcPts val="3600"/>
              </a:spcAft>
              <a:buFont typeface="Arial" panose="020B0604020202020204" pitchFamily="34" charset="0"/>
              <a:buChar char="•"/>
              <a:defRPr/>
            </a:pPr>
            <a:r>
              <a:rPr lang="en-US" dirty="0">
                <a:latin typeface="Calibri"/>
                <a:ea typeface="Calibri"/>
                <a:cs typeface="Calibri"/>
              </a:rPr>
              <a:t>Strengthen the economy.</a:t>
            </a:r>
            <a:endParaRPr lang="en-US" dirty="0">
              <a:latin typeface="Calibri" panose="020F0502020204030204" pitchFamily="34" charset="0"/>
              <a:ea typeface="Calibri" panose="020F0502020204030204" pitchFamily="34" charset="0"/>
              <a:cs typeface="Calibri" panose="020F0502020204030204" pitchFamily="34" charset="0"/>
            </a:endParaRPr>
          </a:p>
          <a:p>
            <a:pPr marL="0" indent="0" defTabSz="914445">
              <a:spcAft>
                <a:spcPts val="3600"/>
              </a:spcAft>
              <a:buNone/>
              <a:defRPr/>
            </a:pPr>
            <a:r>
              <a:rPr lang="en-US" dirty="0">
                <a:solidFill>
                  <a:srgbClr val="000D2F"/>
                </a:solidFill>
                <a:latin typeface="Calibri"/>
                <a:ea typeface="Calibri"/>
                <a:cs typeface="Calibri"/>
              </a:rPr>
              <a:t>When families have food, they stay healthier, kids do better at school, and parents have higher productivity.</a:t>
            </a:r>
          </a:p>
        </p:txBody>
      </p:sp>
      <p:pic>
        <p:nvPicPr>
          <p:cNvPr id="4" name="Picture 3" descr="UConn Rudd Center for Food Policy and Health logo">
            <a:extLst>
              <a:ext uri="{FF2B5EF4-FFF2-40B4-BE49-F238E27FC236}">
                <a16:creationId xmlns:a16="http://schemas.microsoft.com/office/drawing/2014/main" id="{444CE301-E0AA-D300-6435-5F5D820330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3448477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52DAE-E8EA-A34A-D0EE-535464E72AD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03FD5AD-55A6-639F-F0F4-55745736F4AE}"/>
              </a:ext>
            </a:extLst>
          </p:cNvPr>
          <p:cNvSpPr>
            <a:spLocks noGrp="1"/>
          </p:cNvSpPr>
          <p:nvPr>
            <p:ph type="title"/>
          </p:nvPr>
        </p:nvSpPr>
        <p:spPr>
          <a:xfrm>
            <a:off x="304800" y="598000"/>
            <a:ext cx="3962400" cy="853113"/>
          </a:xfrm>
        </p:spPr>
        <p:txBody>
          <a:bodyPr/>
          <a:lstStyle/>
          <a:p>
            <a:r>
              <a:rPr lang="en-US" sz="5400" dirty="0">
                <a:latin typeface="+mj-lt"/>
              </a:rPr>
              <a:t>SNAP</a:t>
            </a:r>
          </a:p>
        </p:txBody>
      </p:sp>
      <p:sp>
        <p:nvSpPr>
          <p:cNvPr id="3" name="Text Placeholder 2">
            <a:extLst>
              <a:ext uri="{FF2B5EF4-FFF2-40B4-BE49-F238E27FC236}">
                <a16:creationId xmlns:a16="http://schemas.microsoft.com/office/drawing/2014/main" id="{4E391BBD-2BBC-59FB-D142-6641FFA146EF}"/>
              </a:ext>
            </a:extLst>
          </p:cNvPr>
          <p:cNvSpPr>
            <a:spLocks noGrp="1"/>
          </p:cNvSpPr>
          <p:nvPr>
            <p:ph type="body" sz="quarter" idx="11"/>
          </p:nvPr>
        </p:nvSpPr>
        <p:spPr>
          <a:xfrm>
            <a:off x="5049078" y="598001"/>
            <a:ext cx="12705521" cy="9062834"/>
          </a:xfrm>
        </p:spPr>
        <p:txBody>
          <a:bodyPr lIns="91440" tIns="45720" rIns="91440" bIns="45720" anchor="t"/>
          <a:lstStyle/>
          <a:p>
            <a:pPr defTabSz="914445">
              <a:spcAft>
                <a:spcPts val="2400"/>
              </a:spcAft>
              <a:buFont typeface="Arial" panose="020B0604020202020204" pitchFamily="34" charset="0"/>
              <a:buChar char="•"/>
              <a:defRPr/>
            </a:pPr>
            <a:r>
              <a:rPr lang="en-US" dirty="0">
                <a:solidFill>
                  <a:srgbClr val="000D2F"/>
                </a:solidFill>
                <a:latin typeface="Calibri"/>
                <a:ea typeface="Calibri"/>
                <a:cs typeface="Calibri"/>
              </a:rPr>
              <a:t>SNAP (the </a:t>
            </a:r>
            <a:r>
              <a:rPr lang="en-US" dirty="0">
                <a:latin typeface="Calibri"/>
                <a:ea typeface="Calibri"/>
                <a:cs typeface="Calibri"/>
              </a:rPr>
              <a:t>Supplemental Nutrition Assistance Program</a:t>
            </a:r>
            <a:r>
              <a:rPr lang="en-US" dirty="0">
                <a:solidFill>
                  <a:srgbClr val="000D2F"/>
                </a:solidFill>
                <a:latin typeface="Calibri"/>
                <a:ea typeface="Calibri"/>
                <a:cs typeface="Calibri"/>
              </a:rPr>
              <a:t>) is the largest federal food assistance program for individuals and families.</a:t>
            </a:r>
            <a:endParaRPr lang="en-US" dirty="0">
              <a:solidFill>
                <a:srgbClr val="000D2F"/>
              </a:solidFill>
              <a:latin typeface="Calibri" panose="020F0502020204030204" pitchFamily="34" charset="0"/>
              <a:ea typeface="Calibri"/>
              <a:cs typeface="Calibri" panose="020F0502020204030204" pitchFamily="34" charset="0"/>
            </a:endParaRPr>
          </a:p>
          <a:p>
            <a:pPr defTabSz="914445">
              <a:spcAft>
                <a:spcPts val="2400"/>
              </a:spcAft>
              <a:buFont typeface="Arial" panose="020B0604020202020204" pitchFamily="34" charset="0"/>
              <a:buChar char="•"/>
              <a:defRPr/>
            </a:pPr>
            <a:r>
              <a:rPr lang="en-US" dirty="0">
                <a:solidFill>
                  <a:srgbClr val="000D2F"/>
                </a:solidFill>
                <a:latin typeface="Calibri"/>
                <a:ea typeface="Calibri"/>
                <a:cs typeface="Calibri"/>
              </a:rPr>
              <a:t>Helps people with limited incomes to buy groceries.</a:t>
            </a:r>
            <a:endParaRPr lang="en-US" dirty="0">
              <a:solidFill>
                <a:srgbClr val="000D2F"/>
              </a:solidFill>
              <a:latin typeface="Calibri" panose="020F0502020204030204" pitchFamily="34" charset="0"/>
              <a:ea typeface="Calibri"/>
              <a:cs typeface="Calibri" panose="020F0502020204030204" pitchFamily="34" charset="0"/>
            </a:endParaRPr>
          </a:p>
          <a:p>
            <a:pPr defTabSz="914445">
              <a:spcAft>
                <a:spcPts val="2400"/>
              </a:spcAft>
              <a:buFont typeface="Arial" panose="020B0604020202020204" pitchFamily="34" charset="0"/>
              <a:buChar char="•"/>
              <a:defRPr/>
            </a:pPr>
            <a:r>
              <a:rPr lang="en-US" dirty="0">
                <a:solidFill>
                  <a:srgbClr val="000D2F"/>
                </a:solidFill>
                <a:latin typeface="Calibri"/>
                <a:ea typeface="Calibri"/>
                <a:cs typeface="Calibri"/>
              </a:rPr>
              <a:t>Participants receive monthly funds on an EBT card (like a debit card) to buy food at stores, farmers markets, and some online retailers.</a:t>
            </a:r>
            <a:endParaRPr lang="en-US" dirty="0">
              <a:solidFill>
                <a:srgbClr val="000D2F"/>
              </a:solidFill>
              <a:latin typeface="Calibri" panose="020F0502020204030204" pitchFamily="34" charset="0"/>
              <a:ea typeface="Calibri"/>
              <a:cs typeface="Calibri" panose="020F0502020204030204" pitchFamily="34" charset="0"/>
            </a:endParaRPr>
          </a:p>
          <a:p>
            <a:pPr defTabSz="914445">
              <a:spcAft>
                <a:spcPts val="2400"/>
              </a:spcAft>
              <a:buFont typeface="Arial" panose="020B0604020202020204" pitchFamily="34" charset="0"/>
              <a:buChar char="•"/>
              <a:defRPr/>
            </a:pPr>
            <a:r>
              <a:rPr lang="en-US" dirty="0">
                <a:solidFill>
                  <a:srgbClr val="000D2F"/>
                </a:solidFill>
                <a:latin typeface="Calibri"/>
                <a:ea typeface="Calibri"/>
                <a:cs typeface="Calibri"/>
              </a:rPr>
              <a:t>Benefits are calculated by your household total  gross income per household size with some deductions. </a:t>
            </a:r>
            <a:endParaRPr lang="en-US" dirty="0">
              <a:solidFill>
                <a:srgbClr val="000D2F"/>
              </a:solidFill>
              <a:latin typeface="Calibri" panose="020F0502020204030204" pitchFamily="34" charset="0"/>
              <a:ea typeface="Calibri"/>
              <a:cs typeface="Calibri" panose="020F0502020204030204" pitchFamily="34" charset="0"/>
            </a:endParaRPr>
          </a:p>
          <a:p>
            <a:pPr defTabSz="914445">
              <a:spcAft>
                <a:spcPts val="2400"/>
              </a:spcAft>
              <a:buFont typeface="Arial" panose="020B0604020202020204" pitchFamily="34" charset="0"/>
              <a:buChar char="•"/>
              <a:defRPr/>
            </a:pPr>
            <a:r>
              <a:rPr lang="en-US" dirty="0">
                <a:solidFill>
                  <a:srgbClr val="000D2F"/>
                </a:solidFill>
                <a:latin typeface="Calibri"/>
                <a:ea typeface="Calibri"/>
                <a:cs typeface="Calibri"/>
              </a:rPr>
              <a:t>You can only buy food or non-alcoholic beverages with your SNAP benefits. </a:t>
            </a:r>
          </a:p>
        </p:txBody>
      </p:sp>
      <p:pic>
        <p:nvPicPr>
          <p:cNvPr id="4" name="Picture 3" descr="UConn Rudd Center for Food Policy and Health logo">
            <a:extLst>
              <a:ext uri="{FF2B5EF4-FFF2-40B4-BE49-F238E27FC236}">
                <a16:creationId xmlns:a16="http://schemas.microsoft.com/office/drawing/2014/main" id="{BB3410C2-EBF2-5FAD-2D1F-E7C0A4648D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2900465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C97B6-67A1-533D-B16E-6CEEDA756C0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08E2C6D-A3FD-AFAD-C6C4-68B7999988D2}"/>
              </a:ext>
            </a:extLst>
          </p:cNvPr>
          <p:cNvSpPr>
            <a:spLocks noGrp="1"/>
          </p:cNvSpPr>
          <p:nvPr>
            <p:ph type="title"/>
          </p:nvPr>
        </p:nvSpPr>
        <p:spPr>
          <a:xfrm>
            <a:off x="304800" y="598000"/>
            <a:ext cx="3962400" cy="853113"/>
          </a:xfrm>
        </p:spPr>
        <p:txBody>
          <a:bodyPr/>
          <a:lstStyle/>
          <a:p>
            <a:r>
              <a:rPr lang="en-US" sz="5400" dirty="0">
                <a:latin typeface="+mj-lt"/>
              </a:rPr>
              <a:t>School Meals</a:t>
            </a:r>
          </a:p>
        </p:txBody>
      </p:sp>
      <p:sp>
        <p:nvSpPr>
          <p:cNvPr id="3" name="Text Placeholder 2">
            <a:extLst>
              <a:ext uri="{FF2B5EF4-FFF2-40B4-BE49-F238E27FC236}">
                <a16:creationId xmlns:a16="http://schemas.microsoft.com/office/drawing/2014/main" id="{134E6E5E-0C85-F93C-DF22-54A78798C478}"/>
              </a:ext>
            </a:extLst>
          </p:cNvPr>
          <p:cNvSpPr>
            <a:spLocks noGrp="1"/>
          </p:cNvSpPr>
          <p:nvPr>
            <p:ph type="body" sz="quarter" idx="11"/>
          </p:nvPr>
        </p:nvSpPr>
        <p:spPr>
          <a:xfrm>
            <a:off x="5049078" y="598001"/>
            <a:ext cx="12705521" cy="9062834"/>
          </a:xfrm>
        </p:spPr>
        <p:txBody>
          <a:bodyPr lIns="91440" tIns="45720" rIns="91440" bIns="45720" anchor="t"/>
          <a:lstStyle/>
          <a:p>
            <a:pPr marL="428625" indent="-428625" defTabSz="1371600">
              <a:spcAft>
                <a:spcPts val="3000"/>
              </a:spcAft>
              <a:buFont typeface="Arial" panose="020B0604020202020204" pitchFamily="34" charset="0"/>
              <a:buChar char="•"/>
            </a:pPr>
            <a:r>
              <a:rPr lang="en-US" dirty="0">
                <a:solidFill>
                  <a:srgbClr val="000D2F"/>
                </a:solidFill>
                <a:latin typeface="Calibri"/>
                <a:ea typeface="Calibri"/>
                <a:cs typeface="Calibri"/>
              </a:rPr>
              <a:t>Officially called the </a:t>
            </a:r>
            <a:r>
              <a:rPr lang="en-US" dirty="0">
                <a:solidFill>
                  <a:srgbClr val="C00000"/>
                </a:solidFill>
                <a:latin typeface="Calibri"/>
                <a:ea typeface="Calibri"/>
                <a:cs typeface="Calibri"/>
              </a:rPr>
              <a:t>National School Lunch &amp; Breakfast Program</a:t>
            </a:r>
          </a:p>
          <a:p>
            <a:pPr marL="428625" indent="-428625" defTabSz="1371600">
              <a:spcAft>
                <a:spcPts val="3000"/>
              </a:spcAft>
              <a:buFont typeface="Arial" panose="020B0604020202020204" pitchFamily="34" charset="0"/>
              <a:buChar char="•"/>
            </a:pPr>
            <a:r>
              <a:rPr lang="en-US" dirty="0">
                <a:solidFill>
                  <a:srgbClr val="000D2F"/>
                </a:solidFill>
                <a:latin typeface="Calibri"/>
                <a:ea typeface="Calibri"/>
                <a:cs typeface="Calibri"/>
              </a:rPr>
              <a:t>Covers children and teens (up to age 18)</a:t>
            </a:r>
          </a:p>
          <a:p>
            <a:pPr marL="428625" indent="-428625" defTabSz="1371600">
              <a:spcAft>
                <a:spcPts val="3000"/>
              </a:spcAft>
              <a:buFont typeface="Arial" panose="020B0604020202020204" pitchFamily="34" charset="0"/>
              <a:buChar char="•"/>
            </a:pPr>
            <a:r>
              <a:rPr lang="en-US" dirty="0">
                <a:solidFill>
                  <a:srgbClr val="000D2F"/>
                </a:solidFill>
                <a:latin typeface="Calibri"/>
                <a:ea typeface="Calibri"/>
                <a:cs typeface="Calibri"/>
              </a:rPr>
              <a:t>Free or reduced-price meals at school</a:t>
            </a:r>
          </a:p>
          <a:p>
            <a:pPr marL="428625" indent="-428625" defTabSz="1371600">
              <a:spcAft>
                <a:spcPts val="3000"/>
              </a:spcAft>
              <a:buFont typeface="Arial" panose="020B0604020202020204" pitchFamily="34" charset="0"/>
              <a:buChar char="•"/>
            </a:pPr>
            <a:r>
              <a:rPr lang="en-US" dirty="0">
                <a:solidFill>
                  <a:srgbClr val="000D2F"/>
                </a:solidFill>
                <a:latin typeface="Calibri"/>
                <a:ea typeface="Calibri"/>
                <a:cs typeface="Calibri"/>
              </a:rPr>
              <a:t>Ensures students receive nutritious food</a:t>
            </a:r>
          </a:p>
          <a:p>
            <a:pPr marL="428625" indent="-428625" defTabSz="1371600">
              <a:spcAft>
                <a:spcPts val="3000"/>
              </a:spcAft>
              <a:buFont typeface="Arial" panose="020B0604020202020204" pitchFamily="34" charset="0"/>
              <a:buChar char="•"/>
            </a:pPr>
            <a:r>
              <a:rPr lang="en-US" dirty="0">
                <a:solidFill>
                  <a:srgbClr val="000D2F"/>
                </a:solidFill>
                <a:latin typeface="Calibri"/>
                <a:ea typeface="Calibri"/>
                <a:cs typeface="Calibri"/>
              </a:rPr>
              <a:t>Supports learning &amp; health</a:t>
            </a:r>
          </a:p>
          <a:p>
            <a:pPr marL="428625" indent="-428625" defTabSz="1371600">
              <a:spcAft>
                <a:spcPts val="3000"/>
              </a:spcAft>
              <a:buFont typeface="Arial" panose="020B0604020202020204" pitchFamily="34" charset="0"/>
              <a:buChar char="•"/>
            </a:pPr>
            <a:r>
              <a:rPr lang="en-US" dirty="0">
                <a:solidFill>
                  <a:srgbClr val="000D2F"/>
                </a:solidFill>
                <a:latin typeface="Calibri"/>
                <a:ea typeface="Calibri"/>
                <a:cs typeface="Calibri"/>
              </a:rPr>
              <a:t>The </a:t>
            </a:r>
            <a:r>
              <a:rPr lang="en-US" dirty="0">
                <a:latin typeface="Calibri"/>
                <a:ea typeface="Calibri"/>
                <a:cs typeface="Calibri"/>
              </a:rPr>
              <a:t>Summer Nutrition Program </a:t>
            </a:r>
            <a:r>
              <a:rPr lang="en-US" dirty="0">
                <a:solidFill>
                  <a:srgbClr val="000D2F"/>
                </a:solidFill>
                <a:latin typeface="Calibri"/>
                <a:ea typeface="Calibri"/>
                <a:cs typeface="Calibri"/>
              </a:rPr>
              <a:t>provides free meals during the summer and school breaks to replace school meals</a:t>
            </a:r>
          </a:p>
        </p:txBody>
      </p:sp>
      <p:pic>
        <p:nvPicPr>
          <p:cNvPr id="4" name="Picture 3" descr="UConn Rudd Center for Food Policy and Health logo">
            <a:extLst>
              <a:ext uri="{FF2B5EF4-FFF2-40B4-BE49-F238E27FC236}">
                <a16:creationId xmlns:a16="http://schemas.microsoft.com/office/drawing/2014/main" id="{8AC0305D-E847-C2F6-D26B-D51ADDA155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972430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CFC20-AB5C-9937-CAF2-9D59DD3C3BC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31BE731-3A46-C077-4671-722D1B56691A}"/>
              </a:ext>
            </a:extLst>
          </p:cNvPr>
          <p:cNvSpPr>
            <a:spLocks noGrp="1"/>
          </p:cNvSpPr>
          <p:nvPr>
            <p:ph type="title"/>
          </p:nvPr>
        </p:nvSpPr>
        <p:spPr>
          <a:xfrm>
            <a:off x="304800" y="598000"/>
            <a:ext cx="3962400" cy="853113"/>
          </a:xfrm>
        </p:spPr>
        <p:txBody>
          <a:bodyPr/>
          <a:lstStyle/>
          <a:p>
            <a:r>
              <a:rPr lang="en-US" sz="5400" dirty="0">
                <a:latin typeface="+mj-lt"/>
              </a:rPr>
              <a:t>WIC</a:t>
            </a:r>
          </a:p>
        </p:txBody>
      </p:sp>
      <p:sp>
        <p:nvSpPr>
          <p:cNvPr id="3" name="Text Placeholder 2">
            <a:extLst>
              <a:ext uri="{FF2B5EF4-FFF2-40B4-BE49-F238E27FC236}">
                <a16:creationId xmlns:a16="http://schemas.microsoft.com/office/drawing/2014/main" id="{1D3200BB-8BC9-C699-7BD2-C2E39C22AF0E}"/>
              </a:ext>
            </a:extLst>
          </p:cNvPr>
          <p:cNvSpPr>
            <a:spLocks noGrp="1"/>
          </p:cNvSpPr>
          <p:nvPr>
            <p:ph type="body" sz="quarter" idx="11"/>
          </p:nvPr>
        </p:nvSpPr>
        <p:spPr>
          <a:xfrm>
            <a:off x="5049078" y="598001"/>
            <a:ext cx="12705521" cy="9062834"/>
          </a:xfrm>
        </p:spPr>
        <p:txBody>
          <a:bodyPr lIns="91440" tIns="45720" rIns="91440" bIns="45720" anchor="t"/>
          <a:lstStyle/>
          <a:p>
            <a:pPr defTabSz="1371600">
              <a:spcAft>
                <a:spcPts val="3000"/>
              </a:spcAft>
              <a:buFont typeface="Arial" panose="020B0604020202020204" pitchFamily="34" charset="0"/>
              <a:buChar char="•"/>
            </a:pPr>
            <a:r>
              <a:rPr lang="en-US" dirty="0">
                <a:solidFill>
                  <a:srgbClr val="000D2F"/>
                </a:solidFill>
                <a:latin typeface="Calibri"/>
                <a:ea typeface="Calibri"/>
                <a:cs typeface="Calibri"/>
              </a:rPr>
              <a:t>WIC (the </a:t>
            </a:r>
            <a:r>
              <a:rPr lang="en-US" dirty="0">
                <a:latin typeface="Calibri"/>
                <a:ea typeface="Calibri"/>
                <a:cs typeface="Calibri"/>
              </a:rPr>
              <a:t>Special Supplemental Nutrition Program for Women, Infants, and Children</a:t>
            </a:r>
            <a:r>
              <a:rPr lang="en-US" dirty="0">
                <a:solidFill>
                  <a:srgbClr val="000D2F"/>
                </a:solidFill>
                <a:latin typeface="Calibri"/>
                <a:ea typeface="Calibri"/>
                <a:cs typeface="Calibri"/>
              </a:rPr>
              <a:t>) helps pregnant and postpartum women, infants and children under age 5</a:t>
            </a:r>
          </a:p>
          <a:p>
            <a:pPr defTabSz="1371600">
              <a:spcAft>
                <a:spcPts val="3000"/>
              </a:spcAft>
              <a:buFont typeface="Arial" panose="020B0604020202020204" pitchFamily="34" charset="0"/>
              <a:buChar char="•"/>
            </a:pPr>
            <a:r>
              <a:rPr lang="en-US" dirty="0">
                <a:solidFill>
                  <a:srgbClr val="000D2F"/>
                </a:solidFill>
                <a:latin typeface="Calibri"/>
                <a:ea typeface="Calibri"/>
                <a:cs typeface="Calibri"/>
              </a:rPr>
              <a:t>Provides monthly food benefits for specific nutritious foods (milk, eggs, cereal, fruits, vegetables, whole grains, infant formula, etc.)</a:t>
            </a:r>
          </a:p>
          <a:p>
            <a:pPr defTabSz="1371600">
              <a:spcAft>
                <a:spcPts val="3000"/>
              </a:spcAft>
              <a:buFont typeface="Arial" panose="020B0604020202020204" pitchFamily="34" charset="0"/>
              <a:buChar char="•"/>
            </a:pPr>
            <a:r>
              <a:rPr lang="en-US" dirty="0">
                <a:solidFill>
                  <a:srgbClr val="000D2F"/>
                </a:solidFill>
                <a:latin typeface="Calibri"/>
                <a:ea typeface="Calibri"/>
                <a:cs typeface="Calibri"/>
              </a:rPr>
              <a:t>Nutrition education</a:t>
            </a:r>
          </a:p>
          <a:p>
            <a:pPr defTabSz="1371600">
              <a:spcAft>
                <a:spcPts val="3000"/>
              </a:spcAft>
              <a:buFont typeface="Arial" panose="020B0604020202020204" pitchFamily="34" charset="0"/>
              <a:buChar char="•"/>
            </a:pPr>
            <a:r>
              <a:rPr lang="en-US" dirty="0">
                <a:solidFill>
                  <a:srgbClr val="000D2F"/>
                </a:solidFill>
                <a:latin typeface="Calibri"/>
                <a:ea typeface="Calibri"/>
                <a:cs typeface="Calibri"/>
              </a:rPr>
              <a:t>Breastfeeding support</a:t>
            </a:r>
          </a:p>
          <a:p>
            <a:pPr defTabSz="1371600">
              <a:spcAft>
                <a:spcPts val="3000"/>
              </a:spcAft>
              <a:buFont typeface="Arial" panose="020B0604020202020204" pitchFamily="34" charset="0"/>
              <a:buChar char="•"/>
            </a:pPr>
            <a:r>
              <a:rPr lang="en-US" dirty="0">
                <a:solidFill>
                  <a:srgbClr val="000D2F"/>
                </a:solidFill>
                <a:latin typeface="Calibri"/>
                <a:ea typeface="Calibri"/>
                <a:cs typeface="Calibri"/>
              </a:rPr>
              <a:t>Referrals to healthcare and social services</a:t>
            </a:r>
          </a:p>
        </p:txBody>
      </p:sp>
      <p:pic>
        <p:nvPicPr>
          <p:cNvPr id="4" name="Picture 3" descr="UConn Rudd Center for Food Policy and Health logo">
            <a:extLst>
              <a:ext uri="{FF2B5EF4-FFF2-40B4-BE49-F238E27FC236}">
                <a16:creationId xmlns:a16="http://schemas.microsoft.com/office/drawing/2014/main" id="{B83935A0-5B5D-F1E3-A8B8-2850963BC2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78361" y="9182100"/>
            <a:ext cx="2178050" cy="984250"/>
          </a:xfrm>
          <a:prstGeom prst="rect">
            <a:avLst/>
          </a:prstGeom>
        </p:spPr>
      </p:pic>
    </p:spTree>
    <p:extLst>
      <p:ext uri="{BB962C8B-B14F-4D97-AF65-F5344CB8AC3E}">
        <p14:creationId xmlns:p14="http://schemas.microsoft.com/office/powerpoint/2010/main" val="2723142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DFAB4-FA5B-D656-0831-F30EE1A2A4AE}"/>
              </a:ext>
            </a:extLst>
          </p:cNvPr>
          <p:cNvSpPr>
            <a:spLocks noGrp="1"/>
          </p:cNvSpPr>
          <p:nvPr>
            <p:ph type="title"/>
          </p:nvPr>
        </p:nvSpPr>
        <p:spPr>
          <a:xfrm>
            <a:off x="1613446" y="1683904"/>
            <a:ext cx="11516334" cy="1050925"/>
          </a:xfrm>
        </p:spPr>
        <p:txBody>
          <a:bodyPr/>
          <a:lstStyle/>
          <a:p>
            <a:r>
              <a:rPr lang="en-US" sz="6000" dirty="0">
                <a:latin typeface="+mn-lt"/>
              </a:rPr>
              <a:t>Non-Governmental Food Resources</a:t>
            </a:r>
          </a:p>
        </p:txBody>
      </p:sp>
      <p:sp>
        <p:nvSpPr>
          <p:cNvPr id="5" name="Text Placeholder 4">
            <a:extLst>
              <a:ext uri="{FF2B5EF4-FFF2-40B4-BE49-F238E27FC236}">
                <a16:creationId xmlns:a16="http://schemas.microsoft.com/office/drawing/2014/main" id="{1CF189CE-6CD0-3E63-C6FD-81573BF66EBD}"/>
              </a:ext>
            </a:extLst>
          </p:cNvPr>
          <p:cNvSpPr>
            <a:spLocks noGrp="1"/>
          </p:cNvSpPr>
          <p:nvPr>
            <p:ph type="body" sz="quarter" idx="13"/>
          </p:nvPr>
        </p:nvSpPr>
        <p:spPr>
          <a:xfrm>
            <a:off x="2148028" y="4092573"/>
            <a:ext cx="6020384" cy="866639"/>
          </a:xfrm>
        </p:spPr>
        <p:txBody>
          <a:bodyPr/>
          <a:lstStyle/>
          <a:p>
            <a:pPr algn="ctr"/>
            <a:r>
              <a:rPr lang="en-US" sz="4800" dirty="0">
                <a:solidFill>
                  <a:schemeClr val="bg2"/>
                </a:solidFill>
              </a:rPr>
              <a:t>Food Banks</a:t>
            </a:r>
          </a:p>
        </p:txBody>
      </p:sp>
      <p:sp>
        <p:nvSpPr>
          <p:cNvPr id="11" name="Text Placeholder 4">
            <a:extLst>
              <a:ext uri="{FF2B5EF4-FFF2-40B4-BE49-F238E27FC236}">
                <a16:creationId xmlns:a16="http://schemas.microsoft.com/office/drawing/2014/main" id="{4C0356E6-323D-B69E-00FD-6AE1C6BFC6B1}"/>
              </a:ext>
            </a:extLst>
          </p:cNvPr>
          <p:cNvSpPr txBox="1">
            <a:spLocks/>
          </p:cNvSpPr>
          <p:nvPr/>
        </p:nvSpPr>
        <p:spPr>
          <a:xfrm>
            <a:off x="10119588" y="3699772"/>
            <a:ext cx="6020384" cy="1652243"/>
          </a:xfrm>
          <a:prstGeom prst="rect">
            <a:avLst/>
          </a:prstGeom>
        </p:spPr>
        <p:txBody>
          <a:bodyPr/>
          <a:lstStyle>
            <a:lvl1pPr marL="0" indent="0" algn="l" defTabSz="914400" rtl="0" eaLnBrk="1" latinLnBrk="0" hangingPunct="1">
              <a:spcBef>
                <a:spcPct val="20000"/>
              </a:spcBef>
              <a:buFont typeface="Arial" pitchFamily="34" charset="0"/>
              <a:buNone/>
              <a:defRPr sz="3600" b="1" i="0" kern="1200">
                <a:solidFill>
                  <a:srgbClr val="BE2D2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4800" dirty="0">
                <a:solidFill>
                  <a:schemeClr val="bg2"/>
                </a:solidFill>
              </a:rPr>
              <a:t>Food Pantries +</a:t>
            </a:r>
          </a:p>
          <a:p>
            <a:pPr algn="ctr"/>
            <a:r>
              <a:rPr lang="en-US" sz="4800" dirty="0">
                <a:solidFill>
                  <a:schemeClr val="bg2"/>
                </a:solidFill>
              </a:rPr>
              <a:t>Mobile Food Pantries</a:t>
            </a:r>
          </a:p>
        </p:txBody>
      </p:sp>
      <p:sp>
        <p:nvSpPr>
          <p:cNvPr id="12" name="Text Placeholder 4">
            <a:extLst>
              <a:ext uri="{FF2B5EF4-FFF2-40B4-BE49-F238E27FC236}">
                <a16:creationId xmlns:a16="http://schemas.microsoft.com/office/drawing/2014/main" id="{0E8C7937-6F64-E9ED-FA99-440EFD3275BB}"/>
              </a:ext>
            </a:extLst>
          </p:cNvPr>
          <p:cNvSpPr txBox="1">
            <a:spLocks/>
          </p:cNvSpPr>
          <p:nvPr/>
        </p:nvSpPr>
        <p:spPr>
          <a:xfrm>
            <a:off x="2148028" y="7148857"/>
            <a:ext cx="6020384" cy="1652243"/>
          </a:xfrm>
          <a:prstGeom prst="rect">
            <a:avLst/>
          </a:prstGeom>
        </p:spPr>
        <p:txBody>
          <a:bodyPr/>
          <a:lstStyle>
            <a:lvl1pPr marL="0" indent="0" algn="l" defTabSz="914400" rtl="0" eaLnBrk="1" latinLnBrk="0" hangingPunct="1">
              <a:spcBef>
                <a:spcPct val="20000"/>
              </a:spcBef>
              <a:buFont typeface="Arial" pitchFamily="34" charset="0"/>
              <a:buNone/>
              <a:defRPr sz="3600" b="1" i="0" kern="1200">
                <a:solidFill>
                  <a:srgbClr val="BE2D2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4800" dirty="0">
                <a:solidFill>
                  <a:schemeClr val="bg2"/>
                </a:solidFill>
              </a:rPr>
              <a:t>Soup Kitchens +</a:t>
            </a:r>
          </a:p>
          <a:p>
            <a:pPr algn="ctr"/>
            <a:r>
              <a:rPr lang="en-US" sz="4800" dirty="0">
                <a:solidFill>
                  <a:schemeClr val="bg2"/>
                </a:solidFill>
              </a:rPr>
              <a:t>Meal Programs</a:t>
            </a:r>
          </a:p>
        </p:txBody>
      </p:sp>
      <p:sp>
        <p:nvSpPr>
          <p:cNvPr id="13" name="Text Placeholder 4">
            <a:extLst>
              <a:ext uri="{FF2B5EF4-FFF2-40B4-BE49-F238E27FC236}">
                <a16:creationId xmlns:a16="http://schemas.microsoft.com/office/drawing/2014/main" id="{3C8B8E0A-2B9C-7090-9AFE-35C74F6356F4}"/>
              </a:ext>
            </a:extLst>
          </p:cNvPr>
          <p:cNvSpPr txBox="1">
            <a:spLocks/>
          </p:cNvSpPr>
          <p:nvPr/>
        </p:nvSpPr>
        <p:spPr>
          <a:xfrm>
            <a:off x="10119588" y="7552171"/>
            <a:ext cx="6020384" cy="845613"/>
          </a:xfrm>
          <a:prstGeom prst="rect">
            <a:avLst/>
          </a:prstGeom>
        </p:spPr>
        <p:txBody>
          <a:bodyPr/>
          <a:lstStyle>
            <a:lvl1pPr marL="0" indent="0" algn="l" defTabSz="914400" rtl="0" eaLnBrk="1" latinLnBrk="0" hangingPunct="1">
              <a:spcBef>
                <a:spcPct val="20000"/>
              </a:spcBef>
              <a:buFont typeface="Arial" pitchFamily="34" charset="0"/>
              <a:buNone/>
              <a:defRPr sz="3600" b="1" i="0" kern="1200">
                <a:solidFill>
                  <a:srgbClr val="BE2D2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4800" dirty="0">
                <a:solidFill>
                  <a:schemeClr val="bg2"/>
                </a:solidFill>
              </a:rPr>
              <a:t>Community Kitchens</a:t>
            </a:r>
          </a:p>
        </p:txBody>
      </p:sp>
    </p:spTree>
    <p:extLst>
      <p:ext uri="{BB962C8B-B14F-4D97-AF65-F5344CB8AC3E}">
        <p14:creationId xmlns:p14="http://schemas.microsoft.com/office/powerpoint/2010/main" val="1420927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81732-A778-7921-08B5-DEB41E084911}"/>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5BD22A4E-8F5D-7CCC-F378-29402DCB0FFF}"/>
              </a:ext>
            </a:extLst>
          </p:cNvPr>
          <p:cNvSpPr txBox="1">
            <a:spLocks noGrp="1"/>
          </p:cNvSpPr>
          <p:nvPr>
            <p:ph type="title" idx="4294967295"/>
          </p:nvPr>
        </p:nvSpPr>
        <p:spPr>
          <a:xfrm>
            <a:off x="790305" y="1931498"/>
            <a:ext cx="6786153" cy="100148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5" rtl="0" eaLnBrk="1" fontAlgn="auto" latinLnBrk="0" hangingPunct="1">
              <a:lnSpc>
                <a:spcPct val="100000"/>
              </a:lnSpc>
              <a:spcBef>
                <a:spcPct val="20000"/>
              </a:spcBef>
              <a:spcAft>
                <a:spcPts val="0"/>
              </a:spcAft>
              <a:buClrTx/>
              <a:buSzTx/>
              <a:buFontTx/>
              <a:buNone/>
              <a:tabLst/>
              <a:defRPr/>
            </a:pPr>
            <a:r>
              <a:rPr kumimoji="0" lang="en-US" sz="6000" b="1" i="0" u="none" strike="noStrike" kern="1200" cap="none" spc="75"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The Hunger Gap</a:t>
            </a:r>
          </a:p>
        </p:txBody>
      </p:sp>
      <p:sp>
        <p:nvSpPr>
          <p:cNvPr id="8" name="TextBox 7">
            <a:extLst>
              <a:ext uri="{FF2B5EF4-FFF2-40B4-BE49-F238E27FC236}">
                <a16:creationId xmlns:a16="http://schemas.microsoft.com/office/drawing/2014/main" id="{D286BC01-D9F3-B76A-8E7E-DD51289BDD57}"/>
              </a:ext>
            </a:extLst>
          </p:cNvPr>
          <p:cNvSpPr txBox="1"/>
          <p:nvPr/>
        </p:nvSpPr>
        <p:spPr>
          <a:xfrm>
            <a:off x="707211" y="3622831"/>
            <a:ext cx="10519590" cy="4478149"/>
          </a:xfrm>
          <a:prstGeom prst="rect">
            <a:avLst/>
          </a:prstGeom>
          <a:noFill/>
        </p:spPr>
        <p:txBody>
          <a:bodyPr wrap="square" lIns="91440" tIns="45720" rIns="91440" bIns="45720" anchor="t">
            <a:spAutoFit/>
          </a:bodyPr>
          <a:lstStyle/>
          <a:p>
            <a:pPr marL="571500" indent="-571500">
              <a:spcAft>
                <a:spcPts val="4200"/>
              </a:spcAft>
              <a:buFont typeface="Arial" panose="020B0604020202020204" pitchFamily="34" charset="0"/>
              <a:buChar char="•"/>
            </a:pPr>
            <a:r>
              <a:rPr lang="en-US" sz="3600" b="1" dirty="0">
                <a:latin typeface="Calibri"/>
                <a:ea typeface="Calibri"/>
                <a:cs typeface="Calibri"/>
              </a:rPr>
              <a:t>Food exists but is not affordable.</a:t>
            </a:r>
          </a:p>
          <a:p>
            <a:pPr marL="571500" indent="-571500">
              <a:spcAft>
                <a:spcPts val="4200"/>
              </a:spcAft>
              <a:buFont typeface="Arial" panose="020B0604020202020204" pitchFamily="34" charset="0"/>
              <a:buChar char="•"/>
            </a:pPr>
            <a:r>
              <a:rPr lang="en-US" sz="3600" b="1" dirty="0">
                <a:latin typeface="Calibri"/>
                <a:ea typeface="Calibri"/>
                <a:cs typeface="Calibri"/>
              </a:rPr>
              <a:t>Housing costs and low wages strain budgets.</a:t>
            </a:r>
          </a:p>
          <a:p>
            <a:pPr marL="571500" indent="-571500">
              <a:spcAft>
                <a:spcPts val="4200"/>
              </a:spcAft>
              <a:buFont typeface="Arial" panose="020B0604020202020204" pitchFamily="34" charset="0"/>
              <a:buChar char="•"/>
            </a:pPr>
            <a:r>
              <a:rPr lang="en-US" sz="3600" b="1" dirty="0">
                <a:latin typeface="Calibri"/>
                <a:ea typeface="Calibri"/>
                <a:cs typeface="Calibri"/>
              </a:rPr>
              <a:t>Even SNAP, WIC, and other programs may not cover needs.</a:t>
            </a:r>
          </a:p>
          <a:p>
            <a:pPr>
              <a:spcAft>
                <a:spcPts val="4200"/>
              </a:spcAft>
            </a:pPr>
            <a:r>
              <a:rPr lang="en-US" sz="3600" b="1" dirty="0">
                <a:latin typeface="Calibri"/>
                <a:ea typeface="Calibri"/>
                <a:cs typeface="Calibri"/>
              </a:rPr>
              <a:t>What kind of trade-offs might people make for food?</a:t>
            </a:r>
          </a:p>
        </p:txBody>
      </p:sp>
      <p:pic>
        <p:nvPicPr>
          <p:cNvPr id="4" name="Picture 3" descr="Stacks of gold coins">
            <a:extLst>
              <a:ext uri="{FF2B5EF4-FFF2-40B4-BE49-F238E27FC236}">
                <a16:creationId xmlns:a16="http://schemas.microsoft.com/office/drawing/2014/main" id="{EEDEDF65-3D99-211E-302F-1254EB5459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4712" y="2186020"/>
            <a:ext cx="7248242" cy="4832161"/>
          </a:xfrm>
          <a:prstGeom prst="rect">
            <a:avLst/>
          </a:prstGeom>
        </p:spPr>
      </p:pic>
    </p:spTree>
    <p:extLst>
      <p:ext uri="{BB962C8B-B14F-4D97-AF65-F5344CB8AC3E}">
        <p14:creationId xmlns:p14="http://schemas.microsoft.com/office/powerpoint/2010/main" val="2734886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FFE6A-2EE7-938D-578F-9053FD9EECDA}"/>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16BEDE6C-B98A-A51A-C76B-29C26F45F84A}"/>
              </a:ext>
            </a:extLst>
          </p:cNvPr>
          <p:cNvSpPr txBox="1">
            <a:spLocks noGrp="1"/>
          </p:cNvSpPr>
          <p:nvPr>
            <p:ph type="title" idx="4294967295"/>
          </p:nvPr>
        </p:nvSpPr>
        <p:spPr>
          <a:xfrm>
            <a:off x="330160" y="608449"/>
            <a:ext cx="14157999" cy="205980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5" rtl="0" eaLnBrk="1" fontAlgn="auto" latinLnBrk="0" hangingPunct="1">
              <a:lnSpc>
                <a:spcPct val="100000"/>
              </a:lnSpc>
              <a:spcBef>
                <a:spcPct val="20000"/>
              </a:spcBef>
              <a:spcAft>
                <a:spcPts val="0"/>
              </a:spcAft>
              <a:buClrTx/>
              <a:buSzTx/>
              <a:buFontTx/>
              <a:buNone/>
              <a:tabLst/>
              <a:defRPr/>
            </a:pPr>
            <a:r>
              <a:rPr kumimoji="0" lang="en-US" sz="6000" b="1" i="0" u="none" strike="noStrike" kern="1200" cap="none" spc="75" normalizeH="0" baseline="0" noProof="0" dirty="0">
                <a:ln>
                  <a:noFill/>
                </a:ln>
                <a:solidFill>
                  <a:srgbClr val="FFFFFF"/>
                </a:solidFill>
                <a:effectLst/>
                <a:uLnTx/>
                <a:uFillTx/>
                <a:latin typeface="Calibri"/>
                <a:ea typeface="Calibri"/>
                <a:cs typeface="Calibri"/>
              </a:rPr>
              <a:t>Activity 1: </a:t>
            </a:r>
          </a:p>
          <a:p>
            <a:pPr marL="0" marR="0" lvl="0" indent="0" algn="l" defTabSz="914445" rtl="0" eaLnBrk="1" fontAlgn="auto" latinLnBrk="0" hangingPunct="1">
              <a:lnSpc>
                <a:spcPct val="100000"/>
              </a:lnSpc>
              <a:spcBef>
                <a:spcPct val="20000"/>
              </a:spcBef>
              <a:spcAft>
                <a:spcPts val="0"/>
              </a:spcAft>
              <a:buClrTx/>
              <a:buSzTx/>
              <a:buFontTx/>
              <a:buNone/>
              <a:tabLst/>
              <a:defRPr/>
            </a:pPr>
            <a:r>
              <a:rPr kumimoji="0" lang="en-US" sz="6000" b="1" i="0" u="none" strike="noStrike" kern="1200" cap="none" spc="75" normalizeH="0" baseline="0" noProof="0" dirty="0">
                <a:ln>
                  <a:noFill/>
                </a:ln>
                <a:solidFill>
                  <a:srgbClr val="FFFFFF"/>
                </a:solidFill>
                <a:effectLst/>
                <a:uLnTx/>
                <a:uFillTx/>
                <a:latin typeface="Calibri"/>
                <a:ea typeface="Calibri"/>
                <a:cs typeface="Calibri"/>
              </a:rPr>
              <a:t>Community Food Resources Assessment</a:t>
            </a:r>
          </a:p>
        </p:txBody>
      </p:sp>
      <p:sp>
        <p:nvSpPr>
          <p:cNvPr id="8" name="TextBox 7">
            <a:extLst>
              <a:ext uri="{FF2B5EF4-FFF2-40B4-BE49-F238E27FC236}">
                <a16:creationId xmlns:a16="http://schemas.microsoft.com/office/drawing/2014/main" id="{BDAB01AB-6811-3CB1-EEBF-0E1FC8D0D354}"/>
              </a:ext>
            </a:extLst>
          </p:cNvPr>
          <p:cNvSpPr txBox="1"/>
          <p:nvPr/>
        </p:nvSpPr>
        <p:spPr>
          <a:xfrm>
            <a:off x="330160" y="3492242"/>
            <a:ext cx="11023640" cy="6186309"/>
          </a:xfrm>
          <a:prstGeom prst="rect">
            <a:avLst/>
          </a:prstGeom>
          <a:noFill/>
        </p:spPr>
        <p:txBody>
          <a:bodyPr wrap="square" lIns="91440" tIns="45720" rIns="91440" bIns="45720" anchor="t">
            <a:spAutoFit/>
          </a:bodyPr>
          <a:lstStyle/>
          <a:p>
            <a:r>
              <a:rPr lang="en-US" sz="3600" b="1" dirty="0">
                <a:solidFill>
                  <a:srgbClr val="BE2D2D"/>
                </a:solidFill>
                <a:highlight>
                  <a:srgbClr val="FFFFFF"/>
                </a:highlight>
                <a:latin typeface="Calibri"/>
                <a:ea typeface="Calibri"/>
                <a:cs typeface="Calibri"/>
              </a:rPr>
              <a:t>What are some examples of community resources or programs increasing food access in your community?</a:t>
            </a:r>
          </a:p>
          <a:p>
            <a:endParaRPr lang="en-US" sz="3600" b="1" dirty="0">
              <a:solidFill>
                <a:srgbClr val="000D2F"/>
              </a:solidFill>
              <a:highlight>
                <a:srgbClr val="FFFFFF"/>
              </a:highlight>
              <a:latin typeface="Calibri"/>
              <a:ea typeface="Calibri"/>
              <a:cs typeface="Calibri"/>
            </a:endParaRPr>
          </a:p>
          <a:p>
            <a:pPr marL="571500" indent="-571500">
              <a:buFont typeface="Arial"/>
              <a:buChar char="•"/>
            </a:pPr>
            <a:r>
              <a:rPr lang="en-US" sz="3600" b="1" dirty="0">
                <a:solidFill>
                  <a:srgbClr val="000D2F"/>
                </a:solidFill>
                <a:latin typeface="Calibri"/>
                <a:ea typeface="Calibri"/>
                <a:cs typeface="Calibri"/>
              </a:rPr>
              <a:t>Make a list of supermarkets, corner stores/bodegas, food pantries, farmers markets and any other food resources in your school or home area.</a:t>
            </a:r>
          </a:p>
          <a:p>
            <a:pPr marL="571500" indent="-571500">
              <a:buFont typeface="Arial"/>
              <a:buChar char="•"/>
            </a:pPr>
            <a:r>
              <a:rPr lang="en-US" sz="3600" b="1" dirty="0">
                <a:solidFill>
                  <a:srgbClr val="000D2F"/>
                </a:solidFill>
                <a:highlight>
                  <a:srgbClr val="FFFFFF"/>
                </a:highlight>
                <a:latin typeface="Calibri"/>
                <a:ea typeface="Calibri"/>
                <a:cs typeface="Calibri"/>
              </a:rPr>
              <a:t>For food assistance programs of any king: (1) Add details (address and hours of each place) and (2) Add public transportation routes.</a:t>
            </a:r>
            <a:endParaRPr lang="en-US" sz="3600" b="1" dirty="0">
              <a:solidFill>
                <a:srgbClr val="000D2F"/>
              </a:solidFill>
              <a:highlight>
                <a:srgbClr val="C6C6C6"/>
              </a:highlight>
              <a:latin typeface="Calibri"/>
              <a:ea typeface="Calibri"/>
              <a:cs typeface="Calibri"/>
            </a:endParaRPr>
          </a:p>
          <a:p>
            <a:pPr marL="571500" indent="-571500">
              <a:buFont typeface="Arial"/>
              <a:buChar char="•"/>
            </a:pPr>
            <a:r>
              <a:rPr lang="en-US" sz="3600" b="1" dirty="0">
                <a:solidFill>
                  <a:srgbClr val="000D2F"/>
                </a:solidFill>
                <a:latin typeface="Calibri"/>
                <a:ea typeface="Calibri"/>
                <a:cs typeface="Calibri"/>
              </a:rPr>
              <a:t>Be prepared to discuss your list the next time we meet.</a:t>
            </a:r>
          </a:p>
        </p:txBody>
      </p:sp>
      <p:pic>
        <p:nvPicPr>
          <p:cNvPr id="4" name="Picture 3" descr="Dry food items in cardboard box">
            <a:extLst>
              <a:ext uri="{FF2B5EF4-FFF2-40B4-BE49-F238E27FC236}">
                <a16:creationId xmlns:a16="http://schemas.microsoft.com/office/drawing/2014/main" id="{920EE8C4-1B70-C92E-84B1-267FF49947C9}"/>
              </a:ext>
            </a:extLst>
          </p:cNvPr>
          <p:cNvPicPr>
            <a:picLocks noChangeAspect="1"/>
          </p:cNvPicPr>
          <p:nvPr/>
        </p:nvPicPr>
        <p:blipFill>
          <a:blip r:embed="rId3">
            <a:extLst>
              <a:ext uri="{28A0092B-C50C-407E-A947-70E740481C1C}">
                <a14:useLocalDpi xmlns:a14="http://schemas.microsoft.com/office/drawing/2010/main" val="0"/>
              </a:ext>
            </a:extLst>
          </a:blip>
          <a:srcRect l="4379" r="13726"/>
          <a:stretch>
            <a:fillRect/>
          </a:stretch>
        </p:blipFill>
        <p:spPr>
          <a:xfrm>
            <a:off x="11551165" y="2905760"/>
            <a:ext cx="6406675" cy="5181600"/>
          </a:xfrm>
          <a:prstGeom prst="rect">
            <a:avLst/>
          </a:prstGeom>
        </p:spPr>
      </p:pic>
    </p:spTree>
    <p:extLst>
      <p:ext uri="{BB962C8B-B14F-4D97-AF65-F5344CB8AC3E}">
        <p14:creationId xmlns:p14="http://schemas.microsoft.com/office/powerpoint/2010/main" val="3836732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3A7352F-7B89-182F-C3DD-14C578B6CC9C}"/>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1789D4DD-B39F-AF21-9EA9-12DABD55010E}"/>
              </a:ext>
            </a:extLst>
          </p:cNvPr>
          <p:cNvSpPr txBox="1">
            <a:spLocks noGrp="1"/>
          </p:cNvSpPr>
          <p:nvPr>
            <p:ph type="title" idx="4294967295"/>
          </p:nvPr>
        </p:nvSpPr>
        <p:spPr>
          <a:xfrm>
            <a:off x="330161" y="834186"/>
            <a:ext cx="15979138" cy="18340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5" rtl="0" eaLnBrk="1" fontAlgn="auto" latinLnBrk="0" hangingPunct="1">
              <a:lnSpc>
                <a:spcPct val="100000"/>
              </a:lnSpc>
              <a:spcBef>
                <a:spcPct val="20000"/>
              </a:spcBef>
              <a:spcAft>
                <a:spcPts val="0"/>
              </a:spcAft>
              <a:buClrTx/>
              <a:buSzTx/>
              <a:buFontTx/>
              <a:buNone/>
              <a:tabLst/>
              <a:defRPr/>
            </a:pPr>
            <a:r>
              <a:rPr kumimoji="0" lang="en-US" sz="6000" b="1" i="0" u="none" strike="noStrike" kern="1200" cap="none" spc="75" normalizeH="0" baseline="0" noProof="0" dirty="0">
                <a:ln>
                  <a:noFill/>
                </a:ln>
                <a:solidFill>
                  <a:srgbClr val="FFFFFF"/>
                </a:solidFill>
                <a:effectLst/>
                <a:uLnTx/>
                <a:uFillTx/>
                <a:latin typeface="Calibri"/>
                <a:ea typeface="Calibri"/>
                <a:cs typeface="Calibri"/>
              </a:rPr>
              <a:t>Activity 2: </a:t>
            </a:r>
          </a:p>
          <a:p>
            <a:pPr marL="0" marR="0" lvl="0" indent="0" algn="l" defTabSz="914445" rtl="0" eaLnBrk="1" fontAlgn="auto" latinLnBrk="0" hangingPunct="1">
              <a:lnSpc>
                <a:spcPct val="100000"/>
              </a:lnSpc>
              <a:spcBef>
                <a:spcPct val="20000"/>
              </a:spcBef>
              <a:spcAft>
                <a:spcPts val="0"/>
              </a:spcAft>
              <a:buClrTx/>
              <a:buSzTx/>
              <a:buFontTx/>
              <a:buNone/>
              <a:tabLst/>
              <a:defRPr/>
            </a:pPr>
            <a:r>
              <a:rPr kumimoji="0" lang="en-US" sz="6000" b="1" i="0" u="none" strike="noStrike" kern="1200" cap="none" spc="75" normalizeH="0" baseline="0" noProof="0" dirty="0">
                <a:ln>
                  <a:noFill/>
                </a:ln>
                <a:solidFill>
                  <a:srgbClr val="FFFFFF"/>
                </a:solidFill>
                <a:effectLst/>
                <a:uLnTx/>
                <a:uFillTx/>
                <a:latin typeface="Calibri"/>
                <a:ea typeface="Calibri"/>
                <a:cs typeface="Calibri"/>
              </a:rPr>
              <a:t>Calculate SNAP Benefits</a:t>
            </a:r>
          </a:p>
        </p:txBody>
      </p:sp>
      <p:sp>
        <p:nvSpPr>
          <p:cNvPr id="8" name="TextBox 7">
            <a:extLst>
              <a:ext uri="{FF2B5EF4-FFF2-40B4-BE49-F238E27FC236}">
                <a16:creationId xmlns:a16="http://schemas.microsoft.com/office/drawing/2014/main" id="{9BEC8A6F-8A66-56D2-39FD-C58E257DDB60}"/>
              </a:ext>
            </a:extLst>
          </p:cNvPr>
          <p:cNvSpPr txBox="1"/>
          <p:nvPr/>
        </p:nvSpPr>
        <p:spPr>
          <a:xfrm>
            <a:off x="241220" y="3451171"/>
            <a:ext cx="17825629" cy="6494085"/>
          </a:xfrm>
          <a:prstGeom prst="rect">
            <a:avLst/>
          </a:prstGeom>
          <a:noFill/>
        </p:spPr>
        <p:txBody>
          <a:bodyPr wrap="square" lIns="91440" tIns="45720" rIns="91440" bIns="45720" anchor="t">
            <a:spAutoFit/>
          </a:bodyPr>
          <a:lstStyle/>
          <a:p>
            <a:pPr algn="ctr"/>
            <a:r>
              <a:rPr lang="en-US" sz="3200" b="1" dirty="0">
                <a:solidFill>
                  <a:srgbClr val="BE2D2D"/>
                </a:solidFill>
                <a:latin typeface="Calibri"/>
                <a:ea typeface="Calibri"/>
                <a:cs typeface="Calibri"/>
              </a:rPr>
              <a:t>The average SNAP benefit for a family of 5 in Connecticut is approximately $845 per month. </a:t>
            </a:r>
          </a:p>
          <a:p>
            <a:pPr algn="ctr"/>
            <a:endParaRPr lang="en-US" sz="3200" b="1" dirty="0">
              <a:solidFill>
                <a:srgbClr val="BE2D2D"/>
              </a:solidFill>
              <a:latin typeface="Calibri"/>
              <a:ea typeface="Calibri"/>
              <a:cs typeface="Calibri"/>
            </a:endParaRPr>
          </a:p>
          <a:p>
            <a:r>
              <a:rPr lang="en-US" sz="3200" b="1" i="1" dirty="0">
                <a:solidFill>
                  <a:srgbClr val="000000"/>
                </a:solidFill>
                <a:latin typeface="Calibri"/>
                <a:ea typeface="Calibri"/>
                <a:cs typeface="Calibri"/>
              </a:rPr>
              <a:t>Instructions:</a:t>
            </a:r>
          </a:p>
          <a:p>
            <a:pPr marL="285750" indent="-285750">
              <a:buFont typeface="Symbol"/>
              <a:buChar char="•"/>
            </a:pPr>
            <a:r>
              <a:rPr lang="en-US" sz="3200" b="1" dirty="0">
                <a:solidFill>
                  <a:srgbClr val="000000"/>
                </a:solidFill>
                <a:latin typeface="Calibri"/>
                <a:ea typeface="Calibri"/>
                <a:cs typeface="Calibri"/>
              </a:rPr>
              <a:t>Using the table from this link </a:t>
            </a:r>
            <a:r>
              <a:rPr lang="en-US" sz="3200" b="1" u="sng" dirty="0">
                <a:solidFill>
                  <a:srgbClr val="000000"/>
                </a:solidFill>
                <a:latin typeface="Calibri"/>
                <a:ea typeface="Calibri"/>
                <a:cs typeface="Calibri"/>
                <a:hlinkClick r:id="rId4"/>
              </a:rPr>
              <a:t>Food Assistance - SNAP--Eligibility,</a:t>
            </a:r>
            <a:r>
              <a:rPr lang="en-US" sz="3200" b="1" dirty="0">
                <a:solidFill>
                  <a:srgbClr val="000000"/>
                </a:solidFill>
                <a:latin typeface="Calibri"/>
                <a:ea typeface="Calibri"/>
                <a:cs typeface="Calibri"/>
              </a:rPr>
              <a:t> webpage to calculate the monthly benefit for a family of different household sizes. Choose one family size (for example, 2,4, 5 or 6 people)</a:t>
            </a:r>
          </a:p>
          <a:p>
            <a:pPr marL="285750" indent="-285750">
              <a:buFont typeface="Symbol"/>
              <a:buChar char="•"/>
            </a:pPr>
            <a:r>
              <a:rPr lang="en-US" sz="3200" b="1" dirty="0">
                <a:solidFill>
                  <a:srgbClr val="000000"/>
                </a:solidFill>
                <a:latin typeface="Calibri"/>
                <a:ea typeface="Calibri"/>
                <a:cs typeface="Calibri"/>
              </a:rPr>
              <a:t>Select an online supermarket that accepts SNAP benefits. </a:t>
            </a:r>
          </a:p>
          <a:p>
            <a:pPr marL="285750" indent="-285750">
              <a:buFont typeface="Symbol"/>
              <a:buChar char="•"/>
            </a:pPr>
            <a:r>
              <a:rPr lang="en-US" sz="3200" b="1" dirty="0">
                <a:solidFill>
                  <a:srgbClr val="000000"/>
                </a:solidFill>
                <a:latin typeface="Calibri"/>
                <a:ea typeface="Calibri"/>
                <a:cs typeface="Calibri"/>
              </a:rPr>
              <a:t>Create a one-week grocery shopping list for your chosen family using only the SNAP benefit amount available for one week. </a:t>
            </a:r>
          </a:p>
          <a:p>
            <a:pPr marL="285750" indent="-285750">
              <a:buFont typeface="Symbol"/>
              <a:buChar char="•"/>
            </a:pPr>
            <a:r>
              <a:rPr lang="en-US" sz="3200" b="1" dirty="0">
                <a:solidFill>
                  <a:srgbClr val="000000"/>
                </a:solidFill>
                <a:latin typeface="Calibri"/>
                <a:ea typeface="Calibri"/>
                <a:cs typeface="Calibri"/>
              </a:rPr>
              <a:t>Use MyPlate to make sure your shopping list includes healthy foods from all five food groups.</a:t>
            </a:r>
          </a:p>
          <a:p>
            <a:pPr marL="285750" indent="-285750">
              <a:buFont typeface="Symbol"/>
              <a:buChar char="•"/>
            </a:pPr>
            <a:r>
              <a:rPr lang="en-US" sz="3200" b="1" dirty="0">
                <a:solidFill>
                  <a:srgbClr val="000000"/>
                </a:solidFill>
                <a:latin typeface="Calibri"/>
                <a:ea typeface="Calibri"/>
                <a:cs typeface="Calibri"/>
              </a:rPr>
              <a:t>Plan a nutritious one week-menu while staying within the family’s SNAP budget. </a:t>
            </a:r>
          </a:p>
          <a:p>
            <a:pPr marL="285750" indent="-285750">
              <a:buFont typeface="Symbol"/>
              <a:buChar char="•"/>
            </a:pPr>
            <a:r>
              <a:rPr lang="en-US" sz="3200" b="1" dirty="0">
                <a:solidFill>
                  <a:srgbClr val="000000"/>
                </a:solidFill>
                <a:latin typeface="Calibri"/>
                <a:ea typeface="Calibri"/>
                <a:cs typeface="Calibri"/>
              </a:rPr>
              <a:t>Think if what this family spends during the week will be enough to buy with their SNAP benefits. What does it not cover?</a:t>
            </a:r>
          </a:p>
        </p:txBody>
      </p:sp>
    </p:spTree>
    <p:extLst>
      <p:ext uri="{BB962C8B-B14F-4D97-AF65-F5344CB8AC3E}">
        <p14:creationId xmlns:p14="http://schemas.microsoft.com/office/powerpoint/2010/main" val="4156700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A3DE7-350C-14F7-2002-9943F4F3D3F8}"/>
              </a:ext>
            </a:extLst>
          </p:cNvPr>
          <p:cNvSpPr>
            <a:spLocks noGrp="1"/>
          </p:cNvSpPr>
          <p:nvPr>
            <p:ph type="title"/>
          </p:nvPr>
        </p:nvSpPr>
        <p:spPr/>
        <p:txBody>
          <a:bodyPr lIns="91440" tIns="45720" rIns="91440" bIns="45720" anchor="t"/>
          <a:lstStyle/>
          <a:p>
            <a:r>
              <a:rPr lang="en-US">
                <a:latin typeface="Calibri"/>
                <a:ea typeface="Calibri"/>
                <a:cs typeface="Calibri"/>
              </a:rPr>
              <a:t>Thank you!</a:t>
            </a:r>
          </a:p>
        </p:txBody>
      </p:sp>
      <p:sp>
        <p:nvSpPr>
          <p:cNvPr id="3" name="Text Placeholder 2">
            <a:extLst>
              <a:ext uri="{FF2B5EF4-FFF2-40B4-BE49-F238E27FC236}">
                <a16:creationId xmlns:a16="http://schemas.microsoft.com/office/drawing/2014/main" id="{8E750320-0FDE-4DFD-A526-64B489761EAB}"/>
              </a:ext>
            </a:extLst>
          </p:cNvPr>
          <p:cNvSpPr>
            <a:spLocks noGrp="1"/>
          </p:cNvSpPr>
          <p:nvPr>
            <p:ph type="body" sz="quarter" idx="11"/>
          </p:nvPr>
        </p:nvSpPr>
        <p:spPr/>
        <p:txBody>
          <a:bodyPr lIns="91440" tIns="45720" rIns="91440" bIns="45720" anchor="t"/>
          <a:lstStyle/>
          <a:p>
            <a:r>
              <a:rPr lang="en-US">
                <a:latin typeface="Calibri"/>
                <a:ea typeface="Calibri"/>
                <a:cs typeface="Calibri"/>
              </a:rPr>
              <a:t>Bluesky</a:t>
            </a:r>
          </a:p>
        </p:txBody>
      </p:sp>
      <p:sp>
        <p:nvSpPr>
          <p:cNvPr id="4" name="Text Placeholder 3">
            <a:extLst>
              <a:ext uri="{FF2B5EF4-FFF2-40B4-BE49-F238E27FC236}">
                <a16:creationId xmlns:a16="http://schemas.microsoft.com/office/drawing/2014/main" id="{E4497875-835B-4EE4-242A-C096B43C2584}"/>
              </a:ext>
            </a:extLst>
          </p:cNvPr>
          <p:cNvSpPr>
            <a:spLocks noGrp="1"/>
          </p:cNvSpPr>
          <p:nvPr>
            <p:ph type="body" sz="quarter" idx="12"/>
          </p:nvPr>
        </p:nvSpPr>
        <p:spPr/>
        <p:txBody>
          <a:bodyPr/>
          <a:lstStyle/>
          <a:p>
            <a:r>
              <a:rPr lang="en-US"/>
              <a:t>@UConnRudd.Bsky.Social</a:t>
            </a:r>
          </a:p>
        </p:txBody>
      </p:sp>
      <p:sp>
        <p:nvSpPr>
          <p:cNvPr id="5" name="Text Placeholder 4">
            <a:extLst>
              <a:ext uri="{FF2B5EF4-FFF2-40B4-BE49-F238E27FC236}">
                <a16:creationId xmlns:a16="http://schemas.microsoft.com/office/drawing/2014/main" id="{DF88DF3C-0331-3353-425A-7AB7609B5FFC}"/>
              </a:ext>
            </a:extLst>
          </p:cNvPr>
          <p:cNvSpPr>
            <a:spLocks noGrp="1"/>
          </p:cNvSpPr>
          <p:nvPr>
            <p:ph type="body" sz="quarter" idx="13"/>
          </p:nvPr>
        </p:nvSpPr>
        <p:spPr/>
        <p:txBody>
          <a:bodyPr lIns="91440" tIns="45720" rIns="91440" bIns="45720" anchor="t"/>
          <a:lstStyle/>
          <a:p>
            <a:r>
              <a:rPr lang="en-US">
                <a:latin typeface="Calibri"/>
                <a:ea typeface="Calibri"/>
                <a:cs typeface="Calibri"/>
              </a:rPr>
              <a:t>LinkedIn</a:t>
            </a:r>
          </a:p>
        </p:txBody>
      </p:sp>
      <p:sp>
        <p:nvSpPr>
          <p:cNvPr id="6" name="Text Placeholder 5">
            <a:extLst>
              <a:ext uri="{FF2B5EF4-FFF2-40B4-BE49-F238E27FC236}">
                <a16:creationId xmlns:a16="http://schemas.microsoft.com/office/drawing/2014/main" id="{8361A1E4-4455-739D-A932-8BC5C0AD83F9}"/>
              </a:ext>
            </a:extLst>
          </p:cNvPr>
          <p:cNvSpPr>
            <a:spLocks noGrp="1"/>
          </p:cNvSpPr>
          <p:nvPr>
            <p:ph type="body" sz="quarter" idx="14"/>
          </p:nvPr>
        </p:nvSpPr>
        <p:spPr/>
        <p:txBody>
          <a:bodyPr/>
          <a:lstStyle/>
          <a:p>
            <a:r>
              <a:rPr lang="en-US"/>
              <a:t>UConn Rudd Center for Food Policy and Health</a:t>
            </a:r>
          </a:p>
        </p:txBody>
      </p:sp>
      <p:sp>
        <p:nvSpPr>
          <p:cNvPr id="7" name="Text Placeholder 6">
            <a:extLst>
              <a:ext uri="{FF2B5EF4-FFF2-40B4-BE49-F238E27FC236}">
                <a16:creationId xmlns:a16="http://schemas.microsoft.com/office/drawing/2014/main" id="{C33ECC98-017C-3BC7-71CD-A10DCE01C768}"/>
              </a:ext>
            </a:extLst>
          </p:cNvPr>
          <p:cNvSpPr>
            <a:spLocks noGrp="1"/>
          </p:cNvSpPr>
          <p:nvPr>
            <p:ph type="body" sz="quarter" idx="15"/>
          </p:nvPr>
        </p:nvSpPr>
        <p:spPr/>
        <p:txBody>
          <a:bodyPr lIns="91440" tIns="45720" rIns="91440" bIns="45720" anchor="t"/>
          <a:lstStyle/>
          <a:p>
            <a:r>
              <a:rPr lang="en-US">
                <a:latin typeface="Calibri"/>
                <a:ea typeface="Calibri"/>
                <a:cs typeface="Calibri"/>
              </a:rPr>
              <a:t>Website</a:t>
            </a:r>
          </a:p>
        </p:txBody>
      </p:sp>
      <p:sp>
        <p:nvSpPr>
          <p:cNvPr id="8" name="Text Placeholder 7">
            <a:extLst>
              <a:ext uri="{FF2B5EF4-FFF2-40B4-BE49-F238E27FC236}">
                <a16:creationId xmlns:a16="http://schemas.microsoft.com/office/drawing/2014/main" id="{1276D756-190B-83EC-A997-05074F346E3A}"/>
              </a:ext>
            </a:extLst>
          </p:cNvPr>
          <p:cNvSpPr>
            <a:spLocks noGrp="1"/>
          </p:cNvSpPr>
          <p:nvPr>
            <p:ph type="body" sz="quarter" idx="16"/>
          </p:nvPr>
        </p:nvSpPr>
        <p:spPr/>
        <p:txBody>
          <a:bodyPr/>
          <a:lstStyle/>
          <a:p>
            <a:r>
              <a:rPr lang="en-US"/>
              <a:t>uconnruddcenter.org/adolescent-citizen-scientists</a:t>
            </a:r>
          </a:p>
        </p:txBody>
      </p:sp>
    </p:spTree>
    <p:extLst>
      <p:ext uri="{BB962C8B-B14F-4D97-AF65-F5344CB8AC3E}">
        <p14:creationId xmlns:p14="http://schemas.microsoft.com/office/powerpoint/2010/main" val="1422263223"/>
      </p:ext>
    </p:extLst>
  </p:cSld>
  <p:clrMapOvr>
    <a:masterClrMapping/>
  </p:clrMapOvr>
</p:sld>
</file>

<file path=ppt/theme/theme1.xml><?xml version="1.0" encoding="utf-8"?>
<a:theme xmlns:a="http://schemas.openxmlformats.org/drawingml/2006/main" name="Rudd Center Theme">
  <a:themeElements>
    <a:clrScheme name="Rudd Color Pallete">
      <a:dk1>
        <a:srgbClr val="001640"/>
      </a:dk1>
      <a:lt1>
        <a:srgbClr val="FFFFFF"/>
      </a:lt1>
      <a:dk2>
        <a:srgbClr val="001640"/>
      </a:dk2>
      <a:lt2>
        <a:srgbClr val="FDFFFF"/>
      </a:lt2>
      <a:accent1>
        <a:srgbClr val="001640"/>
      </a:accent1>
      <a:accent2>
        <a:srgbClr val="BE2C2C"/>
      </a:accent2>
      <a:accent3>
        <a:srgbClr val="D4AE36"/>
      </a:accent3>
      <a:accent4>
        <a:srgbClr val="9E9A9F"/>
      </a:accent4>
      <a:accent5>
        <a:srgbClr val="4BACC6"/>
      </a:accent5>
      <a:accent6>
        <a:srgbClr val="F79646"/>
      </a:accent6>
      <a:hlink>
        <a:srgbClr val="0000FF"/>
      </a:hlink>
      <a:folHlink>
        <a:srgbClr val="BF192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2 Updated Rudd Presentation Template" id="{2F0CE5E5-2A17-8C4B-A9D5-B10BA95E0AE2}" vid="{D6D495A0-5F87-7849-B7A5-953BD15ACA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CCC696C26BD1438B26FB44AA5F340F" ma:contentTypeVersion="18" ma:contentTypeDescription="Create a new document." ma:contentTypeScope="" ma:versionID="312509a3e52cc99c8fa7d2a003973262">
  <xsd:schema xmlns:xsd="http://www.w3.org/2001/XMLSchema" xmlns:xs="http://www.w3.org/2001/XMLSchema" xmlns:p="http://schemas.microsoft.com/office/2006/metadata/properties" xmlns:ns3="f1e43ed7-6cd8-4b97-b336-5b8c561264ee" xmlns:ns4="4fb9607e-adb3-4276-b74e-56dcbe18ebdb" targetNamespace="http://schemas.microsoft.com/office/2006/metadata/properties" ma:root="true" ma:fieldsID="df55c1d8a7e40cf5c53380970c0e8ff5" ns3:_="" ns4:_="">
    <xsd:import namespace="f1e43ed7-6cd8-4b97-b336-5b8c561264ee"/>
    <xsd:import namespace="4fb9607e-adb3-4276-b74e-56dcbe18ebd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3:MediaServiceOCR"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e43ed7-6cd8-4b97-b336-5b8c561264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description="" ma:hidden="true" ma:indexed="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description="" ma:indexed="true" ma:internalName="MediaServiceLocatio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b9607e-adb3-4276-b74e-56dcbe18ebd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f1e43ed7-6cd8-4b97-b336-5b8c561264ee" xsi:nil="true"/>
  </documentManagement>
</p:properties>
</file>

<file path=customXml/itemProps1.xml><?xml version="1.0" encoding="utf-8"?>
<ds:datastoreItem xmlns:ds="http://schemas.openxmlformats.org/officeDocument/2006/customXml" ds:itemID="{08F4E7DB-382F-4334-A986-31F52ACBCDB7}">
  <ds:schemaRefs>
    <ds:schemaRef ds:uri="4fb9607e-adb3-4276-b74e-56dcbe18ebdb"/>
    <ds:schemaRef ds:uri="f1e43ed7-6cd8-4b97-b336-5b8c561264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5EDF225-EE64-4B3E-880A-ACE732992AAC}">
  <ds:schemaRefs>
    <ds:schemaRef ds:uri="http://schemas.microsoft.com/sharepoint/v3/contenttype/forms"/>
  </ds:schemaRefs>
</ds:datastoreItem>
</file>

<file path=customXml/itemProps3.xml><?xml version="1.0" encoding="utf-8"?>
<ds:datastoreItem xmlns:ds="http://schemas.openxmlformats.org/officeDocument/2006/customXml" ds:itemID="{819FAF83-997F-4BD6-BD70-7F2122D9DC5D}">
  <ds:schemaRefs>
    <ds:schemaRef ds:uri="4fb9607e-adb3-4276-b74e-56dcbe18ebdb"/>
    <ds:schemaRef ds:uri="f1e43ed7-6cd8-4b97-b336-5b8c561264e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dd8cbebb-2139-4df8-b411-4e3e87abeb5c}" enabled="0" method="" siteId="{dd8cbebb-2139-4df8-b411-4e3e87abeb5c}" removed="1"/>
</clbl:labelList>
</file>

<file path=docProps/app.xml><?xml version="1.0" encoding="utf-8"?>
<Properties xmlns="http://schemas.openxmlformats.org/officeDocument/2006/extended-properties" xmlns:vt="http://schemas.openxmlformats.org/officeDocument/2006/docPropsVTypes">
  <Template/>
  <TotalTime>226</TotalTime>
  <Words>1079</Words>
  <Application>Microsoft Macintosh PowerPoint</Application>
  <PresentationFormat>Custom</PresentationFormat>
  <Paragraphs>117</Paragraphs>
  <Slides>18</Slides>
  <Notes>13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18</vt:i4>
      </vt:variant>
    </vt:vector>
  </HeadingPairs>
  <TitlesOfParts>
    <vt:vector size="29" baseType="lpstr">
      <vt:lpstr>Oswald</vt:lpstr>
      <vt:lpstr>Arial</vt:lpstr>
      <vt:lpstr>Aptos Display</vt:lpstr>
      <vt:lpstr>Calibri</vt:lpstr>
      <vt:lpstr>Arial Narrow</vt:lpstr>
      <vt:lpstr>Symbol</vt:lpstr>
      <vt:lpstr>Wingdings</vt:lpstr>
      <vt:lpstr>Aptos</vt:lpstr>
      <vt:lpstr>Assistant</vt:lpstr>
      <vt:lpstr>Rudd Center Theme</vt:lpstr>
      <vt:lpstr>office theme</vt:lpstr>
      <vt:lpstr>Food Access and Community Resources: Session 4</vt:lpstr>
      <vt:lpstr>Learning Objectives</vt:lpstr>
      <vt:lpstr>Discussion Questions</vt:lpstr>
      <vt:lpstr>What is food security versus food insecurity? </vt:lpstr>
      <vt:lpstr>Levels of Food Security</vt:lpstr>
      <vt:lpstr>Causes of Food Insecurity</vt:lpstr>
      <vt:lpstr>Effects of Food Insecurity</vt:lpstr>
      <vt:lpstr>U.S. Household Food Security, 2023</vt:lpstr>
      <vt:lpstr>Food Insecurity in Connecticut, Hartford, and the U.S.</vt:lpstr>
      <vt:lpstr>Why were government food assistance programs created?</vt:lpstr>
      <vt:lpstr>SNAP</vt:lpstr>
      <vt:lpstr>School Meals</vt:lpstr>
      <vt:lpstr>WIC</vt:lpstr>
      <vt:lpstr>Non-Governmental Food Resources</vt:lpstr>
      <vt:lpstr>The Hunger Gap</vt:lpstr>
      <vt:lpstr>Activity 1:  Community Food Resources Assessment</vt:lpstr>
      <vt:lpstr>Activity 2:  Calculate SNAP Benefits</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ACS Nutrition Module - Session 4</dc:title>
  <dc:subject/>
  <dc:creator>UConn Rudd Center for Food Policy and Health</dc:creator>
  <cp:keywords/>
  <dc:description/>
  <cp:lastModifiedBy>Hardee, Carson</cp:lastModifiedBy>
  <cp:revision>94</cp:revision>
  <dcterms:created xsi:type="dcterms:W3CDTF">2006-08-16T00:00:00Z</dcterms:created>
  <dcterms:modified xsi:type="dcterms:W3CDTF">2026-07-27T19:45:43Z</dcterms:modified>
  <cp:category/>
  <dc:identifier>DAEsu5uH2X8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0x01010041CCC696C26BD1438B26FB44AA5F340F</vt:lpwstr>
  </property>
  <property fmtid="{D5CDD505-2E9C-101B-9397-08002B2CF9AE}" pid="3" name="MediaServiceImageTags">
    <vt:lpwstr/>
  </property>
</Properties>
</file>