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5"/>
  </p:notesMasterIdLst>
  <p:sldIdLst>
    <p:sldId id="276" r:id="rId5"/>
    <p:sldId id="282" r:id="rId6"/>
    <p:sldId id="293" r:id="rId7"/>
    <p:sldId id="310" r:id="rId8"/>
    <p:sldId id="311" r:id="rId9"/>
    <p:sldId id="304" r:id="rId10"/>
    <p:sldId id="314" r:id="rId11"/>
    <p:sldId id="315" r:id="rId12"/>
    <p:sldId id="316" r:id="rId13"/>
    <p:sldId id="318" r:id="rId14"/>
    <p:sldId id="317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280" r:id="rId24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2D2D"/>
    <a:srgbClr val="000D2F"/>
    <a:srgbClr val="D4AF36"/>
    <a:srgbClr val="00164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6438" autoAdjust="0"/>
  </p:normalViewPr>
  <p:slideViewPr>
    <p:cSldViewPr>
      <p:cViewPr varScale="1">
        <p:scale>
          <a:sx n="66" d="100"/>
          <a:sy n="66" d="100"/>
        </p:scale>
        <p:origin x="264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146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alibri" panose="020F0502020204030204" pitchFamily="34" charset="0"/>
              </a:defRPr>
            </a:lvl1pPr>
          </a:lstStyle>
          <a:p>
            <a:fld id="{1DE7E76A-1798-D649-913C-54D50BE2D16F}" type="datetimeFigureOut">
              <a:rPr lang="en-US" smtClean="0"/>
              <a:pPr/>
              <a:t>7/27/26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alibri" panose="020F0502020204030204" pitchFamily="34" charset="0"/>
              </a:defRPr>
            </a:lvl1pPr>
          </a:lstStyle>
          <a:p>
            <a:fld id="{7DAC755F-22B2-3846-8FEA-269A7FC2B19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507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755F-22B2-3846-8FEA-269A7FC2B1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138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755F-22B2-3846-8FEA-269A7FC2B1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048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755F-22B2-3846-8FEA-269A7FC2B1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407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755F-22B2-3846-8FEA-269A7FC2B1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568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37CAF-4FF5-BEAD-9A82-BABFA2495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35B94B-88A7-0AC5-A831-673FDBFFAD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F77551-AD6B-1C07-BBE6-C789DE29B4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5E4A89-B2E9-F30C-DDBB-9235F26291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755F-22B2-3846-8FEA-269A7FC2B1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347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F6878-D6DD-1B92-1278-0A152A503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DDC46A-0753-B037-DD35-5E38DE23E3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98C10F-7FC7-C5E5-F776-1FBFD840A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489757-3B2D-82A3-B187-F0B4EE13E2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755F-22B2-3846-8FEA-269A7FC2B1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516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3F43D-46A4-38D3-4365-139CCA528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7DD752-DBF1-44B8-BCD9-9460610994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3BBCC0-C7BC-615B-32F5-CB254E4DD1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1405FA-2C42-0AA7-7761-E91AF67179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755F-22B2-3846-8FEA-269A7FC2B1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411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3DE04-2476-0D69-BB06-9F6B64DF6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507FE7-B69E-3DD6-8719-AE46F86954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FA52C3-8424-2E0A-27D3-CAA0F039BF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F40503-E560-ECE8-2941-D1EDD18CBD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755F-22B2-3846-8FEA-269A7FC2B1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596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A02DA-F1DD-5B49-6B48-14F2565C5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F4DF4A-A977-8C2A-5EAD-50F2619A04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A3F173-2E1B-C12F-0122-A52BF18B35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BE4987-C92A-9AEF-7BE0-C7BFDA579E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755F-22B2-3846-8FEA-269A7FC2B1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9558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755F-22B2-3846-8FEA-269A7FC2B19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228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D87BC5B-E4E7-B869-2FED-EC35F5B586E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7429500"/>
            <a:ext cx="5181600" cy="2341540"/>
          </a:xfrm>
          <a:prstGeom prst="rect">
            <a:avLst/>
          </a:prstGeom>
        </p:spPr>
      </p:pic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C091E8A3-59FC-5779-58FE-E75A3CC5222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371600" y="6134100"/>
            <a:ext cx="11430000" cy="106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600">
                <a:solidFill>
                  <a:srgbClr val="000D2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subheading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CC8077-197E-598F-05ED-8B515146F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409700"/>
            <a:ext cx="11544300" cy="4175454"/>
          </a:xfrm>
          <a:prstGeom prst="rect">
            <a:avLst/>
          </a:prstGeom>
        </p:spPr>
        <p:txBody>
          <a:bodyPr/>
          <a:lstStyle>
            <a:lvl1pPr algn="l">
              <a:defRPr sz="132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29B93A2F-967C-AD09-3BA6-9445C884198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r="8674" b="15172"/>
          <a:stretch>
            <a:fillRect/>
          </a:stretch>
        </p:blipFill>
        <p:spPr>
          <a:xfrm>
            <a:off x="10363200" y="8153921"/>
            <a:ext cx="5536914" cy="144675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D87BC5B-E4E7-B869-2FED-EC35F5B586E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0" y="7524113"/>
            <a:ext cx="4680704" cy="2115188"/>
          </a:xfrm>
          <a:prstGeom prst="rect">
            <a:avLst/>
          </a:prstGeom>
        </p:spPr>
      </p:pic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C091E8A3-59FC-5779-58FE-E75A3CC5222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19458" y="5905500"/>
            <a:ext cx="13392150" cy="11636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600">
                <a:solidFill>
                  <a:srgbClr val="000D2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subheading</a:t>
            </a: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BD339423-B9F2-F3C0-9788-D8F3E4B4425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81450" y="8877300"/>
            <a:ext cx="7829550" cy="76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rgbClr val="000D2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Presenter: Insert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CC8077-197E-598F-05ED-8B515146F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754" y="1181100"/>
            <a:ext cx="13392150" cy="4175454"/>
          </a:xfrm>
          <a:prstGeom prst="rect">
            <a:avLst/>
          </a:prstGeom>
        </p:spPr>
        <p:txBody>
          <a:bodyPr/>
          <a:lstStyle>
            <a:lvl1pPr algn="l">
              <a:defRPr sz="13200" b="0" i="0">
                <a:solidFill>
                  <a:srgbClr val="00164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17958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F4A3A-A88A-1792-7C44-6A7155880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552700"/>
            <a:ext cx="8001000" cy="1066800"/>
          </a:xfrm>
          <a:prstGeom prst="rect">
            <a:avLst/>
          </a:prstGeom>
        </p:spPr>
        <p:txBody>
          <a:bodyPr/>
          <a:lstStyle>
            <a:lvl1pPr algn="l">
              <a:defRPr sz="5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0A314-B3B8-AE88-AEE2-0008C31FDE0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143000" y="4000500"/>
            <a:ext cx="8001000" cy="4800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/>
            </a:lvl1pPr>
          </a:lstStyle>
          <a:p>
            <a:pPr lvl="0"/>
            <a:r>
              <a:rPr lang="en-US" b="1" dirty="0"/>
              <a:t>OVERVIEW OF KEY IDEAS</a:t>
            </a:r>
          </a:p>
          <a:p>
            <a:pPr lvl="0"/>
            <a:endParaRPr lang="en-US" b="1" dirty="0"/>
          </a:p>
          <a:p>
            <a:pPr lvl="0"/>
            <a:r>
              <a:rPr lang="en-US" b="0" dirty="0"/>
              <a:t>Point One</a:t>
            </a:r>
          </a:p>
          <a:p>
            <a:pPr lvl="0"/>
            <a:r>
              <a:rPr lang="en-US" b="0" dirty="0"/>
              <a:t>Point Two</a:t>
            </a:r>
          </a:p>
          <a:p>
            <a:pPr lvl="0"/>
            <a:r>
              <a:rPr lang="en-US" b="0" dirty="0"/>
              <a:t>Point Three</a:t>
            </a:r>
          </a:p>
          <a:p>
            <a:pPr lvl="0"/>
            <a:r>
              <a:rPr lang="en-US" b="0" dirty="0"/>
              <a:t>Point Four</a:t>
            </a:r>
          </a:p>
          <a:p>
            <a:pPr lvl="0"/>
            <a:r>
              <a:rPr lang="en-US" b="0" dirty="0"/>
              <a:t>Point Five</a:t>
            </a:r>
          </a:p>
          <a:p>
            <a:pPr lvl="0"/>
            <a:r>
              <a:rPr lang="en-US" b="0" dirty="0"/>
              <a:t>Point Six</a:t>
            </a:r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A2FBE3B-3F0B-2FFE-1949-5829A78799A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58600" y="990600"/>
            <a:ext cx="4876800" cy="8305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ext/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0B86A-4289-42E9-962B-50B339579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488" y="1745456"/>
            <a:ext cx="9180512" cy="1050925"/>
          </a:xfrm>
          <a:prstGeom prst="rect">
            <a:avLst/>
          </a:prstGeom>
        </p:spPr>
        <p:txBody>
          <a:bodyPr/>
          <a:lstStyle>
            <a:lvl1pPr algn="l">
              <a:defRPr sz="60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71042EE-1BAE-90BC-FB69-198272562F5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106488" y="3833813"/>
            <a:ext cx="9180512" cy="58816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Lorem Ipsum Dolor Sit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lorem non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. </a:t>
            </a:r>
            <a:r>
              <a:rPr lang="en-US" dirty="0" err="1"/>
              <a:t>Qquisque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et diam vehicular </a:t>
            </a:r>
            <a:r>
              <a:rPr lang="en-US" dirty="0" err="1"/>
              <a:t>volupat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, porta in Bibendum </a:t>
            </a:r>
            <a:r>
              <a:rPr lang="en-US" dirty="0" err="1"/>
              <a:t>malesuada</a:t>
            </a:r>
            <a:r>
              <a:rPr lang="en-US" dirty="0"/>
              <a:t>, auctor id dolor.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dolor,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bibiendum</a:t>
            </a:r>
            <a:r>
              <a:rPr lang="en-US" dirty="0"/>
              <a:t> non, </a:t>
            </a:r>
            <a:r>
              <a:rPr lang="en-US" dirty="0" err="1"/>
              <a:t>blandit</a:t>
            </a:r>
            <a:r>
              <a:rPr lang="en-US" dirty="0"/>
              <a:t> in </a:t>
            </a:r>
            <a:r>
              <a:rPr lang="en-US" dirty="0" err="1"/>
              <a:t>nisis</a:t>
            </a:r>
            <a:r>
              <a:rPr lang="en-US" dirty="0"/>
              <a:t>. Vestibulum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gravide</a:t>
            </a:r>
            <a:r>
              <a:rPr lang="en-US" dirty="0"/>
              <a:t> vitae ac </a:t>
            </a:r>
            <a:r>
              <a:rPr lang="en-US" dirty="0" err="1"/>
              <a:t>nisl</a:t>
            </a:r>
            <a:r>
              <a:rPr lang="en-US" dirty="0"/>
              <a:t>. Vestibulum bel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Proin gravida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, non </a:t>
            </a:r>
            <a:r>
              <a:rPr lang="en-US" dirty="0" err="1"/>
              <a:t>lobortis</a:t>
            </a:r>
            <a:r>
              <a:rPr lang="en-US" dirty="0"/>
              <a:t>.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0C2E1EA-8645-07C1-0D0E-1BB5539DB1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837862" y="1745456"/>
            <a:ext cx="6343650" cy="58816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oints w/ P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449092-2289-41A3-D79A-504B67962B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6152664"/>
            <a:ext cx="4686300" cy="1989137"/>
          </a:xfrm>
          <a:prstGeom prst="rect">
            <a:avLst/>
          </a:prstGeom>
        </p:spPr>
        <p:txBody>
          <a:bodyPr/>
          <a:lstStyle>
            <a:lvl1pPr algn="l">
              <a:defRPr sz="6000" b="0" i="0">
                <a:solidFill>
                  <a:srgbClr val="000D2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the Master title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3489E673-6FFF-2384-C3FE-FAE26DB529B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5943600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C053194-F713-6E33-5A2D-A144216AAA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29400" y="826601"/>
            <a:ext cx="11125200" cy="7315200"/>
          </a:xfrm>
          <a:prstGeom prst="rect">
            <a:avLst/>
          </a:prstGeom>
        </p:spPr>
        <p:txBody>
          <a:bodyPr/>
          <a:lstStyle>
            <a:lvl1pPr marL="571500" indent="-571500">
              <a:spcBef>
                <a:spcPts val="600"/>
              </a:spcBef>
              <a:buFont typeface="Wingdings" pitchFamily="2" charset="2"/>
              <a:buChar char="§"/>
              <a:defRPr sz="3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spcBef>
                <a:spcPts val="600"/>
              </a:spcBef>
              <a:defRPr/>
            </a:lvl2pPr>
          </a:lstStyle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</a:t>
            </a:r>
          </a:p>
          <a:p>
            <a:pPr lvl="1"/>
            <a:r>
              <a:rPr lang="en-US" dirty="0"/>
              <a:t>They are mostly presented before an audience. This is a placeholder.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</a:t>
            </a:r>
          </a:p>
          <a:p>
            <a:pPr lvl="1"/>
            <a:r>
              <a:rPr lang="en-US" dirty="0"/>
              <a:t>They are mostly presented before an audience. This is a placeholder.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</a:t>
            </a:r>
          </a:p>
          <a:p>
            <a:pPr lvl="1"/>
            <a:r>
              <a:rPr lang="en-US" dirty="0"/>
              <a:t>They are mostly presented before an audience. This is a placeholder.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943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-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3">
            <a:extLst>
              <a:ext uri="{FF2B5EF4-FFF2-40B4-BE49-F238E27FC236}">
                <a16:creationId xmlns:a16="http://schemas.microsoft.com/office/drawing/2014/main" id="{CCA8FCFE-641E-FEB7-BFBD-6A0CD397FD3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201" y="4076700"/>
            <a:ext cx="7772400" cy="5715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lorem non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. </a:t>
            </a:r>
            <a:r>
              <a:rPr lang="en-US" dirty="0" err="1"/>
              <a:t>Qquisque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et diam vehicular </a:t>
            </a:r>
            <a:r>
              <a:rPr lang="en-US" dirty="0" err="1"/>
              <a:t>volupat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, porta in Bibendum </a:t>
            </a:r>
            <a:r>
              <a:rPr lang="en-US" dirty="0" err="1"/>
              <a:t>malesuada</a:t>
            </a:r>
            <a:r>
              <a:rPr lang="en-US" dirty="0"/>
              <a:t>, auctor id dolor.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dolor,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bibiendum</a:t>
            </a:r>
            <a:r>
              <a:rPr lang="en-US" dirty="0"/>
              <a:t> non, </a:t>
            </a:r>
            <a:r>
              <a:rPr lang="en-US" dirty="0" err="1"/>
              <a:t>blandit</a:t>
            </a:r>
            <a:r>
              <a:rPr lang="en-US" dirty="0"/>
              <a:t> in </a:t>
            </a:r>
            <a:r>
              <a:rPr lang="en-US" dirty="0" err="1"/>
              <a:t>nisis</a:t>
            </a:r>
            <a:r>
              <a:rPr lang="en-US" dirty="0"/>
              <a:t>. Vestibulum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gravide</a:t>
            </a:r>
            <a:r>
              <a:rPr lang="en-US" dirty="0"/>
              <a:t> vitae ac </a:t>
            </a:r>
            <a:r>
              <a:rPr lang="en-US" dirty="0" err="1"/>
              <a:t>nisl</a:t>
            </a:r>
            <a:r>
              <a:rPr lang="en-US" dirty="0"/>
              <a:t>. Vestibulum bel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subscript lorem non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et diam vehicular </a:t>
            </a:r>
            <a:r>
              <a:rPr lang="en-US" dirty="0" err="1"/>
              <a:t>volupat</a:t>
            </a:r>
            <a:r>
              <a:rPr lang="en-US" dirty="0"/>
              <a:t>. </a:t>
            </a:r>
            <a:r>
              <a:rPr lang="en-US" dirty="0" err="1"/>
              <a:t>Nollum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, porta in Bibendum </a:t>
            </a:r>
            <a:r>
              <a:rPr lang="en-US" dirty="0" err="1"/>
              <a:t>malesuada</a:t>
            </a:r>
            <a:r>
              <a:rPr lang="en-US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88300E6-2040-74F9-50E1-CD2B76F827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829800" y="0"/>
            <a:ext cx="8458200" cy="10287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C0CA603-9FA9-B49F-699A-380F59BD1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409700"/>
            <a:ext cx="7772400" cy="2141537"/>
          </a:xfrm>
          <a:prstGeom prst="rect">
            <a:avLst/>
          </a:prstGeom>
        </p:spPr>
        <p:txBody>
          <a:bodyPr/>
          <a:lstStyle>
            <a:lvl1pPr algn="l">
              <a:defRPr sz="72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70080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Box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7D7C373F-992F-B468-FAB0-485A0F21E0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3086100"/>
            <a:ext cx="7543800" cy="55626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860"/>
              </a:lnSpc>
              <a:buNone/>
              <a:defRPr sz="2800"/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Start with an outline of topics and identify highlights, which can be applied to whatever you plan on discussing.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5B48784-88E1-3119-6F1B-680ED2143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598" y="1139567"/>
            <a:ext cx="15468600" cy="1203325"/>
          </a:xfrm>
          <a:prstGeom prst="rect">
            <a:avLst/>
          </a:prstGeom>
        </p:spPr>
        <p:txBody>
          <a:bodyPr/>
          <a:lstStyle>
            <a:lvl1pPr algn="l">
              <a:defRPr sz="7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E9278FC5-7918-AB16-687D-F673495A09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77400" y="3086100"/>
            <a:ext cx="7543800" cy="556260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860"/>
              </a:lnSpc>
              <a:buNone/>
              <a:defRPr sz="2800"/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Start with an outline of topics and identify highlights, which can be applied to whatever you plan on discussing.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</p:txBody>
      </p:sp>
    </p:spTree>
    <p:extLst>
      <p:ext uri="{BB962C8B-B14F-4D97-AF65-F5344CB8AC3E}">
        <p14:creationId xmlns:p14="http://schemas.microsoft.com/office/powerpoint/2010/main" val="68263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oints Re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E7C46E4-CB60-C1F1-FD75-881D7897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6537960"/>
            <a:ext cx="6172200" cy="2270737"/>
          </a:xfrm>
          <a:prstGeom prst="rect">
            <a:avLst/>
          </a:prstGeom>
        </p:spPr>
        <p:txBody>
          <a:bodyPr/>
          <a:lstStyle>
            <a:lvl1pPr algn="l">
              <a:defRPr sz="7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7AC233CF-1F4D-25A8-A9B9-4BC9C6FBCE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10600" y="1866900"/>
            <a:ext cx="8915400" cy="6941796"/>
          </a:xfrm>
          <a:prstGeom prst="rect">
            <a:avLst/>
          </a:prstGeom>
        </p:spPr>
        <p:txBody>
          <a:bodyPr/>
          <a:lstStyle>
            <a:lvl1pPr marL="571500" indent="-571500">
              <a:spcBef>
                <a:spcPts val="600"/>
              </a:spcBef>
              <a:buFont typeface="Wingdings" pitchFamily="2" charset="2"/>
              <a:buChar char="§"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spcBef>
                <a:spcPts val="600"/>
              </a:spcBef>
              <a:defRPr/>
            </a:lvl2pPr>
          </a:lstStyle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933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/Two P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23547-19C7-BB19-A984-0D6354AE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538443"/>
            <a:ext cx="6213022" cy="609599"/>
          </a:xfrm>
          <a:prstGeom prst="rect">
            <a:avLst/>
          </a:prstGeom>
        </p:spPr>
        <p:txBody>
          <a:bodyPr/>
          <a:lstStyle>
            <a:lvl1pPr algn="l">
              <a:defRPr sz="3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BDAE4CA7-8741-27DD-A758-1092442015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09800" y="1345019"/>
            <a:ext cx="6213023" cy="303648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860"/>
              </a:lnSpc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Start with an outline of topics and identify highlights.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99CF1A6-316D-EF51-07F1-8810AB2F7AB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865179" y="0"/>
            <a:ext cx="8422821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63623A8-E42A-928A-F7DF-7CB5A4688F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15116" y="5905500"/>
            <a:ext cx="621302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3327C0DD-A4D6-4E8E-77DB-C1A3FC67011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15116" y="6712076"/>
            <a:ext cx="6213023" cy="303648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860"/>
              </a:lnSpc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Start with an outline of topics and identify highlights.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BD7AC194-398D-CC86-3815-7E0F3E11089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831510" y="5143500"/>
            <a:ext cx="8422821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804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oi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ED5A6CF-F721-B3D6-1015-A99847E1A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95528"/>
            <a:ext cx="3962400" cy="2829147"/>
          </a:xfrm>
          <a:prstGeom prst="rect">
            <a:avLst/>
          </a:prstGeom>
        </p:spPr>
        <p:txBody>
          <a:bodyPr/>
          <a:lstStyle>
            <a:lvl1pPr algn="l">
              <a:defRPr sz="60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4E33D777-F610-76CD-2E3B-6BA2DC5467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67300" y="795528"/>
            <a:ext cx="6172200" cy="1143000"/>
          </a:xfrm>
          <a:prstGeom prst="rect">
            <a:avLst/>
          </a:prstGeom>
        </p:spPr>
        <p:txBody>
          <a:bodyPr/>
          <a:lstStyle>
            <a:lvl1pPr marL="571500" indent="-571500">
              <a:buClr>
                <a:srgbClr val="000000"/>
              </a:buClr>
              <a:buFont typeface="Wingdings" pitchFamily="2" charset="2"/>
              <a:buChar char="§"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 DOLOR SIT IPSUM DOLOR</a:t>
            </a:r>
          </a:p>
        </p:txBody>
      </p:sp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3E541A5D-AF1C-F850-A7AA-61BDD30D55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76900" y="2131655"/>
            <a:ext cx="5562600" cy="25862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tools that can be used as lectures, speeches, reports, conferences, and more. Utilize them to engage your audience and convey information with ease.</a:t>
            </a:r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36808B73-87F3-3B16-E190-6EBA125E75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82400" y="795528"/>
            <a:ext cx="6172200" cy="1143000"/>
          </a:xfrm>
          <a:prstGeom prst="rect">
            <a:avLst/>
          </a:prstGeom>
        </p:spPr>
        <p:txBody>
          <a:bodyPr/>
          <a:lstStyle>
            <a:lvl1pPr marL="571500" indent="-571500">
              <a:buClr>
                <a:srgbClr val="000000"/>
              </a:buClr>
              <a:buFont typeface="Wingdings" pitchFamily="2" charset="2"/>
              <a:buChar char="§"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 DOLOR SIT IPSUM DOLOR</a:t>
            </a: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41F09A24-7CE5-C0C7-DCCF-F672494892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92000" y="2131655"/>
            <a:ext cx="5562600" cy="25862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tools that can be used as lectures, speeches, reports, conferences, and more. Utilize them to engage your audience and convey information with ease.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6DEEAF7E-71C1-0830-3BB3-F50F76C05F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67300" y="5202342"/>
            <a:ext cx="6172200" cy="1143000"/>
          </a:xfrm>
          <a:prstGeom prst="rect">
            <a:avLst/>
          </a:prstGeom>
        </p:spPr>
        <p:txBody>
          <a:bodyPr/>
          <a:lstStyle>
            <a:lvl1pPr marL="571500" indent="-571500">
              <a:buClr>
                <a:srgbClr val="000000"/>
              </a:buClr>
              <a:buFont typeface="Wingdings" pitchFamily="2" charset="2"/>
              <a:buChar char="§"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 DOLOR SIT IPSUM DOLOR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7C38C5BC-2C55-899C-9423-DBFD58BA08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76900" y="6538469"/>
            <a:ext cx="5562600" cy="25862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tools that can be used as lectures, speeches, reports, conferences, and more. Utilize them to engage your audience and convey information with ease.</a:t>
            </a:r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8339CEAC-D601-683C-5378-EEA4D14F12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07800" y="5202342"/>
            <a:ext cx="6172200" cy="1143000"/>
          </a:xfrm>
          <a:prstGeom prst="rect">
            <a:avLst/>
          </a:prstGeom>
        </p:spPr>
        <p:txBody>
          <a:bodyPr/>
          <a:lstStyle>
            <a:lvl1pPr marL="571500" indent="-571500">
              <a:buClr>
                <a:srgbClr val="000000"/>
              </a:buClr>
              <a:buFont typeface="Wingdings" pitchFamily="2" charset="2"/>
              <a:buChar char="§"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 DOLOR SIT IPSUM DOLOR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5271BE6C-CB3B-4AE9-A051-86EBB4D9C05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217400" y="6538469"/>
            <a:ext cx="5562600" cy="25862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tools that can be used as lectures, speeches, reports, conferences, and more. Utilize them to engage your audience and convey information with ease.</a:t>
            </a:r>
          </a:p>
        </p:txBody>
      </p:sp>
    </p:spTree>
    <p:extLst>
      <p:ext uri="{BB962C8B-B14F-4D97-AF65-F5344CB8AC3E}">
        <p14:creationId xmlns:p14="http://schemas.microsoft.com/office/powerpoint/2010/main" val="3666706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oints A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DD159-737D-F11A-6E40-8DFC2DAEC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826600"/>
            <a:ext cx="3962400" cy="2903536"/>
          </a:xfrm>
          <a:prstGeom prst="rect">
            <a:avLst/>
          </a:prstGeom>
        </p:spPr>
        <p:txBody>
          <a:bodyPr/>
          <a:lstStyle>
            <a:lvl1pPr algn="l">
              <a:defRPr sz="60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621DA8C6-E68C-E53B-181F-9671DF239A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0200" y="826600"/>
            <a:ext cx="12344400" cy="7898299"/>
          </a:xfrm>
          <a:prstGeom prst="rect">
            <a:avLst/>
          </a:prstGeom>
        </p:spPr>
        <p:txBody>
          <a:bodyPr/>
          <a:lstStyle>
            <a:lvl1pPr marL="571500" indent="-571500">
              <a:spcBef>
                <a:spcPts val="600"/>
              </a:spcBef>
              <a:buFont typeface="Wingdings" pitchFamily="2" charset="2"/>
              <a:buChar char="§"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spcBef>
                <a:spcPts val="600"/>
              </a:spcBef>
              <a:defRPr/>
            </a:lvl2pPr>
          </a:lstStyle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791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x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1C75-7D1A-E4A3-5BCC-B514A2EB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014412"/>
          </a:xfrm>
          <a:prstGeom prst="rect">
            <a:avLst/>
          </a:prstGeom>
        </p:spPr>
        <p:txBody>
          <a:bodyPr/>
          <a:lstStyle>
            <a:lvl1pPr algn="l">
              <a:defRPr sz="6000" b="0" i="0">
                <a:solidFill>
                  <a:srgbClr val="000D2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CBB2AC-7022-A4EC-56AF-9668FFD980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1943100"/>
            <a:ext cx="15773400" cy="693420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buFont typeface="Wingdings" pitchFamily="2" charset="2"/>
              <a:buChar char="§"/>
              <a:defRPr/>
            </a:lvl1pPr>
            <a:lvl2pPr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24176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xt Al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1C75-7D1A-E4A3-5BCC-B514A2EB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600" y="547689"/>
            <a:ext cx="14859000" cy="1014412"/>
          </a:xfrm>
          <a:prstGeom prst="rect">
            <a:avLst/>
          </a:prstGeom>
        </p:spPr>
        <p:txBody>
          <a:bodyPr/>
          <a:lstStyle>
            <a:lvl1pPr algn="l">
              <a:defRPr sz="6000" b="0" i="0">
                <a:solidFill>
                  <a:srgbClr val="000D2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CBB2AC-7022-A4EC-56AF-9668FFD980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14600" y="1943100"/>
            <a:ext cx="14859000" cy="693420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buFont typeface="Wingdings" pitchFamily="2" charset="2"/>
              <a:buChar char="§"/>
              <a:defRPr/>
            </a:lvl1pPr>
            <a:lvl2pPr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2156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xt Al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1C75-7D1A-E4A3-5BCC-B514A2EB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4900"/>
            <a:ext cx="16611600" cy="1014412"/>
          </a:xfrm>
          <a:prstGeom prst="rect">
            <a:avLst/>
          </a:prstGeom>
        </p:spPr>
        <p:txBody>
          <a:bodyPr/>
          <a:lstStyle>
            <a:lvl1pPr algn="l">
              <a:defRPr sz="6000" b="0" i="0">
                <a:solidFill>
                  <a:srgbClr val="000D2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CBB2AC-7022-A4EC-56AF-9668FFD980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500311"/>
            <a:ext cx="16611600" cy="693420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buFont typeface="Wingdings" pitchFamily="2" charset="2"/>
              <a:buChar char="§"/>
              <a:defRPr/>
            </a:lvl1pPr>
            <a:lvl2pPr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9330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 -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325D3-12D7-7F37-267C-86FF0719F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1104900"/>
            <a:ext cx="15773400" cy="1127125"/>
          </a:xfrm>
          <a:prstGeom prst="rect">
            <a:avLst/>
          </a:prstGeom>
        </p:spPr>
        <p:txBody>
          <a:bodyPr/>
          <a:lstStyle>
            <a:lvl1pPr algn="l">
              <a:defRPr sz="7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AutoShape 7">
            <a:extLst>
              <a:ext uri="{FF2B5EF4-FFF2-40B4-BE49-F238E27FC236}">
                <a16:creationId xmlns:a16="http://schemas.microsoft.com/office/drawing/2014/main" id="{0E90A7B0-9BE9-1DA9-D72B-CA02A60DD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7800" y="3162300"/>
            <a:ext cx="7543800" cy="3048000"/>
          </a:xfrm>
          <a:prstGeom prst="rect">
            <a:avLst/>
          </a:prstGeom>
          <a:solidFill>
            <a:srgbClr val="254E72">
              <a:alpha val="7843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AB6CD816-39BB-9104-9B8E-784E0C6593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52600" y="3437780"/>
            <a:ext cx="70024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B41E4DEE-9A09-C182-A12A-9ED54C1215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52600" y="4229100"/>
            <a:ext cx="7002463" cy="17077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 or posted online.</a:t>
            </a:r>
          </a:p>
        </p:txBody>
      </p:sp>
      <p:sp>
        <p:nvSpPr>
          <p:cNvPr id="12" name="AutoShape 7">
            <a:extLst>
              <a:ext uri="{FF2B5EF4-FFF2-40B4-BE49-F238E27FC236}">
                <a16:creationId xmlns:a16="http://schemas.microsoft.com/office/drawing/2014/main" id="{DAE20D51-63B3-C8BA-BD42-48CBDD622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7800" y="6819900"/>
            <a:ext cx="7543800" cy="3048000"/>
          </a:xfrm>
          <a:prstGeom prst="rect">
            <a:avLst/>
          </a:prstGeom>
          <a:solidFill>
            <a:srgbClr val="254E72">
              <a:alpha val="7843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FADB9D7D-8B94-631E-96B7-A227C0E45D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52600" y="7131783"/>
            <a:ext cx="70024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AE879128-9F32-227B-04A4-B3DD5858E0B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52600" y="7923103"/>
            <a:ext cx="7002463" cy="17077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 or posted online.</a:t>
            </a:r>
          </a:p>
        </p:txBody>
      </p:sp>
      <p:sp>
        <p:nvSpPr>
          <p:cNvPr id="24" name="AutoShape 7">
            <a:extLst>
              <a:ext uri="{FF2B5EF4-FFF2-40B4-BE49-F238E27FC236}">
                <a16:creationId xmlns:a16="http://schemas.microsoft.com/office/drawing/2014/main" id="{00119CA4-DE3E-01C5-447A-0B44111E9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77400" y="3162300"/>
            <a:ext cx="7543800" cy="3048000"/>
          </a:xfrm>
          <a:prstGeom prst="rect">
            <a:avLst/>
          </a:prstGeom>
          <a:solidFill>
            <a:srgbClr val="254E72">
              <a:alpha val="7843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29" name="Text Placeholder 16">
            <a:extLst>
              <a:ext uri="{FF2B5EF4-FFF2-40B4-BE49-F238E27FC236}">
                <a16:creationId xmlns:a16="http://schemas.microsoft.com/office/drawing/2014/main" id="{F89F7586-147A-3760-EED0-E3A01F9AEB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82200" y="3437780"/>
            <a:ext cx="70024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0" name="Text Placeholder 18">
            <a:extLst>
              <a:ext uri="{FF2B5EF4-FFF2-40B4-BE49-F238E27FC236}">
                <a16:creationId xmlns:a16="http://schemas.microsoft.com/office/drawing/2014/main" id="{C8477A31-CB66-4A03-12EE-E404C1C8D7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982200" y="4229100"/>
            <a:ext cx="7002463" cy="17077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 or posted online.</a:t>
            </a:r>
          </a:p>
        </p:txBody>
      </p:sp>
      <p:sp>
        <p:nvSpPr>
          <p:cNvPr id="22" name="AutoShape 7">
            <a:extLst>
              <a:ext uri="{FF2B5EF4-FFF2-40B4-BE49-F238E27FC236}">
                <a16:creationId xmlns:a16="http://schemas.microsoft.com/office/drawing/2014/main" id="{99E4B0F2-76C3-A861-AA33-35C9F6021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77400" y="6819900"/>
            <a:ext cx="7543800" cy="3048000"/>
          </a:xfrm>
          <a:prstGeom prst="rect">
            <a:avLst/>
          </a:prstGeom>
          <a:solidFill>
            <a:srgbClr val="254E72">
              <a:alpha val="7843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3251B537-6A50-9F6E-6A8B-9C70300175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5310" y="7131783"/>
            <a:ext cx="70024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EF41DFCC-0A07-8855-E159-E25D65440B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985310" y="7923103"/>
            <a:ext cx="7002463" cy="17077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 or posted online.</a:t>
            </a:r>
          </a:p>
        </p:txBody>
      </p:sp>
    </p:spTree>
    <p:extLst>
      <p:ext uri="{BB962C8B-B14F-4D97-AF65-F5344CB8AC3E}">
        <p14:creationId xmlns:p14="http://schemas.microsoft.com/office/powerpoint/2010/main" val="3458357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oints Al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E6924-226B-AB96-07D0-32A17DECE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050" y="1485900"/>
            <a:ext cx="10784150" cy="1050925"/>
          </a:xfrm>
          <a:prstGeom prst="rect">
            <a:avLst/>
          </a:prstGeom>
        </p:spPr>
        <p:txBody>
          <a:bodyPr/>
          <a:lstStyle>
            <a:lvl1pPr algn="l">
              <a:defRPr sz="7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AutoShape 6">
            <a:extLst>
              <a:ext uri="{FF2B5EF4-FFF2-40B4-BE49-F238E27FC236}">
                <a16:creationId xmlns:a16="http://schemas.microsoft.com/office/drawing/2014/main" id="{03DD093D-B4EB-203A-5AA1-4585D89D00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71300" y="3091161"/>
            <a:ext cx="7336428" cy="2807481"/>
          </a:xfrm>
          <a:prstGeom prst="rect">
            <a:avLst/>
          </a:prstGeom>
          <a:solidFill>
            <a:srgbClr val="000E2F"/>
          </a:solidFill>
        </p:spPr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A673F7C5-0B02-3542-89AD-0F1CB3F572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0300" y="3541365"/>
            <a:ext cx="6020384" cy="571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20309AEF-37E9-D85E-A763-72C0EBCE64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42072" y="4323633"/>
            <a:ext cx="6020384" cy="121416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960"/>
              </a:lnSpc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reports, and more.</a:t>
            </a:r>
          </a:p>
        </p:txBody>
      </p:sp>
      <p:sp>
        <p:nvSpPr>
          <p:cNvPr id="27" name="AutoShape 6">
            <a:extLst>
              <a:ext uri="{FF2B5EF4-FFF2-40B4-BE49-F238E27FC236}">
                <a16:creationId xmlns:a16="http://schemas.microsoft.com/office/drawing/2014/main" id="{38111C70-A392-EA69-6BD8-861425EF8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467522" y="3078461"/>
            <a:ext cx="7336428" cy="2807481"/>
          </a:xfrm>
          <a:prstGeom prst="rect">
            <a:avLst/>
          </a:prstGeom>
          <a:solidFill>
            <a:srgbClr val="000E2F"/>
          </a:solidFill>
        </p:spPr>
      </p:sp>
      <p:sp>
        <p:nvSpPr>
          <p:cNvPr id="28" name="Text Placeholder 16">
            <a:extLst>
              <a:ext uri="{FF2B5EF4-FFF2-40B4-BE49-F238E27FC236}">
                <a16:creationId xmlns:a16="http://schemas.microsoft.com/office/drawing/2014/main" id="{09D1CB2E-69B2-294C-E725-4011B8452D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23772" y="3541365"/>
            <a:ext cx="6020384" cy="571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90C8F160-3758-03C1-005C-8C137DCFD9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125544" y="4323633"/>
            <a:ext cx="6020384" cy="121416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960"/>
              </a:lnSpc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reports, and more.</a:t>
            </a:r>
          </a:p>
        </p:txBody>
      </p:sp>
      <p:sp>
        <p:nvSpPr>
          <p:cNvPr id="30" name="AutoShape 6">
            <a:extLst>
              <a:ext uri="{FF2B5EF4-FFF2-40B4-BE49-F238E27FC236}">
                <a16:creationId xmlns:a16="http://schemas.microsoft.com/office/drawing/2014/main" id="{8EF6AE8D-A41C-943A-3223-9F2D52966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84050" y="6540001"/>
            <a:ext cx="7336428" cy="2807481"/>
          </a:xfrm>
          <a:prstGeom prst="rect">
            <a:avLst/>
          </a:prstGeom>
          <a:solidFill>
            <a:srgbClr val="000E2F"/>
          </a:solidFill>
        </p:spPr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C18232DD-51D3-90D2-92CE-B6227C3625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40300" y="7002905"/>
            <a:ext cx="6020384" cy="571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4CADE4E4-BEDB-A0F6-2AAB-AE3E9AF2D8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2072" y="7785173"/>
            <a:ext cx="6020384" cy="121416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960"/>
              </a:lnSpc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reports, and more.</a:t>
            </a:r>
          </a:p>
        </p:txBody>
      </p:sp>
      <p:sp>
        <p:nvSpPr>
          <p:cNvPr id="33" name="AutoShape 6">
            <a:extLst>
              <a:ext uri="{FF2B5EF4-FFF2-40B4-BE49-F238E27FC236}">
                <a16:creationId xmlns:a16="http://schemas.microsoft.com/office/drawing/2014/main" id="{AFD353DE-F0D5-4A12-2316-79BE884CB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23228" y="6540001"/>
            <a:ext cx="7336428" cy="2807481"/>
          </a:xfrm>
          <a:prstGeom prst="rect">
            <a:avLst/>
          </a:prstGeom>
          <a:solidFill>
            <a:srgbClr val="000E2F"/>
          </a:solidFill>
        </p:spPr>
      </p:sp>
      <p:sp>
        <p:nvSpPr>
          <p:cNvPr id="34" name="Text Placeholder 16">
            <a:extLst>
              <a:ext uri="{FF2B5EF4-FFF2-40B4-BE49-F238E27FC236}">
                <a16:creationId xmlns:a16="http://schemas.microsoft.com/office/drawing/2014/main" id="{1E736885-5697-3DA6-A33D-E1F121F75A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179478" y="7002905"/>
            <a:ext cx="6020384" cy="571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5" name="Text Placeholder 18">
            <a:extLst>
              <a:ext uri="{FF2B5EF4-FFF2-40B4-BE49-F238E27FC236}">
                <a16:creationId xmlns:a16="http://schemas.microsoft.com/office/drawing/2014/main" id="{2B709C1A-9C89-4A74-C156-AD421DC31F9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181250" y="7785173"/>
            <a:ext cx="6020384" cy="121416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960"/>
              </a:lnSpc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reports, and more.</a:t>
            </a:r>
          </a:p>
        </p:txBody>
      </p:sp>
    </p:spTree>
    <p:extLst>
      <p:ext uri="{BB962C8B-B14F-4D97-AF65-F5344CB8AC3E}">
        <p14:creationId xmlns:p14="http://schemas.microsoft.com/office/powerpoint/2010/main" val="14602057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CB359579-182E-581E-088F-759E0FDE4C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33978" y="7943479"/>
            <a:ext cx="3798046" cy="4949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latin typeface="+mn-lt"/>
                <a:cs typeface="Assistant" pitchFamily="2" charset="-79"/>
              </a:defRPr>
            </a:lvl1pPr>
          </a:lstStyle>
          <a:p>
            <a:pPr lvl="0"/>
            <a:r>
              <a:rPr lang="en-US" dirty="0"/>
              <a:t>Marlene Schwartz</a:t>
            </a:r>
          </a:p>
          <a:p>
            <a:pPr lvl="0"/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2B30B61-60E2-A044-6703-C9E8CCEE12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26068" y="8582753"/>
            <a:ext cx="3798046" cy="8279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latin typeface="+mn-lt"/>
                <a:cs typeface="Assistant" pitchFamily="2" charset="-79"/>
              </a:defRPr>
            </a:lvl1pPr>
          </a:lstStyle>
          <a:p>
            <a:pPr lvl="0"/>
            <a:r>
              <a:rPr lang="en-US" dirty="0"/>
              <a:t>Director</a:t>
            </a:r>
          </a:p>
          <a:p>
            <a:pPr lvl="0"/>
            <a:endParaRPr lang="en-US" dirty="0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45DF64AC-FCA5-1CF8-C9C8-FEAE9A997C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32181" y="7943479"/>
            <a:ext cx="3798046" cy="4949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latin typeface="+mn-lt"/>
                <a:cs typeface="Assistant" pitchFamily="2" charset="-79"/>
              </a:defRPr>
            </a:lvl1pPr>
          </a:lstStyle>
          <a:p>
            <a:pPr lvl="0"/>
            <a:r>
              <a:rPr lang="en-US" dirty="0"/>
              <a:t>Rebecca </a:t>
            </a:r>
            <a:r>
              <a:rPr lang="en-US" dirty="0" err="1"/>
              <a:t>Puhl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93EF6945-F23F-095E-88B3-9109A0194BA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24271" y="8582753"/>
            <a:ext cx="3798046" cy="8279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latin typeface="+mn-lt"/>
                <a:cs typeface="Assistant" pitchFamily="2" charset="-79"/>
              </a:defRPr>
            </a:lvl1pPr>
          </a:lstStyle>
          <a:p>
            <a:pPr lvl="0"/>
            <a:r>
              <a:rPr lang="en-US" dirty="0"/>
              <a:t>Deputy Director</a:t>
            </a:r>
          </a:p>
          <a:p>
            <a:pPr lvl="0"/>
            <a:endParaRPr lang="en-US" dirty="0"/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2B611647-D84D-1F43-6EED-1BCE751F34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33108" y="7897116"/>
            <a:ext cx="3798046" cy="4949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latin typeface="+mn-lt"/>
                <a:cs typeface="Assistant" pitchFamily="2" charset="-79"/>
              </a:defRPr>
            </a:lvl1pPr>
          </a:lstStyle>
          <a:p>
            <a:pPr lvl="0"/>
            <a:r>
              <a:rPr lang="en-US" dirty="0"/>
              <a:t>Tatiana </a:t>
            </a:r>
            <a:r>
              <a:rPr lang="en-US" dirty="0" err="1"/>
              <a:t>Andreyeva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C654F436-C2C5-5CBC-A11B-E7DEB339A3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325198" y="8536390"/>
            <a:ext cx="3798046" cy="8743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latin typeface="+mn-lt"/>
                <a:cs typeface="Assistant" pitchFamily="2" charset="-79"/>
              </a:defRPr>
            </a:lvl1pPr>
          </a:lstStyle>
          <a:p>
            <a:pPr lvl="0"/>
            <a:r>
              <a:rPr lang="en-US" dirty="0"/>
              <a:t>Director of Economic Initiatives</a:t>
            </a:r>
          </a:p>
          <a:p>
            <a:pPr lvl="0"/>
            <a:endParaRPr lang="en-US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614827A-AB37-BE90-A8AB-5C81F86DB47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333978" y="4477423"/>
            <a:ext cx="3757613" cy="29511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047FBE79-44D2-AE6E-D4BE-4ECB17B24A4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324271" y="4497460"/>
            <a:ext cx="3757613" cy="29511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7" name="Picture Placeholder 22">
            <a:extLst>
              <a:ext uri="{FF2B5EF4-FFF2-40B4-BE49-F238E27FC236}">
                <a16:creationId xmlns:a16="http://schemas.microsoft.com/office/drawing/2014/main" id="{0EBB8247-C73F-5B59-9209-9FF658F39D2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309249" y="4472353"/>
            <a:ext cx="3757613" cy="29511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C936C1-9DAB-DFF7-8A8A-2D5D48D1E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3978" y="547688"/>
            <a:ext cx="8747906" cy="2309812"/>
          </a:xfrm>
          <a:prstGeom prst="rect">
            <a:avLst/>
          </a:prstGeom>
        </p:spPr>
        <p:txBody>
          <a:bodyPr/>
          <a:lstStyle>
            <a:lvl1pPr algn="l">
              <a:defRPr sz="72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07179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3BAFD3-43D2-4029-83BC-AFDE230287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5400" y="2552700"/>
            <a:ext cx="4570752" cy="1203539"/>
          </a:xfrm>
          <a:prstGeom prst="rect">
            <a:avLst/>
          </a:prstGeom>
        </p:spPr>
        <p:txBody>
          <a:bodyPr/>
          <a:lstStyle>
            <a:lvl1pPr algn="l">
              <a:defRPr sz="7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8" name="Picture 7" descr="A QR code to connect with the Rudd Center online">
            <a:extLst>
              <a:ext uri="{FF2B5EF4-FFF2-40B4-BE49-F238E27FC236}">
                <a16:creationId xmlns:a16="http://schemas.microsoft.com/office/drawing/2014/main" id="{3C643A98-F4CD-EC9C-D652-04A014A4F2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152" y="4233701"/>
            <a:ext cx="4572000" cy="4572000"/>
          </a:xfrm>
          <a:prstGeom prst="rect">
            <a:avLst/>
          </a:prstGeom>
        </p:spPr>
      </p:pic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C5396B3A-FE50-4E85-8AEF-4A86D050D3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49850" y="1454578"/>
            <a:ext cx="7764464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 err="1"/>
              <a:t>Bluesky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F4CA131-4A3A-557A-0384-15533AFBC2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49850" y="2245900"/>
            <a:ext cx="7764464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@</a:t>
            </a:r>
            <a:r>
              <a:rPr lang="en-US" dirty="0" err="1"/>
              <a:t>UConnRudd.Bsky.Social</a:t>
            </a:r>
            <a:endParaRPr lang="en-US" dirty="0"/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93178FCB-0709-4B51-A867-EF4AB0265D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49850" y="3451439"/>
            <a:ext cx="7764464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LinkedIn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22D96DB2-DB75-642E-E00D-0E99C4D9F7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49850" y="4242761"/>
            <a:ext cx="7764464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UConn Rudd Center for Food Policy and Health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82C6E263-B303-C42C-9B94-AE97CF7C8A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17193" y="5571591"/>
            <a:ext cx="7797121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Website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C5DE8DE9-DDD9-8EC4-04F8-FA15CD0219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17193" y="6362913"/>
            <a:ext cx="7797121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uconnruddcenter.org/adolescent-citizen-scientists</a:t>
            </a:r>
          </a:p>
        </p:txBody>
      </p:sp>
      <p:pic>
        <p:nvPicPr>
          <p:cNvPr id="12" name="Picture 11" descr="UConn Rudd Center for Food Policy and Health Logo">
            <a:extLst>
              <a:ext uri="{FF2B5EF4-FFF2-40B4-BE49-F238E27FC236}">
                <a16:creationId xmlns:a16="http://schemas.microsoft.com/office/drawing/2014/main" id="{5E721C7C-AF84-4DDA-A85B-793F4E7B3E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371" y="7687171"/>
            <a:ext cx="3619257" cy="1635525"/>
          </a:xfrm>
          <a:prstGeom prst="rect">
            <a:avLst/>
          </a:prstGeom>
        </p:spPr>
      </p:pic>
      <p:pic>
        <p:nvPicPr>
          <p:cNvPr id="9" name="Picture 8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49E527FE-66CC-F471-9F0E-9975A7D7338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r="8674" b="15172"/>
          <a:stretch>
            <a:fillRect/>
          </a:stretch>
        </p:blipFill>
        <p:spPr>
          <a:xfrm>
            <a:off x="11595057" y="8191500"/>
            <a:ext cx="3619257" cy="94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4743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/ Emai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3BAFD3-43D2-4029-83BC-AFDE230287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5400" y="1562100"/>
            <a:ext cx="4570752" cy="1203539"/>
          </a:xfrm>
          <a:prstGeom prst="rect">
            <a:avLst/>
          </a:prstGeom>
        </p:spPr>
        <p:txBody>
          <a:bodyPr/>
          <a:lstStyle>
            <a:lvl1pPr algn="ctr">
              <a:defRPr sz="7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8" name="Picture 7" descr="A QR code to connect with the Rudd Center online">
            <a:extLst>
              <a:ext uri="{FF2B5EF4-FFF2-40B4-BE49-F238E27FC236}">
                <a16:creationId xmlns:a16="http://schemas.microsoft.com/office/drawing/2014/main" id="{3C643A98-F4CD-EC9C-D652-04A014A4F2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552" y="3246598"/>
            <a:ext cx="3729199" cy="3729199"/>
          </a:xfrm>
          <a:prstGeom prst="rect">
            <a:avLst/>
          </a:prstGeom>
        </p:spPr>
      </p:pic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C5396B3A-FE50-4E85-8AEF-4A86D050D3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0" y="1562100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 err="1"/>
              <a:t>Bluesky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F4CA131-4A3A-557A-0384-15533AFBC2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0" y="2353422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@</a:t>
            </a:r>
            <a:r>
              <a:rPr lang="en-US" dirty="0" err="1"/>
              <a:t>UConnRudd.Bsky.Social</a:t>
            </a:r>
            <a:endParaRPr lang="en-US" dirty="0"/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93178FCB-0709-4B51-A867-EF4AB0265D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0" y="3558961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LinkedIn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22D96DB2-DB75-642E-E00D-0E99C4D9F7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0" y="4350283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UConn Rudd Center for Food Policy and Health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82C6E263-B303-C42C-9B94-AE97CF7C8A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9343" y="5679113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Website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C5DE8DE9-DDD9-8EC4-04F8-FA15CD0219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49343" y="6470435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 err="1"/>
              <a:t>uconnruddcenter.org</a:t>
            </a:r>
            <a:endParaRPr lang="en-US" dirty="0"/>
          </a:p>
        </p:txBody>
      </p:sp>
      <p:pic>
        <p:nvPicPr>
          <p:cNvPr id="12" name="Picture 11" descr="UConn Rudd Center for Food Policy and Health Logo">
            <a:extLst>
              <a:ext uri="{FF2B5EF4-FFF2-40B4-BE49-F238E27FC236}">
                <a16:creationId xmlns:a16="http://schemas.microsoft.com/office/drawing/2014/main" id="{5E721C7C-AF84-4DDA-A85B-793F4E7B3E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152" y="7277100"/>
            <a:ext cx="4572000" cy="2066065"/>
          </a:xfrm>
          <a:prstGeom prst="rect">
            <a:avLst/>
          </a:prstGeom>
        </p:spPr>
      </p:pic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5AE6912D-4F90-94CC-5B4E-0CA0014CB6B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49343" y="7675974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D5DFBADD-1ECD-3CE0-61A4-68728DFA48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49343" y="8467296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 err="1"/>
              <a:t>marlene.schwartz@uconn.edu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6819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A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3BAFD3-43D2-4029-83BC-AFDE230287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3800" y="1943100"/>
            <a:ext cx="4570752" cy="1203539"/>
          </a:xfrm>
          <a:prstGeom prst="rect">
            <a:avLst/>
          </a:prstGeom>
        </p:spPr>
        <p:txBody>
          <a:bodyPr/>
          <a:lstStyle>
            <a:lvl1pPr algn="l">
              <a:defRPr sz="7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8" name="Picture 7" descr="A QR code to connect with the Rudd Center online">
            <a:extLst>
              <a:ext uri="{FF2B5EF4-FFF2-40B4-BE49-F238E27FC236}">
                <a16:creationId xmlns:a16="http://schemas.microsoft.com/office/drawing/2014/main" id="{3C643A98-F4CD-EC9C-D652-04A014A4F2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3726611"/>
            <a:ext cx="5030448" cy="5030448"/>
          </a:xfrm>
          <a:prstGeom prst="rect">
            <a:avLst/>
          </a:prstGeom>
        </p:spPr>
      </p:pic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C5396B3A-FE50-4E85-8AEF-4A86D050D3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39400" y="1333500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 err="1"/>
              <a:t>Bluesky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F4CA131-4A3A-557A-0384-15533AFBC2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439400" y="2124822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@</a:t>
            </a:r>
            <a:r>
              <a:rPr lang="en-US" dirty="0" err="1"/>
              <a:t>UConnRudd.Bsky.Social</a:t>
            </a:r>
            <a:endParaRPr lang="en-US" dirty="0"/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93178FCB-0709-4B51-A867-EF4AB0265D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39400" y="3330361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LinkedIn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22D96DB2-DB75-642E-E00D-0E99C4D9F7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39400" y="4121683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UConn Rudd Center for Food Policy and Health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82C6E263-B303-C42C-9B94-AE97CF7C8A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406743" y="5450513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Website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C5DE8DE9-DDD9-8EC4-04F8-FA15CD0219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406743" y="6241835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 err="1"/>
              <a:t>uconnruddcenter.org</a:t>
            </a:r>
            <a:endParaRPr lang="en-US" dirty="0"/>
          </a:p>
        </p:txBody>
      </p:sp>
      <p:pic>
        <p:nvPicPr>
          <p:cNvPr id="12" name="Picture 11" descr="UConn Rudd Center for Food Policy and Health Logo">
            <a:extLst>
              <a:ext uri="{FF2B5EF4-FFF2-40B4-BE49-F238E27FC236}">
                <a16:creationId xmlns:a16="http://schemas.microsoft.com/office/drawing/2014/main" id="{5E721C7C-AF84-4DDA-A85B-793F4E7B3E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8931" y="7205663"/>
            <a:ext cx="4572000" cy="206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8019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7/27/26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80" r:id="rId2"/>
    <p:sldLayoutId id="2147483651" r:id="rId3"/>
    <p:sldLayoutId id="2147483652" r:id="rId4"/>
    <p:sldLayoutId id="2147483682" r:id="rId5"/>
    <p:sldLayoutId id="2147483673" r:id="rId6"/>
    <p:sldLayoutId id="2147483674" r:id="rId7"/>
    <p:sldLayoutId id="2147483684" r:id="rId8"/>
    <p:sldLayoutId id="2147483675" r:id="rId9"/>
    <p:sldLayoutId id="2147483663" r:id="rId10"/>
    <p:sldLayoutId id="2147483683" r:id="rId11"/>
    <p:sldLayoutId id="2147483676" r:id="rId12"/>
    <p:sldLayoutId id="2147483679" r:id="rId13"/>
    <p:sldLayoutId id="2147483678" r:id="rId14"/>
    <p:sldLayoutId id="2147483677" r:id="rId15"/>
    <p:sldLayoutId id="2147483670" r:id="rId16"/>
    <p:sldLayoutId id="2147483671" r:id="rId17"/>
    <p:sldLayoutId id="2147483669" r:id="rId18"/>
    <p:sldLayoutId id="2147483685" r:id="rId19"/>
    <p:sldLayoutId id="2147483681" r:id="rId20"/>
    <p:sldLayoutId id="2147483655" r:id="rId2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>
            <a:spLocks noGrp="1"/>
          </p:cNvSpPr>
          <p:nvPr>
            <p:ph type="title" idx="4294967295"/>
          </p:nvPr>
        </p:nvSpPr>
        <p:spPr>
          <a:xfrm>
            <a:off x="1036608" y="1410666"/>
            <a:ext cx="16383000" cy="29546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u="none" strike="noStrike" kern="1200" cap="none" spc="110" normalizeH="0" baseline="0" noProof="0" dirty="0">
                <a:ln>
                  <a:noFill/>
                </a:ln>
                <a:solidFill>
                  <a:srgbClr val="BE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The Nutrition Facts Label:</a:t>
            </a:r>
            <a:br>
              <a:rPr lang="en-US" sz="960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Calibri"/>
                <a:cs typeface="Calibri"/>
              </a:rPr>
            </a:br>
            <a:r>
              <a:rPr kumimoji="0" lang="en-US" sz="9600" u="none" strike="noStrike" kern="1200" cap="none" spc="110" normalizeH="0" baseline="0" noProof="0" dirty="0">
                <a:ln>
                  <a:noFill/>
                </a:ln>
                <a:solidFill>
                  <a:srgbClr val="BE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Session 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87BC0B-6A81-C043-3031-C2C20DC81FB3}"/>
              </a:ext>
            </a:extLst>
          </p:cNvPr>
          <p:cNvSpPr txBox="1"/>
          <p:nvPr/>
        </p:nvSpPr>
        <p:spPr>
          <a:xfrm>
            <a:off x="1036608" y="4993077"/>
            <a:ext cx="12649200" cy="5311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50"/>
              </a:lnSpc>
            </a:pPr>
            <a:r>
              <a:rPr lang="en-US" sz="6600" spc="63" dirty="0">
                <a:latin typeface="Calibri" panose="020F0502020204030204" pitchFamily="34" charset="0"/>
                <a:ea typeface="Geneva" panose="020B0503030404040204" pitchFamily="34" charset="0"/>
                <a:cs typeface="Calibri" panose="020F0502020204030204" pitchFamily="34" charset="0"/>
              </a:rPr>
              <a:t>Adolescent Citizen Scientist Training</a:t>
            </a:r>
            <a:endParaRPr lang="en-US" sz="4400" spc="63" dirty="0">
              <a:latin typeface="Calibri" panose="020F0502020204030204" pitchFamily="34" charset="0"/>
              <a:ea typeface="Geneva" panose="020B050303040404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“Adolescent Citizen Scientists: Teens Improving the Food Environment” logo">
            <a:extLst>
              <a:ext uri="{FF2B5EF4-FFF2-40B4-BE49-F238E27FC236}">
                <a16:creationId xmlns:a16="http://schemas.microsoft.com/office/drawing/2014/main" id="{C91DF417-9495-B69A-1964-C4AC7DCD5E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7006357"/>
            <a:ext cx="2781300" cy="2781300"/>
          </a:xfrm>
          <a:prstGeom prst="rect">
            <a:avLst/>
          </a:prstGeom>
        </p:spPr>
      </p:pic>
      <p:pic>
        <p:nvPicPr>
          <p:cNvPr id="4" name="Picture 3" descr="UConn Rudd Center for Food Policy and Health logo">
            <a:extLst>
              <a:ext uri="{FF2B5EF4-FFF2-40B4-BE49-F238E27FC236}">
                <a16:creationId xmlns:a16="http://schemas.microsoft.com/office/drawing/2014/main" id="{ACF08EFF-2507-82C1-C0C6-2F852F67C8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7329539"/>
            <a:ext cx="4953000" cy="2238237"/>
          </a:xfrm>
          <a:prstGeom prst="rect">
            <a:avLst/>
          </a:prstGeom>
        </p:spPr>
      </p:pic>
      <p:pic>
        <p:nvPicPr>
          <p:cNvPr id="5" name="Picture 4" descr="Hispanic Health Council logo">
            <a:extLst>
              <a:ext uri="{FF2B5EF4-FFF2-40B4-BE49-F238E27FC236}">
                <a16:creationId xmlns:a16="http://schemas.microsoft.com/office/drawing/2014/main" id="{1C6CA62D-DAE7-D25F-11B0-2061648A93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r="8674" b="15172"/>
          <a:stretch>
            <a:fillRect/>
          </a:stretch>
        </p:blipFill>
        <p:spPr>
          <a:xfrm>
            <a:off x="10896600" y="8120464"/>
            <a:ext cx="4953000" cy="129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499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783D4-401E-315E-DC9C-BFF8ADE8F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552700"/>
            <a:ext cx="8001000" cy="1066800"/>
          </a:xfrm>
        </p:spPr>
        <p:txBody>
          <a:bodyPr lIns="91440" tIns="45720" rIns="91440" bIns="45720" anchor="t"/>
          <a:lstStyle/>
          <a:p>
            <a:r>
              <a:rPr lang="en-US" sz="6000" b="1" dirty="0">
                <a:latin typeface="Calibri"/>
                <a:ea typeface="Calibri"/>
                <a:cs typeface="Calibri"/>
              </a:rPr>
              <a:t>L</a:t>
            </a:r>
            <a:r>
              <a:rPr lang="en-US" b="1" dirty="0">
                <a:latin typeface="Calibri"/>
                <a:ea typeface="Calibri"/>
                <a:cs typeface="Calibri"/>
              </a:rPr>
              <a:t>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CC2DA-39FD-143B-CE33-52AC6F5E4BD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71500" y="3924301"/>
            <a:ext cx="8686800" cy="5486400"/>
          </a:xfrm>
        </p:spPr>
        <p:txBody>
          <a:bodyPr lIns="91440" tIns="45720" rIns="91440" bIns="45720" anchor="t"/>
          <a:lstStyle/>
          <a:p>
            <a:r>
              <a:rPr lang="en-US" dirty="0">
                <a:highlight>
                  <a:srgbClr val="FFFFFF"/>
                </a:highlight>
              </a:rPr>
              <a:t>At the end of this session, students will be able to:</a:t>
            </a:r>
          </a:p>
          <a:p>
            <a:endParaRPr lang="en-US" dirty="0">
              <a:highlight>
                <a:srgbClr val="FFFFFF"/>
              </a:highlight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Read and interpret Nutrition Facts labels.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Compare similar food products using nutrition  Information.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Identify nutrients to increase and nutrients to limit.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Use the % Daily Value  (DV) to make healthier   food and  beverage choices. </a:t>
            </a:r>
          </a:p>
        </p:txBody>
      </p:sp>
      <p:pic>
        <p:nvPicPr>
          <p:cNvPr id="8" name="Picture 7" descr="Circle of smiling faces of children with heads together looking downwards">
            <a:extLst>
              <a:ext uri="{FF2B5EF4-FFF2-40B4-BE49-F238E27FC236}">
                <a16:creationId xmlns:a16="http://schemas.microsoft.com/office/drawing/2014/main" id="{97B143F6-C8CF-72D5-6A75-4D0F5CD7A4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63200" y="2613818"/>
            <a:ext cx="7581502" cy="505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949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85BCB0E-05F5-0BC0-5E07-B948B431E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790700"/>
            <a:ext cx="9180512" cy="1050925"/>
          </a:xfrm>
        </p:spPr>
        <p:txBody>
          <a:bodyPr/>
          <a:lstStyle/>
          <a:p>
            <a:r>
              <a:rPr lang="en-US" b="1" dirty="0">
                <a:latin typeface="+mj-lt"/>
              </a:rPr>
              <a:t>Discussion Questions</a:t>
            </a:r>
            <a:br>
              <a:rPr lang="en-US" b="1" dirty="0">
                <a:latin typeface="+mj-lt"/>
              </a:rPr>
            </a:br>
            <a:endParaRPr lang="en-US" b="1" dirty="0"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1B9D-0F30-5A68-5703-EA668C66FA1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33400" y="3467100"/>
            <a:ext cx="9753600" cy="4191000"/>
          </a:xfrm>
        </p:spPr>
        <p:txBody>
          <a:bodyPr lIns="91440" tIns="45720" rIns="91440" bIns="45720" anchor="t"/>
          <a:lstStyle/>
          <a:p>
            <a:pPr marL="457200" indent="-457200">
              <a:spcBef>
                <a:spcPts val="3960"/>
              </a:spcBef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000D2F"/>
                </a:solidFill>
                <a:ea typeface="Geneva" panose="020B0503030404040204" pitchFamily="34" charset="0"/>
                <a:cs typeface="Calibri"/>
              </a:rPr>
              <a:t>Have you ever seen Nutritional Facts labels on foods or drinks?</a:t>
            </a:r>
            <a:endParaRPr lang="en-US" sz="4000" b="1" dirty="0">
              <a:solidFill>
                <a:srgbClr val="000D2F"/>
              </a:solidFill>
              <a:ea typeface="Geneva" panose="020B0503030404040204" pitchFamily="34" charset="0"/>
              <a:cs typeface="Calibri" panose="020F0502020204030204" pitchFamily="34" charset="0"/>
            </a:endParaRPr>
          </a:p>
          <a:p>
            <a:pPr marL="457200" indent="-457200">
              <a:spcBef>
                <a:spcPts val="3960"/>
              </a:spcBef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000D2F"/>
                </a:solidFill>
                <a:ea typeface="Geneva" panose="020B0503030404040204" pitchFamily="34" charset="0"/>
                <a:cs typeface="Calibri" panose="020F0502020204030204" pitchFamily="34" charset="0"/>
              </a:rPr>
              <a:t>Why is the purpose of this label?</a:t>
            </a:r>
          </a:p>
          <a:p>
            <a:pPr marL="457200" indent="-457200">
              <a:spcBef>
                <a:spcPts val="3960"/>
              </a:spcBef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000D2F"/>
                </a:solidFill>
                <a:ea typeface="Geneva" panose="020B0503030404040204" pitchFamily="34" charset="0"/>
                <a:cs typeface="Calibri" panose="020F0502020204030204" pitchFamily="34" charset="0"/>
              </a:rPr>
              <a:t>What are the things that you notice on this label?</a:t>
            </a:r>
            <a:endParaRPr lang="en-US" sz="4000" dirty="0"/>
          </a:p>
        </p:txBody>
      </p:sp>
      <p:pic>
        <p:nvPicPr>
          <p:cNvPr id="4" name="Picture 3" descr="A close-up of a nutrition label">
            <a:extLst>
              <a:ext uri="{FF2B5EF4-FFF2-40B4-BE49-F238E27FC236}">
                <a16:creationId xmlns:a16="http://schemas.microsoft.com/office/drawing/2014/main" id="{E5192937-90D1-5CB5-7308-3D5119320E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800100"/>
            <a:ext cx="5298647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541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DDEC6-9438-1A32-775A-1D65B6048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826600"/>
            <a:ext cx="3962400" cy="4621700"/>
          </a:xfrm>
        </p:spPr>
        <p:txBody>
          <a:bodyPr/>
          <a:lstStyle/>
          <a:p>
            <a:r>
              <a:rPr lang="en-US" sz="5400" b="1" dirty="0"/>
              <a:t>Importance of Reading the Nutrition Facts Label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B173D0-55CA-91D9-3BCC-13F5BA5015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b="1" dirty="0">
                <a:ea typeface="Calibri"/>
                <a:cs typeface="Calibri"/>
              </a:rPr>
              <a:t>Food labels help us compare similar food or beverage products.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ea typeface="Calibri"/>
                <a:cs typeface="Calibri"/>
              </a:rPr>
              <a:t>We can look at different brands and choose the healthiest one. </a:t>
            </a:r>
          </a:p>
          <a:p>
            <a:pPr marL="457200" lvl="1" indent="0">
              <a:buNone/>
            </a:pPr>
            <a:endParaRPr lang="en-US" sz="2400" dirty="0">
              <a:ea typeface="Calibri"/>
              <a:cs typeface="Calibri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>
                <a:ea typeface="Calibri"/>
                <a:cs typeface="Calibri"/>
              </a:rPr>
              <a:t>They provide us with important nutritional information.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ea typeface="Calibri"/>
                <a:cs typeface="Calibri"/>
              </a:rPr>
              <a:t>This information helps us determine the </a:t>
            </a:r>
            <a:r>
              <a:rPr lang="en-US" i="1" dirty="0">
                <a:ea typeface="Calibri"/>
                <a:cs typeface="Calibri"/>
              </a:rPr>
              <a:t>nutritional value </a:t>
            </a:r>
            <a:r>
              <a:rPr lang="en-US" dirty="0">
                <a:ea typeface="Calibri"/>
                <a:cs typeface="Calibri"/>
              </a:rPr>
              <a:t>of a product. </a:t>
            </a:r>
          </a:p>
          <a:p>
            <a:pPr marL="457200" lvl="1" indent="0">
              <a:buNone/>
            </a:pPr>
            <a:endParaRPr lang="en-US" sz="2400" dirty="0">
              <a:ea typeface="Calibri"/>
              <a:cs typeface="Calibri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>
                <a:ea typeface="Calibri"/>
                <a:cs typeface="Calibri"/>
              </a:rPr>
              <a:t>We can check if food claims are true.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FF"/>
                </a:highlight>
                <a:ea typeface="Calibri"/>
                <a:cs typeface="Calibri"/>
              </a:rPr>
              <a:t>Claims like “low sugar,” “low fat,” “no added sugar” can be verified by reading the Nutrition Facts label</a:t>
            </a:r>
          </a:p>
          <a:p>
            <a:pPr lvl="1"/>
            <a:endParaRPr lang="en-US" sz="2400" dirty="0">
              <a:highlight>
                <a:srgbClr val="FFFFFF"/>
              </a:highlight>
              <a:ea typeface="Calibri"/>
              <a:cs typeface="Calibri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>
                <a:highlight>
                  <a:srgbClr val="FFFFFF"/>
                </a:highlight>
                <a:ea typeface="Calibri"/>
                <a:cs typeface="Calibri"/>
              </a:rPr>
              <a:t>The ingredient list gives us important details.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FF"/>
                </a:highlight>
                <a:ea typeface="Calibri"/>
                <a:cs typeface="Calibri"/>
              </a:rPr>
              <a:t>They show everything that is added to food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FF"/>
                </a:highlight>
                <a:ea typeface="Calibri"/>
                <a:cs typeface="Calibri"/>
              </a:rPr>
              <a:t>Ingredients are listed from the highest to the lowest amount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FF"/>
                </a:highlight>
                <a:ea typeface="Calibri"/>
                <a:cs typeface="Calibri"/>
              </a:rPr>
              <a:t>This list helps us identify added sugars, preservatives, and other additives . For example, if  a “low sugar” claim is on the front of package, what type of sweetener was added to make the product taste sweet?</a:t>
            </a:r>
          </a:p>
        </p:txBody>
      </p:sp>
    </p:spTree>
    <p:extLst>
      <p:ext uri="{BB962C8B-B14F-4D97-AF65-F5344CB8AC3E}">
        <p14:creationId xmlns:p14="http://schemas.microsoft.com/office/powerpoint/2010/main" val="626587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25CA5-F501-4DAB-92EC-FFEFB746E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B9104-06CE-4C39-D671-C521F7C1B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826600"/>
            <a:ext cx="3962400" cy="4621700"/>
          </a:xfrm>
        </p:spPr>
        <p:txBody>
          <a:bodyPr/>
          <a:lstStyle/>
          <a:p>
            <a:r>
              <a:rPr lang="en-US" sz="5400" b="1" dirty="0"/>
              <a:t>Nutrition Facts Label</a:t>
            </a:r>
            <a:br>
              <a:rPr lang="en-US" sz="5400" b="1" dirty="0"/>
            </a:br>
            <a:r>
              <a:rPr lang="en-US" sz="5400" b="1" dirty="0"/>
              <a:t>Components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7A4EF4-6430-0583-E4AB-FB010FFAED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spcBef>
                <a:spcPts val="3600"/>
              </a:spcBef>
              <a:buFont typeface="Arial"/>
              <a:buChar char="•"/>
            </a:pPr>
            <a:r>
              <a:rPr lang="en-US" sz="3200" b="1" dirty="0">
                <a:ea typeface="+mn-lt"/>
                <a:cs typeface="+mn-lt"/>
              </a:rPr>
              <a:t>What is a nutrient? A substance found in food or drinks that our bodies use for energy and for other important functions that help us grow, develop, and maintain good health. </a:t>
            </a:r>
          </a:p>
          <a:p>
            <a:pPr marL="285750" indent="-285750">
              <a:spcBef>
                <a:spcPts val="3600"/>
              </a:spcBef>
              <a:buFont typeface="Arial"/>
              <a:buChar char="•"/>
            </a:pPr>
            <a:r>
              <a:rPr lang="en-US" sz="3200" b="1" dirty="0">
                <a:ea typeface="+mn-lt"/>
                <a:cs typeface="+mn-lt"/>
              </a:rPr>
              <a:t>The Nutrition Facts lists key nutrients in grams (g), milligrams (mg), or micrograms (mcg).</a:t>
            </a:r>
          </a:p>
          <a:p>
            <a:pPr marL="285750" indent="-285750">
              <a:spcBef>
                <a:spcPts val="3600"/>
              </a:spcBef>
              <a:buFont typeface="Arial"/>
              <a:buChar char="•"/>
            </a:pPr>
            <a:r>
              <a:rPr lang="en-US" sz="3200" b="1" dirty="0">
                <a:ea typeface="+mn-lt"/>
                <a:cs typeface="+mn-lt"/>
              </a:rPr>
              <a:t>It includes the % Daily Value, which helps you to understand if a food is high or low in nutrients and supports healthier food choice</a:t>
            </a:r>
            <a:endParaRPr lang="en-US" sz="2400" b="1" dirty="0">
              <a:highlight>
                <a:srgbClr val="FFFFFF"/>
              </a:highlight>
              <a:ea typeface="Calibri"/>
              <a:cs typeface="Calibri"/>
            </a:endParaRPr>
          </a:p>
        </p:txBody>
      </p:sp>
      <p:pic>
        <p:nvPicPr>
          <p:cNvPr id="5" name="Picture 4" descr="A close-up of a nutrition label">
            <a:extLst>
              <a:ext uri="{FF2B5EF4-FFF2-40B4-BE49-F238E27FC236}">
                <a16:creationId xmlns:a16="http://schemas.microsoft.com/office/drawing/2014/main" id="{7B452CF0-147C-55BA-A056-C885126B7F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b="70834"/>
          <a:stretch>
            <a:fillRect/>
          </a:stretch>
        </p:blipFill>
        <p:spPr>
          <a:xfrm>
            <a:off x="7696200" y="5829300"/>
            <a:ext cx="7772400" cy="312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372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BAFDA0-2F22-2870-2B05-ECB9342FE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63CBE-17B1-509A-5CE8-9FC79FBC5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01385"/>
            <a:ext cx="9982200" cy="1981200"/>
          </a:xfrm>
        </p:spPr>
        <p:txBody>
          <a:bodyPr lIns="91440" tIns="45720" rIns="91440" bIns="45720" anchor="t"/>
          <a:lstStyle/>
          <a:p>
            <a:r>
              <a:rPr lang="en-US" b="1" spc="75" dirty="0">
                <a:solidFill>
                  <a:srgbClr val="BE2D2D"/>
                </a:solidFill>
                <a:latin typeface="Calibri"/>
                <a:ea typeface="Calibri"/>
                <a:cs typeface="Calibri"/>
              </a:rPr>
              <a:t>Serving Size, Servings Per Container, and Calories</a:t>
            </a:r>
            <a:br>
              <a:rPr lang="en-US" b="1" dirty="0">
                <a:solidFill>
                  <a:srgbClr val="BE2D2D"/>
                </a:solidFill>
              </a:rPr>
            </a:br>
            <a:endParaRPr lang="en-US" b="1" dirty="0">
              <a:solidFill>
                <a:srgbClr val="BE2D2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50B14-4AF0-A863-7336-C75F88F8A8F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2324100"/>
            <a:ext cx="9982200" cy="7761515"/>
          </a:xfrm>
        </p:spPr>
        <p:txBody>
          <a:bodyPr lIns="91440" tIns="45720" rIns="91440" bIns="45720" anchor="t"/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ea typeface="+mn-lt"/>
                <a:cs typeface="+mn-lt"/>
              </a:rPr>
              <a:t>Start with reading the serving size. All the information on the label is based on one serving.</a:t>
            </a:r>
            <a:endParaRPr lang="en-US" b="1" dirty="0">
              <a:ea typeface="+mn-lt"/>
              <a:cs typeface="Calibri" panose="020F0502020204030204"/>
            </a:endParaRPr>
          </a:p>
          <a:p>
            <a:pPr marL="914400"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ea typeface="+mn-lt"/>
                <a:cs typeface="+mn-lt"/>
              </a:rPr>
              <a:t>What is the serving size for this product?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ea typeface="+mn-lt"/>
                <a:cs typeface="+mn-lt"/>
              </a:rPr>
              <a:t>Many packages contain more than one serving.</a:t>
            </a:r>
          </a:p>
          <a:p>
            <a:pPr marL="914400"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ea typeface="+mn-lt"/>
                <a:cs typeface="+mn-lt"/>
              </a:rPr>
              <a:t>How many serving does this container have?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ea typeface="+mn-lt"/>
                <a:cs typeface="+mn-lt"/>
              </a:rPr>
              <a:t>The label shows the number of calories per serving.</a:t>
            </a:r>
            <a:endParaRPr lang="en-US" b="1" dirty="0">
              <a:ea typeface="+mn-lt"/>
              <a:cs typeface="Calibri"/>
            </a:endParaRPr>
          </a:p>
          <a:p>
            <a:pPr marL="914400"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ea typeface="+mn-lt"/>
                <a:cs typeface="+mn-lt"/>
              </a:rPr>
              <a:t>How many calories does this product have per serving?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ea typeface="+mn-lt"/>
                <a:cs typeface="+mn-lt"/>
              </a:rPr>
              <a:t>100 calories per serving is considered a moderate amount, while 400 calories or more per serving is considered high amount. 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lvl="0">
              <a:spcAft>
                <a:spcPts val="1800"/>
              </a:spcAft>
            </a:pPr>
            <a:endParaRPr lang="en-US" dirty="0"/>
          </a:p>
          <a:p>
            <a:pPr>
              <a:spcAft>
                <a:spcPts val="1800"/>
              </a:spcAft>
            </a:pPr>
            <a:endParaRPr lang="en-US" dirty="0"/>
          </a:p>
          <a:p>
            <a:pPr>
              <a:spcAft>
                <a:spcPts val="1800"/>
              </a:spcAft>
            </a:pPr>
            <a:endParaRPr lang="en-US" sz="3200" dirty="0">
              <a:solidFill>
                <a:srgbClr val="00164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</a:endParaRPr>
          </a:p>
          <a:p>
            <a:pPr>
              <a:spcAft>
                <a:spcPts val="1800"/>
              </a:spcAft>
            </a:pPr>
            <a:endParaRPr lang="en-US" dirty="0">
              <a:solidFill>
                <a:srgbClr val="254E7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1800"/>
              </a:spcAft>
            </a:pPr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" name="Picture 4" descr="The Serving Size, Servings Per Container, and Calories sections of a Nutrition Facts Label">
            <a:extLst>
              <a:ext uri="{FF2B5EF4-FFF2-40B4-BE49-F238E27FC236}">
                <a16:creationId xmlns:a16="http://schemas.microsoft.com/office/drawing/2014/main" id="{E8F08B1C-4E53-F5F2-163E-CA34F848B0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3157537"/>
            <a:ext cx="7393891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658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E98729-E7C8-B58E-A515-BEFFC1BE4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4D4CF-8390-2806-67EB-ED5206B0E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01385"/>
            <a:ext cx="9982200" cy="979715"/>
          </a:xfrm>
        </p:spPr>
        <p:txBody>
          <a:bodyPr lIns="91440" tIns="45720" rIns="91440" bIns="45720" anchor="t"/>
          <a:lstStyle/>
          <a:p>
            <a:r>
              <a:rPr lang="en-US" b="1" spc="75" dirty="0">
                <a:solidFill>
                  <a:srgbClr val="BE2D2D"/>
                </a:solidFill>
                <a:latin typeface="Calibri"/>
                <a:ea typeface="Calibri"/>
                <a:cs typeface="Calibri"/>
              </a:rPr>
              <a:t>Fats</a:t>
            </a:r>
            <a:br>
              <a:rPr lang="en-US" b="1" dirty="0">
                <a:solidFill>
                  <a:srgbClr val="BE2D2D"/>
                </a:solidFill>
              </a:rPr>
            </a:br>
            <a:endParaRPr lang="en-US" b="1" dirty="0">
              <a:solidFill>
                <a:srgbClr val="BE2D2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C25C8-4822-A492-A5D3-A15B7B98C93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1181100"/>
            <a:ext cx="9982200" cy="8813347"/>
          </a:xfrm>
        </p:spPr>
        <p:txBody>
          <a:bodyPr lIns="91440" tIns="45720" rIns="91440" bIns="45720" anchor="t"/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ea typeface="+mn-lt"/>
                <a:cs typeface="+mn-lt"/>
              </a:rPr>
              <a:t>Total fat includes all the types of fat in the food.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ea typeface="+mn-lt"/>
                <a:cs typeface="+mn-lt"/>
              </a:rPr>
              <a:t>Saturated fat is found mostly in animal products such as meat, butter, and cheese.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ea typeface="+mn-lt"/>
                <a:cs typeface="+mn-lt"/>
              </a:rPr>
              <a:t>It is usually solid at room temperatures.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ea typeface="+mn-lt"/>
                <a:cs typeface="+mn-lt"/>
              </a:rPr>
              <a:t>Eating too much saturated fat can raise blood cholesterol levels.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ea typeface="+mn-lt"/>
                <a:cs typeface="+mn-lt"/>
              </a:rPr>
              <a:t>Trans fats are an unhealthy type of fat. They increase the risk of heart disease and stroke over time.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ea typeface="+mn-lt"/>
                <a:cs typeface="+mn-lt"/>
              </a:rPr>
              <a:t>They are created when liquid oils are changed into solid fats through a process called hydrogenation.</a:t>
            </a:r>
          </a:p>
          <a:p>
            <a:pPr marL="1200150"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On food labels, trans fats may be listed as “partially hydrogenated oils”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lvl="0">
              <a:spcAft>
                <a:spcPts val="1800"/>
              </a:spcAft>
            </a:pPr>
            <a:endParaRPr lang="en-US" dirty="0"/>
          </a:p>
          <a:p>
            <a:pPr>
              <a:spcAft>
                <a:spcPts val="1800"/>
              </a:spcAft>
            </a:pPr>
            <a:endParaRPr lang="en-US" dirty="0"/>
          </a:p>
          <a:p>
            <a:pPr>
              <a:spcAft>
                <a:spcPts val="1800"/>
              </a:spcAft>
            </a:pPr>
            <a:endParaRPr lang="en-US" sz="3200" dirty="0">
              <a:solidFill>
                <a:srgbClr val="00164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</a:endParaRPr>
          </a:p>
          <a:p>
            <a:pPr>
              <a:spcAft>
                <a:spcPts val="1800"/>
              </a:spcAft>
            </a:pPr>
            <a:endParaRPr lang="en-US" dirty="0">
              <a:solidFill>
                <a:srgbClr val="254E7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1800"/>
              </a:spcAft>
            </a:pPr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" name="Picture 4" descr="The Fat and Cholesterol sections of a Nutrition Facts Label">
            <a:extLst>
              <a:ext uri="{FF2B5EF4-FFF2-40B4-BE49-F238E27FC236}">
                <a16:creationId xmlns:a16="http://schemas.microsoft.com/office/drawing/2014/main" id="{E9C9DD11-E08A-8306-0258-BACB4DB138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54"/>
          <a:stretch>
            <a:fillRect/>
          </a:stretch>
        </p:blipFill>
        <p:spPr>
          <a:xfrm>
            <a:off x="10668000" y="3838091"/>
            <a:ext cx="7583557" cy="256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62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CC063F-F4E0-9621-D895-06694E97A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65838-C0D0-3D03-1BA4-BDF2EBDCD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01385"/>
            <a:ext cx="9982200" cy="979715"/>
          </a:xfrm>
        </p:spPr>
        <p:txBody>
          <a:bodyPr lIns="91440" tIns="45720" rIns="91440" bIns="45720" anchor="t"/>
          <a:lstStyle/>
          <a:p>
            <a:r>
              <a:rPr lang="en-US" b="1" spc="75" dirty="0">
                <a:solidFill>
                  <a:srgbClr val="BE2D2D"/>
                </a:solidFill>
                <a:latin typeface="Calibri"/>
                <a:ea typeface="Calibri"/>
                <a:cs typeface="Calibri"/>
              </a:rPr>
              <a:t>Sodium</a:t>
            </a:r>
            <a:br>
              <a:rPr lang="en-US" b="1" dirty="0">
                <a:solidFill>
                  <a:srgbClr val="BE2D2D"/>
                </a:solidFill>
              </a:rPr>
            </a:br>
            <a:endParaRPr lang="en-US" b="1" dirty="0">
              <a:solidFill>
                <a:srgbClr val="BE2D2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6870D-B041-2E0B-4F8D-8BC7F60FA64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1333500"/>
            <a:ext cx="9982200" cy="8752115"/>
          </a:xfrm>
        </p:spPr>
        <p:txBody>
          <a:bodyPr lIns="91440" tIns="45720" rIns="91440" bIns="45720" anchor="t"/>
          <a:lstStyle/>
          <a:p>
            <a:pPr marL="457200" indent="-4572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US" sz="3600" b="1" dirty="0">
                <a:ea typeface="+mn-lt"/>
                <a:cs typeface="+mn-lt"/>
              </a:rPr>
              <a:t>Sodium is added to foods to improve flavor and help preserve them.</a:t>
            </a:r>
          </a:p>
          <a:p>
            <a:pPr marL="457200" indent="-4572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US" sz="3600" b="1" dirty="0">
                <a:ea typeface="+mn-lt"/>
                <a:cs typeface="+mn-lt"/>
              </a:rPr>
              <a:t>Unhealthy foods often contain high amounts of sodium.</a:t>
            </a:r>
          </a:p>
          <a:p>
            <a:pPr marL="457200" indent="-4572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US" sz="3600" b="1" dirty="0">
                <a:ea typeface="+mn-lt"/>
                <a:cs typeface="+mn-lt"/>
              </a:rPr>
              <a:t>High consumption of sodium can lead to high blood pressure.</a:t>
            </a:r>
            <a:endParaRPr lang="en-US" sz="3600" dirty="0"/>
          </a:p>
          <a:p>
            <a:pPr>
              <a:spcAft>
                <a:spcPts val="1800"/>
              </a:spcAft>
            </a:pPr>
            <a:endParaRPr lang="en-US" sz="3600" dirty="0"/>
          </a:p>
          <a:p>
            <a:pPr>
              <a:spcAft>
                <a:spcPts val="1800"/>
              </a:spcAft>
            </a:pPr>
            <a:endParaRPr lang="en-US" sz="3600" dirty="0">
              <a:solidFill>
                <a:srgbClr val="001640"/>
              </a:solidFill>
              <a:ea typeface="Calibri" panose="020F0502020204030204"/>
              <a:cs typeface="Calibri" panose="020F0502020204030204" pitchFamily="34" charset="0"/>
            </a:endParaRPr>
          </a:p>
          <a:p>
            <a:pPr>
              <a:spcAft>
                <a:spcPts val="1800"/>
              </a:spcAft>
            </a:pPr>
            <a:endParaRPr lang="en-US" sz="3600" dirty="0">
              <a:solidFill>
                <a:srgbClr val="254E72"/>
              </a:solidFill>
              <a:cs typeface="Calibri" panose="020F0502020204030204" pitchFamily="34" charset="0"/>
            </a:endParaRPr>
          </a:p>
          <a:p>
            <a:pPr>
              <a:spcAft>
                <a:spcPts val="1800"/>
              </a:spcAft>
            </a:pPr>
            <a:endParaRPr lang="en-US" sz="3600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" name="Picture 4" descr="The Sodium section of a Nutrition Facts Label">
            <a:extLst>
              <a:ext uri="{FF2B5EF4-FFF2-40B4-BE49-F238E27FC236}">
                <a16:creationId xmlns:a16="http://schemas.microsoft.com/office/drawing/2014/main" id="{A393304C-148D-4580-9030-697B4A06FC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0" y="4694124"/>
            <a:ext cx="7209141" cy="89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96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F11073-83F7-CE87-424B-BF1886C5B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737EE-2ED0-B190-F681-476FDD5BD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01385"/>
            <a:ext cx="9982200" cy="979715"/>
          </a:xfrm>
        </p:spPr>
        <p:txBody>
          <a:bodyPr lIns="91440" tIns="45720" rIns="91440" bIns="45720" anchor="t"/>
          <a:lstStyle/>
          <a:p>
            <a:r>
              <a:rPr lang="en-US" b="1" spc="75" dirty="0">
                <a:solidFill>
                  <a:srgbClr val="BE2D2D"/>
                </a:solidFill>
                <a:latin typeface="Calibri"/>
                <a:ea typeface="Calibri"/>
                <a:cs typeface="Calibri"/>
              </a:rPr>
              <a:t>Total Carbohydrates</a:t>
            </a:r>
            <a:br>
              <a:rPr lang="en-US" b="1" dirty="0">
                <a:solidFill>
                  <a:srgbClr val="BE2D2D"/>
                </a:solidFill>
              </a:rPr>
            </a:br>
            <a:endParaRPr lang="en-US" b="1" dirty="0">
              <a:solidFill>
                <a:srgbClr val="BE2D2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AFC9D-1B99-6781-716E-EF88FDD3219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1181100"/>
            <a:ext cx="9982200" cy="8904515"/>
          </a:xfrm>
        </p:spPr>
        <p:txBody>
          <a:bodyPr lIns="91440" tIns="45720" rIns="91440" bIns="45720" anchor="t"/>
          <a:lstStyle/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Total Carbohydrates include:</a:t>
            </a:r>
          </a:p>
          <a:p>
            <a:pPr marL="914400" lvl="1" indent="-4572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Dietary Fiber</a:t>
            </a:r>
            <a:endParaRPr lang="en-US" sz="3200" dirty="0">
              <a:cs typeface="Calibri"/>
            </a:endParaRPr>
          </a:p>
          <a:p>
            <a:pPr marL="914400" lvl="1" indent="-4572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Total Sugars</a:t>
            </a:r>
            <a:endParaRPr lang="en-US" sz="3200" dirty="0">
              <a:cs typeface="Calibri"/>
            </a:endParaRPr>
          </a:p>
          <a:p>
            <a:pPr marL="914400" lvl="1" indent="-4572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Added Sugars </a:t>
            </a:r>
            <a:endParaRPr lang="en-US" sz="3200" dirty="0">
              <a:ea typeface="Calibri" panose="020F0502020204030204"/>
              <a:cs typeface="Calibri" panose="020F0502020204030204"/>
            </a:endParaRP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Dietary fiber is a type of carbohydrate that keeps your digestive system healthy, and it help you feel full longer.</a:t>
            </a:r>
            <a:endParaRPr lang="en-US" b="1" dirty="0">
              <a:ea typeface="Calibri"/>
              <a:cs typeface="Calibri"/>
            </a:endParaRP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Total sugars include both natural sugars and added sugars. Limit or avoid foods with added sugar since it can lead to weight gain, increasing the risk of type 2 diabetes and other health problems. </a:t>
            </a:r>
            <a:endParaRPr lang="en-US" dirty="0"/>
          </a:p>
          <a:p>
            <a:pPr>
              <a:spcAft>
                <a:spcPts val="1800"/>
              </a:spcAft>
            </a:pPr>
            <a:endParaRPr lang="en-US" dirty="0"/>
          </a:p>
          <a:p>
            <a:pPr>
              <a:spcAft>
                <a:spcPts val="1800"/>
              </a:spcAft>
            </a:pPr>
            <a:endParaRPr lang="en-US" sz="3200" dirty="0">
              <a:solidFill>
                <a:srgbClr val="00164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</a:endParaRPr>
          </a:p>
          <a:p>
            <a:pPr>
              <a:spcAft>
                <a:spcPts val="1800"/>
              </a:spcAft>
            </a:pPr>
            <a:endParaRPr lang="en-US" dirty="0">
              <a:solidFill>
                <a:srgbClr val="254E7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1800"/>
              </a:spcAft>
            </a:pPr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" name="Picture 4" descr="The Total Carbohydrates, Dietary Fibers, Total Sugars, and Added Sugars sections of a Nutrition Facts Label">
            <a:extLst>
              <a:ext uri="{FF2B5EF4-FFF2-40B4-BE49-F238E27FC236}">
                <a16:creationId xmlns:a16="http://schemas.microsoft.com/office/drawing/2014/main" id="{807AAFE8-5F6C-2B48-166C-B6E55B03E0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1891" y="3919537"/>
            <a:ext cx="7542796" cy="244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778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801FBF-5FC3-FBFB-6FEC-B1CCC65E9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A6D41-33C7-12F3-3B6B-B4A10F849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01385"/>
            <a:ext cx="9982200" cy="979715"/>
          </a:xfrm>
        </p:spPr>
        <p:txBody>
          <a:bodyPr lIns="91440" tIns="45720" rIns="91440" bIns="45720" anchor="t"/>
          <a:lstStyle/>
          <a:p>
            <a:r>
              <a:rPr lang="en-US" b="1" spc="75" dirty="0">
                <a:solidFill>
                  <a:srgbClr val="BE2D2D"/>
                </a:solidFill>
                <a:latin typeface="Calibri"/>
                <a:ea typeface="Calibri"/>
                <a:cs typeface="Calibri"/>
              </a:rPr>
              <a:t>Protein</a:t>
            </a:r>
            <a:br>
              <a:rPr lang="en-US" b="1" dirty="0">
                <a:solidFill>
                  <a:srgbClr val="BE2D2D"/>
                </a:solidFill>
              </a:rPr>
            </a:br>
            <a:endParaRPr lang="en-US" b="1" dirty="0">
              <a:solidFill>
                <a:srgbClr val="BE2D2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14DC8-FFD4-ECBD-8BDA-5A01D035233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1333500"/>
            <a:ext cx="9982200" cy="8752115"/>
          </a:xfrm>
        </p:spPr>
        <p:txBody>
          <a:bodyPr lIns="91440" tIns="45720" rIns="91440" bIns="45720" anchor="t"/>
          <a:lstStyle/>
          <a:p>
            <a:pPr marL="457200" indent="-457200">
              <a:spcBef>
                <a:spcPts val="3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ea typeface="+mn-lt"/>
                <a:cs typeface="+mn-lt"/>
              </a:rPr>
              <a:t>Protein is a nutrient found in a variety of plants and animal foods.</a:t>
            </a:r>
          </a:p>
          <a:p>
            <a:pPr marL="457200" indent="-457200">
              <a:spcBef>
                <a:spcPts val="3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ea typeface="+mn-lt"/>
                <a:cs typeface="+mn-lt"/>
              </a:rPr>
              <a:t>It is necessary for proper growth, development, and repairing the cells in your body.</a:t>
            </a:r>
          </a:p>
          <a:p>
            <a:pPr marL="457200" indent="-457200">
              <a:spcBef>
                <a:spcPts val="3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ea typeface="+mn-lt"/>
                <a:cs typeface="+mn-lt"/>
              </a:rPr>
              <a:t>It is recommended to eat a variety of protein foods from plant and animal sources.</a:t>
            </a:r>
            <a:endParaRPr lang="en-US" dirty="0"/>
          </a:p>
          <a:p>
            <a:pPr>
              <a:spcAft>
                <a:spcPts val="1800"/>
              </a:spcAft>
            </a:pPr>
            <a:endParaRPr lang="en-US" sz="3200" dirty="0">
              <a:solidFill>
                <a:srgbClr val="00164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</a:endParaRPr>
          </a:p>
          <a:p>
            <a:pPr>
              <a:spcAft>
                <a:spcPts val="1800"/>
              </a:spcAft>
            </a:pPr>
            <a:endParaRPr lang="en-US" dirty="0">
              <a:solidFill>
                <a:srgbClr val="254E7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1800"/>
              </a:spcAft>
            </a:pPr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Picture 3" descr="The Protein section of a Nutrition Facts Label">
            <a:extLst>
              <a:ext uri="{FF2B5EF4-FFF2-40B4-BE49-F238E27FC236}">
                <a16:creationId xmlns:a16="http://schemas.microsoft.com/office/drawing/2014/main" id="{500EE232-DC99-5C86-A7D2-D64FC261C4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0" y="4626371"/>
            <a:ext cx="7220656" cy="103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269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A3F904-4E86-3A88-8A3C-AAAF35CBC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17410-AEBC-FB55-267A-11BD57CE0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01385"/>
            <a:ext cx="9982200" cy="979715"/>
          </a:xfrm>
        </p:spPr>
        <p:txBody>
          <a:bodyPr lIns="91440" tIns="45720" rIns="91440" bIns="45720" anchor="t"/>
          <a:lstStyle/>
          <a:p>
            <a:r>
              <a:rPr lang="en-US" b="1" spc="75" dirty="0">
                <a:solidFill>
                  <a:srgbClr val="BE2D2D"/>
                </a:solidFill>
                <a:latin typeface="Calibri"/>
                <a:ea typeface="Calibri"/>
                <a:cs typeface="Calibri"/>
              </a:rPr>
              <a:t>Vitamins and Minerals</a:t>
            </a:r>
            <a:br>
              <a:rPr lang="en-US" b="1" dirty="0">
                <a:solidFill>
                  <a:srgbClr val="BE2D2D"/>
                </a:solidFill>
              </a:rPr>
            </a:br>
            <a:endParaRPr lang="en-US" b="1" dirty="0">
              <a:solidFill>
                <a:srgbClr val="BE2D2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D5FA6-CC1F-6C04-3D31-94AE69BFCF9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1333500"/>
            <a:ext cx="9982200" cy="8752115"/>
          </a:xfrm>
        </p:spPr>
        <p:txBody>
          <a:bodyPr lIns="91440" tIns="45720" rIns="91440" bIns="45720" anchor="t"/>
          <a:lstStyle/>
          <a:p>
            <a:pPr marL="457200" indent="-457200">
              <a:spcBef>
                <a:spcPts val="3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ea typeface="+mn-lt"/>
                <a:cs typeface="+mn-lt"/>
              </a:rPr>
              <a:t>Vitamins and minerals are needed in small amounts, but they play a big role in keeping our bodies healthy.</a:t>
            </a:r>
          </a:p>
          <a:p>
            <a:pPr marL="457200" indent="-457200">
              <a:spcBef>
                <a:spcPts val="3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ea typeface="+mn-lt"/>
                <a:cs typeface="+mn-lt"/>
              </a:rPr>
              <a:t>Calcium helps build strong bones and teeth.</a:t>
            </a:r>
          </a:p>
          <a:p>
            <a:pPr marL="457200" indent="-457200">
              <a:spcBef>
                <a:spcPts val="3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ea typeface="+mn-lt"/>
                <a:cs typeface="+mn-lt"/>
              </a:rPr>
              <a:t>Vitamin D helps your body use calcium for your bones.</a:t>
            </a:r>
          </a:p>
          <a:p>
            <a:pPr marL="457200" indent="-457200">
              <a:spcBef>
                <a:spcPts val="3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ea typeface="+mn-lt"/>
                <a:cs typeface="+mn-lt"/>
              </a:rPr>
              <a:t>Iron helps to carry oxygen in the blood to all parts of the body. Low iron levels can lead to anemia, which may cause tiredness and weakness.</a:t>
            </a:r>
            <a:endParaRPr lang="en-US" b="1" dirty="0">
              <a:ea typeface="+mn-lt"/>
              <a:cs typeface="Calibri"/>
            </a:endParaRPr>
          </a:p>
          <a:p>
            <a:pPr marL="457200" indent="-457200">
              <a:spcBef>
                <a:spcPts val="3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ea typeface="+mn-lt"/>
                <a:cs typeface="+mn-lt"/>
              </a:rPr>
              <a:t>Potassium is important for the health of your heart.</a:t>
            </a:r>
            <a:endParaRPr lang="en-US" dirty="0"/>
          </a:p>
          <a:p>
            <a:pPr>
              <a:spcAft>
                <a:spcPts val="1800"/>
              </a:spcAft>
            </a:pPr>
            <a:endParaRPr lang="en-US" sz="3200" dirty="0">
              <a:solidFill>
                <a:srgbClr val="00164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</a:endParaRPr>
          </a:p>
          <a:p>
            <a:pPr>
              <a:spcAft>
                <a:spcPts val="1800"/>
              </a:spcAft>
            </a:pPr>
            <a:endParaRPr lang="en-US" dirty="0">
              <a:solidFill>
                <a:srgbClr val="254E7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1800"/>
              </a:spcAft>
            </a:pPr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Picture 3" descr="The Vitamin D, Calcium, Iron, and Potassium sections of a Nutrition Facts Label">
            <a:extLst>
              <a:ext uri="{FF2B5EF4-FFF2-40B4-BE49-F238E27FC236}">
                <a16:creationId xmlns:a16="http://schemas.microsoft.com/office/drawing/2014/main" id="{EC5E8EC2-1E89-34C7-2133-FE2A4ED726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878" y="3848100"/>
            <a:ext cx="7497618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932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8C4E6-0353-30C7-279C-0302C92D4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Percentage of Daily Value (%DV)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FD5159-FDBC-D6EA-3B4D-7D821DCDB6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0200" y="826600"/>
            <a:ext cx="5791200" cy="7898299"/>
          </a:xfrm>
        </p:spPr>
        <p:txBody>
          <a:bodyPr/>
          <a:lstStyle/>
          <a:p>
            <a:pPr>
              <a:spcBef>
                <a:spcPts val="3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The % Daily Value (%DV) shows how much of a nutrient in one serving contributes to your daily needs or limits. </a:t>
            </a:r>
          </a:p>
          <a:p>
            <a:pPr>
              <a:spcBef>
                <a:spcPts val="3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It helps you compare foods and make healthier choices. </a:t>
            </a:r>
          </a:p>
          <a:p>
            <a:pPr>
              <a:spcBef>
                <a:spcPts val="3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Use %DV to see if a food is low or high in a specific nutrient.</a:t>
            </a:r>
          </a:p>
        </p:txBody>
      </p:sp>
      <p:pic>
        <p:nvPicPr>
          <p:cNvPr id="4" name="Picture 3" descr="A full Nutrition Facts Label for a product with 4 servings per container, a serving size of 1 cup, and 280 calories">
            <a:extLst>
              <a:ext uri="{FF2B5EF4-FFF2-40B4-BE49-F238E27FC236}">
                <a16:creationId xmlns:a16="http://schemas.microsoft.com/office/drawing/2014/main" id="{60EAAE37-1005-FC47-D3F2-EA0DE29DB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0092" y="188482"/>
            <a:ext cx="5993108" cy="991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985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26145-5FE3-7491-2142-AF2DDF78B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28421-3C61-BC5F-6137-5A2CDFFC8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% Daily Value Quick Guide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AB614C-58AC-B9D2-E3B3-5503A1E98D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0200" y="660950"/>
            <a:ext cx="5993108" cy="89651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Calibri"/>
                <a:ea typeface="Calibri"/>
                <a:cs typeface="Calibri"/>
              </a:rPr>
              <a:t>Quick Guide: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600" b="1" dirty="0">
                <a:ea typeface="Calibri"/>
                <a:cs typeface="Calibri"/>
              </a:rPr>
              <a:t>5% DV or less</a:t>
            </a:r>
            <a:r>
              <a:rPr lang="en-US" sz="3600" dirty="0">
                <a:ea typeface="Calibri"/>
                <a:cs typeface="Calibri"/>
              </a:rPr>
              <a:t> = Low in that nutrient </a:t>
            </a:r>
            <a:endParaRPr lang="en-US" sz="3600" b="1" dirty="0">
              <a:ea typeface="Calibri"/>
              <a:cs typeface="Calibri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600" b="1" dirty="0">
                <a:ea typeface="Calibri"/>
                <a:cs typeface="Calibri"/>
              </a:rPr>
              <a:t>10–19% DV</a:t>
            </a:r>
            <a:r>
              <a:rPr lang="en-US" sz="3600" dirty="0">
                <a:ea typeface="Calibri"/>
                <a:cs typeface="Calibri"/>
              </a:rPr>
              <a:t> = Good source of that nutrient </a:t>
            </a:r>
            <a:endParaRPr lang="en-US" sz="3600" b="1" dirty="0">
              <a:ea typeface="Calibri"/>
              <a:cs typeface="Calibri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600" b="1" dirty="0">
                <a:ea typeface="Calibri"/>
                <a:cs typeface="Calibri"/>
              </a:rPr>
              <a:t>20% DV or more</a:t>
            </a:r>
            <a:r>
              <a:rPr lang="en-US" sz="3600" dirty="0">
                <a:ea typeface="Calibri"/>
                <a:cs typeface="Calibri"/>
              </a:rPr>
              <a:t> = High in that nutrient</a:t>
            </a:r>
          </a:p>
          <a:p>
            <a:pPr marL="457200" lvl="1" indent="0">
              <a:buNone/>
            </a:pPr>
            <a:endParaRPr lang="en-US" sz="3600" dirty="0">
              <a:ea typeface="Calibri"/>
              <a:cs typeface="Calibri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Calibri"/>
                <a:ea typeface="Calibri"/>
                <a:cs typeface="Calibri"/>
              </a:rPr>
              <a:t>Tips for Healthy Choices: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</a:rPr>
              <a:t>Choose foods that are high in fiber, calcium, iron, and potassium.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</a:rPr>
              <a:t>Limit foods that are high in saturated fat, trans fat, sodium, and added sugars.</a:t>
            </a:r>
            <a:endParaRPr lang="en-US" sz="3600" dirty="0">
              <a:solidFill>
                <a:srgbClr val="001640"/>
              </a:solidFill>
              <a:ea typeface="Calibri"/>
              <a:cs typeface="Calibri"/>
            </a:endParaRPr>
          </a:p>
        </p:txBody>
      </p:sp>
      <p:pic>
        <p:nvPicPr>
          <p:cNvPr id="4" name="Picture 3" descr="A full Nutrition Facts Label for a product with 4 servings per container, a serving size of 1 cup, and 280 calories">
            <a:extLst>
              <a:ext uri="{FF2B5EF4-FFF2-40B4-BE49-F238E27FC236}">
                <a16:creationId xmlns:a16="http://schemas.microsoft.com/office/drawing/2014/main" id="{723AB603-C069-C579-AC1D-D8B97249B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0092" y="188482"/>
            <a:ext cx="5993108" cy="991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559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BCD1D-E90A-5EB4-7ED5-1A3AE6922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761990"/>
            <a:ext cx="9180512" cy="1050925"/>
          </a:xfrm>
        </p:spPr>
        <p:txBody>
          <a:bodyPr/>
          <a:lstStyle/>
          <a:p>
            <a:r>
              <a:rPr lang="en-US" b="1" dirty="0"/>
              <a:t>Ingredient 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9CB8E-EC26-B445-D119-E1EC3D9FCE4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62000" y="3467101"/>
            <a:ext cx="9525000" cy="6248400"/>
          </a:xfrm>
        </p:spPr>
        <p:txBody>
          <a:bodyPr/>
          <a:lstStyle/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b="1" dirty="0"/>
              <a:t>Ingredients are listed </a:t>
            </a:r>
            <a:r>
              <a:rPr lang="en-US" sz="3600" b="1" dirty="0">
                <a:ea typeface="Calibri"/>
                <a:cs typeface="Calibri"/>
              </a:rPr>
              <a:t>from the largest amount to the smallest amount by weight.</a:t>
            </a:r>
          </a:p>
          <a:p>
            <a:pPr marL="1200150" lvl="1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ea typeface="Calibri"/>
                <a:cs typeface="Calibri"/>
              </a:rPr>
              <a:t>The first few ingredients make up most of the product</a:t>
            </a:r>
            <a:endParaRPr lang="en-US" sz="3200" dirty="0"/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ea typeface="Calibri"/>
                <a:cs typeface="Calibri"/>
              </a:rPr>
              <a:t>A shorter ingredient list of often means that there are less added ingredients.</a:t>
            </a:r>
            <a:endParaRPr lang="en-US" dirty="0"/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b="1" dirty="0"/>
              <a:t>Use the ingredient list to identify ingredients to limit, such as added sugar (pure cane sugar, sugar, maple syrup)</a:t>
            </a:r>
            <a:endParaRPr lang="en-US" sz="3600" b="1" dirty="0">
              <a:ea typeface="Calibri"/>
              <a:cs typeface="Calibri"/>
            </a:endParaRPr>
          </a:p>
        </p:txBody>
      </p:sp>
      <p:pic>
        <p:nvPicPr>
          <p:cNvPr id="5" name="Picture 4" descr="An example of a Nutrition Facts Label for a product. The Ingredients List is highlighted specifically">
            <a:extLst>
              <a:ext uri="{FF2B5EF4-FFF2-40B4-BE49-F238E27FC236}">
                <a16:creationId xmlns:a16="http://schemas.microsoft.com/office/drawing/2014/main" id="{5AC19AFA-8F47-6188-C047-918EBB685E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8" b="15663"/>
          <a:stretch>
            <a:fillRect/>
          </a:stretch>
        </p:blipFill>
        <p:spPr>
          <a:xfrm>
            <a:off x="10820400" y="2262292"/>
            <a:ext cx="6954743" cy="550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932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93715-6B5A-17DA-E23F-55295B60D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E136D-7DC8-3049-59CF-463F62EFB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Activity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345128-0B51-B55F-3B13-2765792DCB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0" y="826600"/>
            <a:ext cx="6553200" cy="7898299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ea typeface="+mn-lt"/>
                <a:cs typeface="+mn-lt"/>
              </a:rPr>
              <a:t>Look at this Nutrition Facts label and explain: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ea typeface="+mn-lt"/>
              <a:cs typeface="+mn-lt"/>
            </a:endParaRPr>
          </a:p>
          <a:p>
            <a:pPr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W</a:t>
            </a:r>
            <a:r>
              <a:rPr lang="en-US" dirty="0"/>
              <a:t>hat nutrients are in the product?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dirty="0"/>
              <a:t>What nutrients is this product high in? What nutrients is this product low in?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dirty="0"/>
              <a:t>What vitamin or mineral is the highest in this product?</a:t>
            </a:r>
            <a:endParaRPr lang="en-US" b="1" dirty="0">
              <a:ea typeface="Calibri"/>
              <a:cs typeface="Calibri"/>
            </a:endParaRPr>
          </a:p>
        </p:txBody>
      </p:sp>
      <p:pic>
        <p:nvPicPr>
          <p:cNvPr id="4" name="Picture 3" descr="A full Nutrition Facts Label for a product with 4 servings per container, a serving size of 1 cup, and 280 calories">
            <a:extLst>
              <a:ext uri="{FF2B5EF4-FFF2-40B4-BE49-F238E27FC236}">
                <a16:creationId xmlns:a16="http://schemas.microsoft.com/office/drawing/2014/main" id="{CC6A743D-A916-8EF3-3B9A-FACD0DB85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0092" y="188482"/>
            <a:ext cx="5993108" cy="991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4476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78849-BEC6-1CFC-D440-415EF4E2A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73B3A-3059-53E4-C27A-2401CAE51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Activity 1 - Answers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47E7CE-D163-2B3D-D236-E1C9158DD5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0200" y="2102125"/>
            <a:ext cx="5993108" cy="608275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chemeClr val="tx1"/>
                </a:solidFill>
                <a:ea typeface="+mn-lt"/>
                <a:cs typeface="+mn-lt"/>
              </a:rPr>
              <a:t>Check out the % Daily Value!</a:t>
            </a:r>
          </a:p>
          <a:p>
            <a:pPr marL="0" indent="0" algn="ctr">
              <a:buNone/>
            </a:pPr>
            <a:endParaRPr lang="en-US" b="1" dirty="0">
              <a:solidFill>
                <a:schemeClr val="tx1"/>
              </a:solidFill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en-US" i="1" dirty="0">
                <a:solidFill>
                  <a:srgbClr val="00A500"/>
                </a:solidFill>
                <a:ea typeface="+mn-lt"/>
                <a:cs typeface="+mn-lt"/>
              </a:rPr>
              <a:t>This product is a low source of…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00A500"/>
                </a:solidFill>
                <a:ea typeface="+mn-lt"/>
                <a:cs typeface="+mn-lt"/>
              </a:rPr>
              <a:t>Added Sugars and Vitamin D</a:t>
            </a:r>
          </a:p>
          <a:p>
            <a:pPr marL="0" indent="0" algn="ctr">
              <a:buNone/>
            </a:pPr>
            <a:endParaRPr lang="en-US" i="1" dirty="0">
              <a:solidFill>
                <a:srgbClr val="00A500"/>
              </a:solidFill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en-US" b="1" i="1" dirty="0">
                <a:ea typeface="+mn-lt"/>
                <a:cs typeface="+mn-lt"/>
              </a:rPr>
              <a:t>This product is a high source of…</a:t>
            </a:r>
          </a:p>
          <a:p>
            <a:pPr marL="0" indent="0" algn="ctr">
              <a:buNone/>
            </a:pPr>
            <a:r>
              <a:rPr lang="en-US" dirty="0">
                <a:ea typeface="+mn-lt"/>
                <a:cs typeface="+mn-lt"/>
              </a:rPr>
              <a:t>Saturated Fat, Sodium, and Calcium</a:t>
            </a:r>
            <a:endParaRPr lang="en-US" b="1" dirty="0">
              <a:ea typeface="Calibri"/>
              <a:cs typeface="Calibri"/>
            </a:endParaRPr>
          </a:p>
        </p:txBody>
      </p:sp>
      <p:pic>
        <p:nvPicPr>
          <p:cNvPr id="4" name="Picture 3" descr="A full Nutrition Facts Label for a product with 4 servings per container, a serving size of 1 cup, and 280 calories">
            <a:extLst>
              <a:ext uri="{FF2B5EF4-FFF2-40B4-BE49-F238E27FC236}">
                <a16:creationId xmlns:a16="http://schemas.microsoft.com/office/drawing/2014/main" id="{93C9D2F9-4BA5-1798-A9FD-4231F83DE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0092" y="188482"/>
            <a:ext cx="5993108" cy="991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873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7B4ACB-DD09-4DBB-4733-E840777E4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409701"/>
            <a:ext cx="7772400" cy="1219200"/>
          </a:xfrm>
        </p:spPr>
        <p:txBody>
          <a:bodyPr/>
          <a:lstStyle/>
          <a:p>
            <a:r>
              <a:rPr lang="en-US" b="1" dirty="0"/>
              <a:t>Activity 2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793070-053A-0B28-C383-7B3A25FE42A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1" y="2933700"/>
            <a:ext cx="7772400" cy="6858000"/>
          </a:xfrm>
        </p:spPr>
        <p:txBody>
          <a:bodyPr/>
          <a:lstStyle/>
          <a:p>
            <a:pPr marL="571500" indent="-571500">
              <a:spcAft>
                <a:spcPts val="3600"/>
              </a:spcAft>
              <a:buFont typeface="Arial" panose="020B0604020202020204" pitchFamily="34" charset="0"/>
              <a:buChar char="•"/>
            </a:pPr>
            <a:r>
              <a:rPr lang="en-US" sz="3600" b="1" dirty="0"/>
              <a:t>In teams, compare food labels for similar products (different types of snacks, cereals, and drinks) and decide and explain which ones are the most nutritious.</a:t>
            </a:r>
          </a:p>
          <a:p>
            <a:pPr marL="571500" indent="-571500">
              <a:spcAft>
                <a:spcPts val="3600"/>
              </a:spcAft>
              <a:buFont typeface="Arial" panose="020B0604020202020204" pitchFamily="34" charset="0"/>
              <a:buChar char="•"/>
            </a:pPr>
            <a:r>
              <a:rPr lang="en-US" sz="3600" b="1" dirty="0"/>
              <a:t>Take notes and be prepared to explain.</a:t>
            </a:r>
          </a:p>
        </p:txBody>
      </p:sp>
      <p:pic>
        <p:nvPicPr>
          <p:cNvPr id="6" name="Picture Placeholder 5" descr="Various potato chips in multiple bowls">
            <a:extLst>
              <a:ext uri="{FF2B5EF4-FFF2-40B4-BE49-F238E27FC236}">
                <a16:creationId xmlns:a16="http://schemas.microsoft.com/office/drawing/2014/main" id="{534E0621-D3D5-C3DD-FD32-593AA84508D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00" r="226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92471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4D04CE2-34BB-C77D-858E-1359D05D882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57300" y="-1989137"/>
            <a:ext cx="15773400" cy="1989137"/>
          </a:xfrm>
          <a:prstGeom prst="rect">
            <a:avLst/>
          </a:prstGeom>
        </p:spPr>
        <p:txBody>
          <a:bodyPr anchor="b"/>
          <a:lstStyle/>
          <a:p>
            <a:r>
              <a:rPr lang="en-US" dirty="0"/>
              <a:t>Comparing the Nutrition of Different Milk Options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436A05-60D3-6185-191F-599E7DE19A07}"/>
              </a:ext>
            </a:extLst>
          </p:cNvPr>
          <p:cNvSpPr txBox="1"/>
          <p:nvPr/>
        </p:nvSpPr>
        <p:spPr>
          <a:xfrm>
            <a:off x="1496555" y="72488"/>
            <a:ext cx="3150219" cy="6001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37160" tIns="68580" rIns="137160" bIns="6858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>
                <a:solidFill>
                  <a:schemeClr val="bg1"/>
                </a:solidFill>
                <a:cs typeface="Calibri"/>
              </a:rPr>
              <a:t>Whole Milk</a:t>
            </a:r>
            <a:endParaRPr lang="en-US" sz="3000" b="1" dirty="0">
              <a:solidFill>
                <a:schemeClr val="bg1"/>
              </a:solidFill>
            </a:endParaRPr>
          </a:p>
        </p:txBody>
      </p:sp>
      <p:pic>
        <p:nvPicPr>
          <p:cNvPr id="3" name="Picture 2" descr="A full Nutrition Facts Label for a carton of Whole Milk. The sections showing that the product has 150 calories per serving, 8 grams of fat, 5 grams of saturated fat, 0 grams of trans fat, and 35 miligrams of cholesterol are highlighted.">
            <a:extLst>
              <a:ext uri="{FF2B5EF4-FFF2-40B4-BE49-F238E27FC236}">
                <a16:creationId xmlns:a16="http://schemas.microsoft.com/office/drawing/2014/main" id="{8F69D390-6AC9-563E-C424-7115B2DF5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47" y="614505"/>
            <a:ext cx="5348800" cy="92999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F92935-56A4-64CF-DCC3-1C73C4EEAAF5}"/>
              </a:ext>
            </a:extLst>
          </p:cNvPr>
          <p:cNvSpPr txBox="1"/>
          <p:nvPr/>
        </p:nvSpPr>
        <p:spPr>
          <a:xfrm>
            <a:off x="6598419" y="50347"/>
            <a:ext cx="5091159" cy="6001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37160" tIns="68580" rIns="137160" bIns="6858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>
                <a:solidFill>
                  <a:schemeClr val="bg1"/>
                </a:solidFill>
                <a:cs typeface="Calibri"/>
              </a:rPr>
              <a:t>2% Reduced Fat Milk</a:t>
            </a:r>
            <a:endParaRPr lang="en-US" sz="3000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A full Nutrition Facts Label for a carton of 2% Reduced Fat Milk. The sections showing that the product has 130 calories per serving, 5 grams of fat, 3 grams of saturated fat, 0 grams of trans fat, and 20 miligrams of cholesterol are highlighted.">
            <a:extLst>
              <a:ext uri="{FF2B5EF4-FFF2-40B4-BE49-F238E27FC236}">
                <a16:creationId xmlns:a16="http://schemas.microsoft.com/office/drawing/2014/main" id="{FA7126AA-740E-BACA-330D-1FB86A279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979" y="604980"/>
            <a:ext cx="5488037" cy="92999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774CC2-25B2-4B6C-057D-6178F422F8A7}"/>
              </a:ext>
            </a:extLst>
          </p:cNvPr>
          <p:cNvSpPr txBox="1"/>
          <p:nvPr/>
        </p:nvSpPr>
        <p:spPr>
          <a:xfrm>
            <a:off x="12620937" y="72488"/>
            <a:ext cx="5220558" cy="6001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37160" tIns="68580" rIns="137160" bIns="6858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>
                <a:solidFill>
                  <a:schemeClr val="bg1"/>
                </a:solidFill>
                <a:cs typeface="Calibri"/>
              </a:rPr>
              <a:t>Skim/Fat-Free Milk</a:t>
            </a:r>
            <a:endParaRPr lang="en-US" sz="3000" b="1" dirty="0">
              <a:solidFill>
                <a:schemeClr val="bg1"/>
              </a:solidFill>
            </a:endParaRPr>
          </a:p>
        </p:txBody>
      </p:sp>
      <p:pic>
        <p:nvPicPr>
          <p:cNvPr id="7" name="Picture 6" descr="A full Nutrition Facts Label for a carton of Skim/Fat-Free Milk. The sections showing that the product has 80 calories per serving, 0 grams of fat, 0 grams of saturated fat, 0 grams of trans fat, and less than 5 miligrams of cholesterol are highlighted.">
            <a:extLst>
              <a:ext uri="{FF2B5EF4-FFF2-40B4-BE49-F238E27FC236}">
                <a16:creationId xmlns:a16="http://schemas.microsoft.com/office/drawing/2014/main" id="{D68A00D1-9B7A-ABCA-4759-539308C2A5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782" y="650512"/>
            <a:ext cx="5458869" cy="931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619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F7029-3BF2-1544-B571-7CDB5D557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Wrap-Up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8D817-42F4-C6B6-F4FA-7B842FF2385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>
              <a:spcAft>
                <a:spcPts val="4800"/>
              </a:spcAft>
            </a:pPr>
            <a:r>
              <a:rPr lang="en-US" sz="4400" b="1" dirty="0">
                <a:solidFill>
                  <a:srgbClr val="BE2D2D"/>
                </a:solidFill>
              </a:rPr>
              <a:t>Reflection Questions:</a:t>
            </a:r>
            <a:endParaRPr lang="en-US" sz="4400" b="1" dirty="0">
              <a:solidFill>
                <a:srgbClr val="BE2D2D"/>
              </a:solidFill>
              <a:ea typeface="+mn-lt"/>
              <a:cs typeface="+mn-lt"/>
            </a:endParaRPr>
          </a:p>
          <a:p>
            <a:pPr>
              <a:spcAft>
                <a:spcPts val="4800"/>
              </a:spcAft>
              <a:buFont typeface="Arial" panose="020B0604020202020204" pitchFamily="34" charset="0"/>
              <a:buChar char="•"/>
            </a:pPr>
            <a:r>
              <a:rPr lang="en-US" sz="4400" dirty="0">
                <a:ea typeface="+mn-lt"/>
                <a:cs typeface="+mn-lt"/>
              </a:rPr>
              <a:t> What surprised you most about nutrition labels? </a:t>
            </a:r>
          </a:p>
          <a:p>
            <a:pPr>
              <a:spcAft>
                <a:spcPts val="4800"/>
              </a:spcAft>
              <a:buFont typeface="Arial" panose="020B0604020202020204" pitchFamily="34" charset="0"/>
              <a:buChar char="•"/>
            </a:pPr>
            <a:r>
              <a:rPr lang="en-US" sz="4400" dirty="0">
                <a:ea typeface="+mn-lt"/>
                <a:cs typeface="+mn-lt"/>
              </a:rPr>
              <a:t>How can labels help you make healthier choices?</a:t>
            </a:r>
            <a:endParaRPr lang="en-US" sz="4400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6" name="Picture Placeholder 5" descr="Question mark boxes">
            <a:extLst>
              <a:ext uri="{FF2B5EF4-FFF2-40B4-BE49-F238E27FC236}">
                <a16:creationId xmlns:a16="http://schemas.microsoft.com/office/drawing/2014/main" id="{A1F06DC0-F7A2-C592-2E33-DB82A8C4D1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65" r="1966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91825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A3DE7-350C-14F7-2002-9943F4F3D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750320-0FDE-4DFD-A526-64B489761E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Bluesky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497875-835B-4EE4-242A-C096B43C25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@UConnRudd.Bsky.Social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88DF3C-0331-3353-425A-7AB7609B5F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LinkedIn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361A1E4-4455-739D-A932-8BC5C0AD83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UConn Rudd Center for Food Policy and Health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33ECC98-017C-3BC7-71CD-A10DCE01C7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lIns="91440" tIns="45720" rIns="91440" bIns="45720" anchor="t"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Website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276D756-190B-83EC-A997-05074F346E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uconnruddcenter.org/adolescent-citizen-scientists</a:t>
            </a:r>
          </a:p>
        </p:txBody>
      </p:sp>
    </p:spTree>
    <p:extLst>
      <p:ext uri="{BB962C8B-B14F-4D97-AF65-F5344CB8AC3E}">
        <p14:creationId xmlns:p14="http://schemas.microsoft.com/office/powerpoint/2010/main" val="1422263223"/>
      </p:ext>
    </p:extLst>
  </p:cSld>
  <p:clrMapOvr>
    <a:masterClrMapping/>
  </p:clrMapOvr>
</p:sld>
</file>

<file path=ppt/theme/theme1.xml><?xml version="1.0" encoding="utf-8"?>
<a:theme xmlns:a="http://schemas.openxmlformats.org/drawingml/2006/main" name="Rudd Center Theme">
  <a:themeElements>
    <a:clrScheme name="Rudd Color Pallete">
      <a:dk1>
        <a:srgbClr val="001640"/>
      </a:dk1>
      <a:lt1>
        <a:srgbClr val="FFFFFF"/>
      </a:lt1>
      <a:dk2>
        <a:srgbClr val="001640"/>
      </a:dk2>
      <a:lt2>
        <a:srgbClr val="FDFFFF"/>
      </a:lt2>
      <a:accent1>
        <a:srgbClr val="001640"/>
      </a:accent1>
      <a:accent2>
        <a:srgbClr val="BE2C2C"/>
      </a:accent2>
      <a:accent3>
        <a:srgbClr val="D4AE36"/>
      </a:accent3>
      <a:accent4>
        <a:srgbClr val="9E9A9F"/>
      </a:accent4>
      <a:accent5>
        <a:srgbClr val="4BACC6"/>
      </a:accent5>
      <a:accent6>
        <a:srgbClr val="F79646"/>
      </a:accent6>
      <a:hlink>
        <a:srgbClr val="0000FF"/>
      </a:hlink>
      <a:folHlink>
        <a:srgbClr val="BF192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2 Updated Rudd Presentation Template" id="{2F0CE5E5-2A17-8C4B-A9D5-B10BA95E0AE2}" vid="{D6D495A0-5F87-7849-B7A5-953BD15ACA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CCC696C26BD1438B26FB44AA5F340F" ma:contentTypeVersion="18" ma:contentTypeDescription="Create a new document." ma:contentTypeScope="" ma:versionID="312509a3e52cc99c8fa7d2a003973262">
  <xsd:schema xmlns:xsd="http://www.w3.org/2001/XMLSchema" xmlns:xs="http://www.w3.org/2001/XMLSchema" xmlns:p="http://schemas.microsoft.com/office/2006/metadata/properties" xmlns:ns3="f1e43ed7-6cd8-4b97-b336-5b8c561264ee" xmlns:ns4="4fb9607e-adb3-4276-b74e-56dcbe18ebdb" targetNamespace="http://schemas.microsoft.com/office/2006/metadata/properties" ma:root="true" ma:fieldsID="df55c1d8a7e40cf5c53380970c0e8ff5" ns3:_="" ns4:_="">
    <xsd:import namespace="f1e43ed7-6cd8-4b97-b336-5b8c561264ee"/>
    <xsd:import namespace="4fb9607e-adb3-4276-b74e-56dcbe18ebd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e43ed7-6cd8-4b97-b336-5b8c561264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b9607e-adb3-4276-b74e-56dcbe18ebd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1e43ed7-6cd8-4b97-b336-5b8c561264ee" xsi:nil="true"/>
  </documentManagement>
</p:properties>
</file>

<file path=customXml/itemProps1.xml><?xml version="1.0" encoding="utf-8"?>
<ds:datastoreItem xmlns:ds="http://schemas.openxmlformats.org/officeDocument/2006/customXml" ds:itemID="{08F4E7DB-382F-4334-A986-31F52ACBCD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e43ed7-6cd8-4b97-b336-5b8c561264ee"/>
    <ds:schemaRef ds:uri="4fb9607e-adb3-4276-b74e-56dcbe18eb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5EDF225-EE64-4B3E-880A-ACE732992AA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9FAF83-997F-4BD6-BD70-7F2122D9DC5D}">
  <ds:schemaRefs>
    <ds:schemaRef ds:uri="f1e43ed7-6cd8-4b97-b336-5b8c561264ee"/>
    <ds:schemaRef ds:uri="http://purl.org/dc/dcmitype/"/>
    <ds:schemaRef ds:uri="http://schemas.microsoft.com/office/2006/metadata/properties"/>
    <ds:schemaRef ds:uri="http://purl.org/dc/elements/1.1/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fb9607e-adb3-4276-b74e-56dcbe18ebdb"/>
  </ds:schemaRefs>
</ds:datastoreItem>
</file>

<file path=docMetadata/LabelInfo.xml><?xml version="1.0" encoding="utf-8"?>
<clbl:labelList xmlns:clbl="http://schemas.microsoft.com/office/2020/mipLabelMetadata">
  <clbl:label id="{dd8cbebb-2139-4df8-b411-4e3e87abeb5c}" enabled="0" method="" siteId="{dd8cbebb-2139-4df8-b411-4e3e87abeb5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24801</TotalTime>
  <Words>1176</Words>
  <Application>Microsoft Macintosh PowerPoint</Application>
  <PresentationFormat>Custom</PresentationFormat>
  <Paragraphs>140</Paragraphs>
  <Slides>20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Geneva</vt:lpstr>
      <vt:lpstr>Arial</vt:lpstr>
      <vt:lpstr>Calibri</vt:lpstr>
      <vt:lpstr>Wingdings</vt:lpstr>
      <vt:lpstr>Rudd Center Theme</vt:lpstr>
      <vt:lpstr>The Nutrition Facts Label: Session 3</vt:lpstr>
      <vt:lpstr>Learning Objectives</vt:lpstr>
      <vt:lpstr>Discussion Questions </vt:lpstr>
      <vt:lpstr>Importance of Reading the Nutrition Facts Label</vt:lpstr>
      <vt:lpstr>Nutrition Facts Label Components</vt:lpstr>
      <vt:lpstr>Serving Size, Servings Per Container, and Calories </vt:lpstr>
      <vt:lpstr>Fats </vt:lpstr>
      <vt:lpstr>Sodium </vt:lpstr>
      <vt:lpstr>Total Carbohydrates </vt:lpstr>
      <vt:lpstr>Protein </vt:lpstr>
      <vt:lpstr>Vitamins and Minerals </vt:lpstr>
      <vt:lpstr>Percentage of Daily Value (%DV)</vt:lpstr>
      <vt:lpstr>% Daily Value Quick Guide</vt:lpstr>
      <vt:lpstr>Ingredient Lists</vt:lpstr>
      <vt:lpstr>Activity 1</vt:lpstr>
      <vt:lpstr>Activity 1 - Answers</vt:lpstr>
      <vt:lpstr>Activity 2</vt:lpstr>
      <vt:lpstr>Comparing the Nutrition of Different Milk Options</vt:lpstr>
      <vt:lpstr>Wrap-Up</vt:lpstr>
      <vt:lpstr>Thank you!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ACS Nutriton Module - Session 3</dc:title>
  <dc:subject/>
  <dc:creator>UConn Rudd Center for Food Policy and Health</dc:creator>
  <cp:keywords/>
  <dc:description/>
  <cp:lastModifiedBy>Hardee, Carson</cp:lastModifiedBy>
  <cp:revision>322</cp:revision>
  <dcterms:created xsi:type="dcterms:W3CDTF">2006-08-16T00:00:00Z</dcterms:created>
  <dcterms:modified xsi:type="dcterms:W3CDTF">2026-07-27T19:45:41Z</dcterms:modified>
  <cp:category/>
  <dc:identifier>DAEsu5uH2X8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0x01010041CCC696C26BD1438B26FB44AA5F340F</vt:lpwstr>
  </property>
  <property fmtid="{D5CDD505-2E9C-101B-9397-08002B2CF9AE}" pid="3" name="MediaServiceImageTags">
    <vt:lpwstr/>
  </property>
</Properties>
</file>