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76" r:id="rId5"/>
    <p:sldId id="282" r:id="rId6"/>
    <p:sldId id="293" r:id="rId7"/>
    <p:sldId id="304" r:id="rId8"/>
    <p:sldId id="294" r:id="rId9"/>
    <p:sldId id="261" r:id="rId10"/>
    <p:sldId id="268" r:id="rId11"/>
    <p:sldId id="305" r:id="rId12"/>
    <p:sldId id="306" r:id="rId13"/>
    <p:sldId id="292" r:id="rId14"/>
    <p:sldId id="307" r:id="rId15"/>
    <p:sldId id="290" r:id="rId16"/>
    <p:sldId id="309" r:id="rId17"/>
    <p:sldId id="291" r:id="rId18"/>
    <p:sldId id="280" r:id="rId19"/>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2D2D"/>
    <a:srgbClr val="000D2F"/>
    <a:srgbClr val="D4AF36"/>
    <a:srgbClr val="00164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28" autoAdjust="0"/>
    <p:restoredTop sz="95976" autoAdjust="0"/>
  </p:normalViewPr>
  <p:slideViewPr>
    <p:cSldViewPr>
      <p:cViewPr varScale="1">
        <p:scale>
          <a:sx n="62" d="100"/>
          <a:sy n="62" d="100"/>
        </p:scale>
        <p:origin x="224" y="6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panose="020F0502020204030204" pitchFamily="34" charset="0"/>
              </a:defRPr>
            </a:lvl1pPr>
          </a:lstStyle>
          <a:p>
            <a:fld id="{1DE7E76A-1798-D649-913C-54D50BE2D16F}" type="datetimeFigureOut">
              <a:rPr lang="en-US" smtClean="0"/>
              <a:pPr/>
              <a:t>7/24/26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panose="020F0502020204030204" pitchFamily="34" charset="0"/>
              </a:defRPr>
            </a:lvl1pPr>
          </a:lstStyle>
          <a:p>
            <a:fld id="{7DAC755F-22B2-3846-8FEA-269A7FC2B198}" type="slidenum">
              <a:rPr lang="en-US" smtClean="0"/>
              <a:pPr/>
              <a:t>‹#›</a:t>
            </a:fld>
            <a:endParaRPr lang="en-US" dirty="0"/>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panose="020F050202020403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2</a:t>
            </a:fld>
            <a:endParaRPr lang="en-US"/>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a:p>
        </p:txBody>
      </p:sp>
    </p:spTree>
    <p:extLst>
      <p:ext uri="{BB962C8B-B14F-4D97-AF65-F5344CB8AC3E}">
        <p14:creationId xmlns:p14="http://schemas.microsoft.com/office/powerpoint/2010/main" val="77740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377356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6</a:t>
            </a:fld>
            <a:endParaRPr lang="en-US"/>
          </a:p>
        </p:txBody>
      </p:sp>
    </p:spTree>
    <p:extLst>
      <p:ext uri="{BB962C8B-B14F-4D97-AF65-F5344CB8AC3E}">
        <p14:creationId xmlns:p14="http://schemas.microsoft.com/office/powerpoint/2010/main" val="2144408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7</a:t>
            </a:fld>
            <a:endParaRPr lang="en-US"/>
          </a:p>
        </p:txBody>
      </p:sp>
    </p:spTree>
    <p:extLst>
      <p:ext uri="{BB962C8B-B14F-4D97-AF65-F5344CB8AC3E}">
        <p14:creationId xmlns:p14="http://schemas.microsoft.com/office/powerpoint/2010/main" val="67484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9623F-C617-23DF-7709-82F727327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74252-BFC5-6510-15EE-0E52307D6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4D284-DFC2-0634-D8A8-B81682EDB0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DEDF24-5220-80D5-B8C6-C1A5F847DBF5}"/>
              </a:ext>
            </a:extLst>
          </p:cNvPr>
          <p:cNvSpPr>
            <a:spLocks noGrp="1"/>
          </p:cNvSpPr>
          <p:nvPr>
            <p:ph type="sldNum" sz="quarter" idx="5"/>
          </p:nvPr>
        </p:nvSpPr>
        <p:spPr/>
        <p:txBody>
          <a:bodyPr/>
          <a:lstStyle/>
          <a:p>
            <a:fld id="{7DAC755F-22B2-3846-8FEA-269A7FC2B198}" type="slidenum">
              <a:rPr lang="en-US" smtClean="0"/>
              <a:t>8</a:t>
            </a:fld>
            <a:endParaRPr lang="en-US"/>
          </a:p>
        </p:txBody>
      </p:sp>
    </p:spTree>
    <p:extLst>
      <p:ext uri="{BB962C8B-B14F-4D97-AF65-F5344CB8AC3E}">
        <p14:creationId xmlns:p14="http://schemas.microsoft.com/office/powerpoint/2010/main" val="3549727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8E369-DC17-BA04-54FE-2470A0CE9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3C7FE-F383-DABD-4EDC-26A9F2908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AA3A7-D405-FFC3-9E31-EED01D9CE7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9A610F-4EC2-BFFF-B402-BAF824A85F26}"/>
              </a:ext>
            </a:extLst>
          </p:cNvPr>
          <p:cNvSpPr>
            <a:spLocks noGrp="1"/>
          </p:cNvSpPr>
          <p:nvPr>
            <p:ph type="sldNum" sz="quarter" idx="5"/>
          </p:nvPr>
        </p:nvSpPr>
        <p:spPr/>
        <p:txBody>
          <a:bodyPr/>
          <a:lstStyle/>
          <a:p>
            <a:fld id="{7DAC755F-22B2-3846-8FEA-269A7FC2B198}" type="slidenum">
              <a:rPr lang="en-US" smtClean="0"/>
              <a:t>9</a:t>
            </a:fld>
            <a:endParaRPr lang="en-US"/>
          </a:p>
        </p:txBody>
      </p:sp>
    </p:spTree>
    <p:extLst>
      <p:ext uri="{BB962C8B-B14F-4D97-AF65-F5344CB8AC3E}">
        <p14:creationId xmlns:p14="http://schemas.microsoft.com/office/powerpoint/2010/main" val="2708388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11</a:t>
            </a:fld>
            <a:endParaRPr lang="en-US"/>
          </a:p>
        </p:txBody>
      </p:sp>
    </p:spTree>
    <p:extLst>
      <p:ext uri="{BB962C8B-B14F-4D97-AF65-F5344CB8AC3E}">
        <p14:creationId xmlns:p14="http://schemas.microsoft.com/office/powerpoint/2010/main" val="67739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4B29-BD73-A13C-BF6D-19D7352A9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A534B-271F-29EA-45EA-CD4C89EF50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F9322-8BAE-2F66-4895-FA1063E0D0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BDFD7A-0F44-24AD-4A87-7DB97E8A8BC3}"/>
              </a:ext>
            </a:extLst>
          </p:cNvPr>
          <p:cNvSpPr>
            <a:spLocks noGrp="1"/>
          </p:cNvSpPr>
          <p:nvPr>
            <p:ph type="sldNum" sz="quarter" idx="5"/>
          </p:nvPr>
        </p:nvSpPr>
        <p:spPr/>
        <p:txBody>
          <a:bodyPr/>
          <a:lstStyle/>
          <a:p>
            <a:fld id="{7DAC755F-22B2-3846-8FEA-269A7FC2B198}" type="slidenum">
              <a:rPr lang="en-US" smtClean="0"/>
              <a:t>13</a:t>
            </a:fld>
            <a:endParaRPr lang="en-US"/>
          </a:p>
        </p:txBody>
      </p:sp>
    </p:spTree>
    <p:extLst>
      <p:ext uri="{BB962C8B-B14F-4D97-AF65-F5344CB8AC3E}">
        <p14:creationId xmlns:p14="http://schemas.microsoft.com/office/powerpoint/2010/main" val="3096987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15</a:t>
            </a:fld>
            <a:endParaRPr lang="en-US"/>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0" i="0">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7/24/26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hyperlink" Target="https://www.dietaryguidelines.gov/" TargetMode="Externa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1.xml"/><Relationship Id="rId5" Type="http://schemas.openxmlformats.org/officeDocument/2006/relationships/hyperlink" Target="https://www.dietaryguidelines.gov/" TargetMode="Externa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hyperlink" Target="https://www.dietaryguidelines.gov/" TargetMode="Externa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dietaryguidelines.gov/"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hyperlink" Target="https://www.dietaryguidelines.gov/" TargetMode="Externa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036608" y="1410666"/>
            <a:ext cx="16383000" cy="44319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u="none" strike="noStrike" kern="1200" cap="none" spc="110" normalizeH="0" baseline="0" noProof="0" dirty="0">
                <a:ln>
                  <a:noFill/>
                </a:ln>
                <a:solidFill>
                  <a:srgbClr val="BE2D2D"/>
                </a:solidFill>
                <a:effectLst/>
                <a:uLnTx/>
                <a:uFillTx/>
                <a:latin typeface="Calibri"/>
                <a:ea typeface="Calibri"/>
                <a:cs typeface="Calibri"/>
              </a:rPr>
              <a:t>Nutrition Throughout </a:t>
            </a:r>
            <a:br>
              <a:rPr kumimoji="0" lang="en-US" sz="9600" u="none" strike="noStrike" kern="1200" cap="none" spc="110" normalizeH="0" baseline="0" noProof="0" dirty="0">
                <a:ln>
                  <a:noFill/>
                </a:ln>
                <a:solidFill>
                  <a:srgbClr val="BE2D2D"/>
                </a:solidFill>
                <a:effectLst/>
                <a:uLnTx/>
                <a:uFillTx/>
                <a:latin typeface="Calibri"/>
                <a:ea typeface="Calibri"/>
                <a:cs typeface="Calibri"/>
              </a:rPr>
            </a:br>
            <a:r>
              <a:rPr kumimoji="0" lang="en-US" sz="9600" u="none" strike="noStrike" kern="1200" cap="none" spc="110" normalizeH="0" baseline="0" noProof="0" dirty="0">
                <a:ln>
                  <a:noFill/>
                </a:ln>
                <a:solidFill>
                  <a:srgbClr val="BE2D2D"/>
                </a:solidFill>
                <a:effectLst/>
                <a:uLnTx/>
                <a:uFillTx/>
                <a:latin typeface="Calibri"/>
                <a:ea typeface="Calibri"/>
                <a:cs typeface="Calibri"/>
              </a:rPr>
              <a:t>the Life Course:</a:t>
            </a:r>
            <a:br>
              <a:rPr lang="en-US" sz="9600" u="none" strike="noStrike" kern="1200" cap="none" spc="110" normalizeH="0" baseline="0" noProof="0" dirty="0">
                <a:ln>
                  <a:noFill/>
                </a:ln>
                <a:effectLst/>
                <a:uLnTx/>
                <a:uFillTx/>
                <a:latin typeface="Calibri"/>
                <a:ea typeface="Calibri"/>
                <a:cs typeface="Calibri"/>
              </a:rPr>
            </a:br>
            <a:r>
              <a:rPr kumimoji="0" lang="en-US" sz="9600" u="none" strike="noStrike" kern="1200" cap="none" spc="110" normalizeH="0" baseline="0" noProof="0" dirty="0">
                <a:ln>
                  <a:noFill/>
                </a:ln>
                <a:solidFill>
                  <a:srgbClr val="BE2D2D"/>
                </a:solidFill>
                <a:effectLst/>
                <a:uLnTx/>
                <a:uFillTx/>
                <a:latin typeface="Calibri"/>
                <a:ea typeface="Calibri"/>
                <a:cs typeface="Calibri"/>
              </a:rPr>
              <a:t>Session 1</a:t>
            </a:r>
          </a:p>
        </p:txBody>
      </p:sp>
      <p:sp>
        <p:nvSpPr>
          <p:cNvPr id="9" name="TextBox 8">
            <a:extLst>
              <a:ext uri="{FF2B5EF4-FFF2-40B4-BE49-F238E27FC236}">
                <a16:creationId xmlns:a16="http://schemas.microsoft.com/office/drawing/2014/main" id="{5687BC0B-6A81-C043-3031-C2C20DC81FB3}"/>
              </a:ext>
            </a:extLst>
          </p:cNvPr>
          <p:cNvSpPr txBox="1"/>
          <p:nvPr/>
        </p:nvSpPr>
        <p:spPr>
          <a:xfrm>
            <a:off x="1066800" y="6362700"/>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C91DF417-9495-B69A-1964-C4AC7DCD5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7006357"/>
            <a:ext cx="2781300" cy="2781300"/>
          </a:xfrm>
          <a:prstGeom prst="rect">
            <a:avLst/>
          </a:prstGeom>
        </p:spPr>
      </p:pic>
      <p:pic>
        <p:nvPicPr>
          <p:cNvPr id="4" name="Picture 3" descr="UConn Rudd Center for Food Policy and Health logo">
            <a:extLst>
              <a:ext uri="{FF2B5EF4-FFF2-40B4-BE49-F238E27FC236}">
                <a16:creationId xmlns:a16="http://schemas.microsoft.com/office/drawing/2014/main" id="{ACF08EFF-2507-82C1-C0C6-2F852F67C8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7329539"/>
            <a:ext cx="4953000" cy="2238237"/>
          </a:xfrm>
          <a:prstGeom prst="rect">
            <a:avLst/>
          </a:prstGeom>
        </p:spPr>
      </p:pic>
      <p:pic>
        <p:nvPicPr>
          <p:cNvPr id="5" name="Picture 4" descr="Hispanic Health Council logo">
            <a:extLst>
              <a:ext uri="{FF2B5EF4-FFF2-40B4-BE49-F238E27FC236}">
                <a16:creationId xmlns:a16="http://schemas.microsoft.com/office/drawing/2014/main" id="{1C6CA62D-DAE7-D25F-11B0-2061648A93A1}"/>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896600" y="8120464"/>
            <a:ext cx="4953000" cy="129418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571500" y="2552700"/>
            <a:ext cx="8001000" cy="1066800"/>
          </a:xfrm>
        </p:spPr>
        <p:txBody>
          <a:bodyPr lIns="91440" tIns="45720" rIns="91440" bIns="45720" anchor="t"/>
          <a:lstStyle/>
          <a:p>
            <a:r>
              <a:rPr lang="en-US" sz="6000" dirty="0">
                <a:latin typeface="Calibri"/>
                <a:ea typeface="Calibri"/>
                <a:cs typeface="Calibri"/>
              </a:rPr>
              <a:t>L</a:t>
            </a:r>
            <a:r>
              <a:rPr lang="en-US" dirty="0">
                <a:latin typeface="Calibri"/>
                <a:ea typeface="Calibri"/>
                <a:cs typeface="Calibri"/>
              </a:rPr>
              <a:t>earning Objectives</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0"/>
          </p:nvPr>
        </p:nvSpPr>
        <p:spPr>
          <a:xfrm>
            <a:off x="571500" y="3924301"/>
            <a:ext cx="8686800" cy="5486400"/>
          </a:xfrm>
        </p:spPr>
        <p:txBody>
          <a:bodyPr lIns="91440" tIns="45720" rIns="91440" bIns="45720" anchor="t"/>
          <a:lstStyle/>
          <a:p>
            <a:pPr marL="0" marR="0">
              <a:lnSpc>
                <a:spcPct val="116000"/>
              </a:lnSpc>
              <a:spcAft>
                <a:spcPts val="800"/>
              </a:spcAft>
              <a:buNone/>
            </a:pPr>
            <a:r>
              <a:rPr lang="en-US" sz="3200" dirty="0">
                <a:effectLst/>
                <a:latin typeface="Calibri"/>
                <a:ea typeface="Calibri"/>
                <a:cs typeface="Calibri"/>
              </a:rPr>
              <a:t>By the end of this session, students will be able to:</a:t>
            </a:r>
            <a:endParaRPr lang="en-US" dirty="0">
              <a:latin typeface="Calibri"/>
              <a:ea typeface="Calibri"/>
              <a:cs typeface="Calibri"/>
            </a:endParaRPr>
          </a:p>
          <a:p>
            <a:r>
              <a:rPr lang="en-US" dirty="0"/>
              <a:t>1.	Explain how nutrition supports growth, 	development, and health across the lifespan. </a:t>
            </a:r>
          </a:p>
          <a:p>
            <a:r>
              <a:rPr lang="en-US" dirty="0"/>
              <a:t>2.	Describe how nutrition needs change across  	different stages of life</a:t>
            </a:r>
          </a:p>
          <a:p>
            <a:r>
              <a:rPr lang="en-US" dirty="0"/>
              <a:t>3.	Identify healthy eating challenges among 	adolescents. </a:t>
            </a:r>
          </a:p>
          <a:p>
            <a:r>
              <a:rPr lang="en-US" dirty="0"/>
              <a:t>4.	Discuss how nutrition influences academic 	performance and long-term health.</a:t>
            </a:r>
          </a:p>
          <a:p>
            <a:pPr marL="457200" indent="-457200">
              <a:buFont typeface="Wingdings" pitchFamily="2" charset="2"/>
              <a:buChar char="§"/>
            </a:pPr>
            <a:endParaRPr lang="en-US" dirty="0"/>
          </a:p>
        </p:txBody>
      </p:sp>
      <p:pic>
        <p:nvPicPr>
          <p:cNvPr id="8" name="Picture 7" descr="Assortment of apples">
            <a:extLst>
              <a:ext uri="{FF2B5EF4-FFF2-40B4-BE49-F238E27FC236}">
                <a16:creationId xmlns:a16="http://schemas.microsoft.com/office/drawing/2014/main" id="{97B143F6-C8CF-72D5-6A75-4D0F5CD7A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9000" y="1780994"/>
            <a:ext cx="6249116" cy="7543117"/>
          </a:xfrm>
          <a:prstGeom prst="rect">
            <a:avLst/>
          </a:prstGeom>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5BCB0E-05F5-0BC0-5E07-B948B431E54C}"/>
              </a:ext>
            </a:extLst>
          </p:cNvPr>
          <p:cNvSpPr>
            <a:spLocks noGrp="1"/>
          </p:cNvSpPr>
          <p:nvPr>
            <p:ph type="title"/>
          </p:nvPr>
        </p:nvSpPr>
        <p:spPr>
          <a:xfrm>
            <a:off x="533400" y="1790700"/>
            <a:ext cx="9180512" cy="1050925"/>
          </a:xfrm>
        </p:spPr>
        <p:txBody>
          <a:bodyPr/>
          <a:lstStyle/>
          <a:p>
            <a:r>
              <a:rPr lang="en-US" b="1" dirty="0">
                <a:latin typeface="+mj-lt"/>
              </a:rPr>
              <a:t>Discussion Questions</a:t>
            </a:r>
            <a:br>
              <a:rPr lang="en-US" b="1" dirty="0">
                <a:latin typeface="+mj-lt"/>
              </a:rPr>
            </a:br>
            <a:endParaRPr lang="en-US" b="1" dirty="0">
              <a:latin typeface="+mj-lt"/>
            </a:endParaRPr>
          </a:p>
        </p:txBody>
      </p:sp>
      <p:sp>
        <p:nvSpPr>
          <p:cNvPr id="3" name="Content Placeholder 2">
            <a:extLst>
              <a:ext uri="{FF2B5EF4-FFF2-40B4-BE49-F238E27FC236}">
                <a16:creationId xmlns:a16="http://schemas.microsoft.com/office/drawing/2014/main" id="{A8B01B9D-0F30-5A68-5703-EA668C66FA18}"/>
              </a:ext>
            </a:extLst>
          </p:cNvPr>
          <p:cNvSpPr>
            <a:spLocks noGrp="1"/>
          </p:cNvSpPr>
          <p:nvPr>
            <p:ph sz="quarter" idx="12"/>
          </p:nvPr>
        </p:nvSpPr>
        <p:spPr>
          <a:xfrm>
            <a:off x="304800" y="3314701"/>
            <a:ext cx="9982200" cy="6400800"/>
          </a:xfrm>
        </p:spPr>
        <p:txBody>
          <a:bodyPr lIns="91440" tIns="45720" rIns="91440" bIns="45720" anchor="t"/>
          <a:lstStyle/>
          <a:p>
            <a:pPr marL="457200" indent="-457200">
              <a:buFont typeface="Arial" panose="020B0604020202020204" pitchFamily="34" charset="0"/>
              <a:buChar char="•"/>
            </a:pPr>
            <a:r>
              <a:rPr lang="en-US" dirty="0"/>
              <a:t>What was your favorite food as a young child?</a:t>
            </a:r>
          </a:p>
          <a:p>
            <a:endParaRPr lang="en-US" dirty="0"/>
          </a:p>
          <a:p>
            <a:pPr marL="457200" indent="-457200">
              <a:buFont typeface="Arial" panose="020B0604020202020204" pitchFamily="34" charset="0"/>
              <a:buChar char="•"/>
            </a:pPr>
            <a:r>
              <a:rPr lang="en-US" dirty="0"/>
              <a:t> What are your favorite foods now?</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How have your food preferences changed over time?</a:t>
            </a:r>
          </a:p>
          <a:p>
            <a:pPr marL="45720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What foods remind you of family traditions or culture?</a:t>
            </a:r>
          </a:p>
          <a:p>
            <a:pPr lvl="0"/>
            <a:endParaRPr lang="en-US" dirty="0"/>
          </a:p>
          <a:p>
            <a:pPr lvl="0"/>
            <a:endParaRPr lang="en-US" dirty="0"/>
          </a:p>
          <a:p>
            <a:endParaRPr lang="en-US"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5" name="Picture 3" descr="Close-up of blueberries">
            <a:extLst>
              <a:ext uri="{FF2B5EF4-FFF2-40B4-BE49-F238E27FC236}">
                <a16:creationId xmlns:a16="http://schemas.microsoft.com/office/drawing/2014/main" id="{9F69593D-B00D-2BBE-0021-D0A466B562D8}"/>
              </a:ext>
            </a:extLst>
          </p:cNvPr>
          <p:cNvPicPr>
            <a:picLocks noChangeAspect="1"/>
          </p:cNvPicPr>
          <p:nvPr/>
        </p:nvPicPr>
        <p:blipFill>
          <a:blip r:embed="rId3">
            <a:extLst>
              <a:ext uri="{28A0092B-C50C-407E-A947-70E740481C1C}">
                <a14:useLocalDpi xmlns:a14="http://schemas.microsoft.com/office/drawing/2010/main" val="0"/>
              </a:ext>
            </a:extLst>
          </a:blip>
          <a:srcRect l="14034" r="14034"/>
          <a:stretch/>
        </p:blipFill>
        <p:spPr>
          <a:xfrm>
            <a:off x="10837675" y="1975943"/>
            <a:ext cx="6343878" cy="5882344"/>
          </a:xfrm>
          <a:prstGeom prst="rect">
            <a:avLst/>
          </a:prstGeom>
        </p:spPr>
      </p:pic>
    </p:spTree>
    <p:extLst>
      <p:ext uri="{BB962C8B-B14F-4D97-AF65-F5344CB8AC3E}">
        <p14:creationId xmlns:p14="http://schemas.microsoft.com/office/powerpoint/2010/main" val="111854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AFDA0-2F22-2870-2B05-ECB9342FE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63CBE-17B1-509A-5CE8-9FC79FBC511D}"/>
              </a:ext>
            </a:extLst>
          </p:cNvPr>
          <p:cNvSpPr>
            <a:spLocks noGrp="1"/>
          </p:cNvSpPr>
          <p:nvPr>
            <p:ph type="title"/>
          </p:nvPr>
        </p:nvSpPr>
        <p:spPr>
          <a:xfrm>
            <a:off x="304800" y="1714500"/>
            <a:ext cx="17812884" cy="1045029"/>
          </a:xfrm>
        </p:spPr>
        <p:txBody>
          <a:bodyPr lIns="91440" tIns="45720" rIns="91440" bIns="45720" anchor="t"/>
          <a:lstStyle/>
          <a:p>
            <a:r>
              <a:rPr lang="en-US" b="1" dirty="0">
                <a:latin typeface="Calibri"/>
                <a:ea typeface="Calibri"/>
                <a:cs typeface="Calibri"/>
              </a:rPr>
              <a:t>Nutrition is important throughout every stage of life</a:t>
            </a:r>
            <a:r>
              <a:rPr lang="en-US" b="1" dirty="0"/>
              <a:t> </a:t>
            </a:r>
            <a:br>
              <a:rPr lang="en-US" b="1" dirty="0"/>
            </a:br>
            <a:endParaRPr lang="en-US" b="1" dirty="0"/>
          </a:p>
        </p:txBody>
      </p:sp>
      <p:sp>
        <p:nvSpPr>
          <p:cNvPr id="3" name="Content Placeholder 2">
            <a:extLst>
              <a:ext uri="{FF2B5EF4-FFF2-40B4-BE49-F238E27FC236}">
                <a16:creationId xmlns:a16="http://schemas.microsoft.com/office/drawing/2014/main" id="{7B850B14-4AF0-A863-7336-C75F88F8A8F8}"/>
              </a:ext>
            </a:extLst>
          </p:cNvPr>
          <p:cNvSpPr>
            <a:spLocks noGrp="1"/>
          </p:cNvSpPr>
          <p:nvPr>
            <p:ph sz="quarter" idx="12"/>
          </p:nvPr>
        </p:nvSpPr>
        <p:spPr>
          <a:xfrm>
            <a:off x="304800" y="3380016"/>
            <a:ext cx="9982200" cy="6705599"/>
          </a:xfrm>
        </p:spPr>
        <p:txBody>
          <a:bodyPr lIns="91440" tIns="45720" rIns="91440" bIns="45720" anchor="t"/>
          <a:lstStyle/>
          <a:p>
            <a:pPr marL="457200" indent="-457200">
              <a:spcAft>
                <a:spcPts val="1800"/>
              </a:spcAft>
              <a:buFont typeface="Arial" panose="020B0604020202020204" pitchFamily="34" charset="0"/>
              <a:buChar char="•"/>
            </a:pPr>
            <a:r>
              <a:rPr lang="en-US" dirty="0"/>
              <a:t>Our nutrition needs and food choices change as our bodies go from pregnancy, infancy, childhood, adolescence, adulthood, and older age. </a:t>
            </a:r>
            <a:endParaRPr lang="en-US" dirty="0">
              <a:cs typeface="Calibri" panose="020F0502020204030204"/>
            </a:endParaRPr>
          </a:p>
          <a:p>
            <a:pPr marL="457200" indent="-457200">
              <a:spcAft>
                <a:spcPts val="1800"/>
              </a:spcAft>
              <a:buFont typeface="Arial" panose="020B0604020202020204" pitchFamily="34" charset="0"/>
              <a:buChar char="•"/>
            </a:pPr>
            <a:r>
              <a:rPr lang="en-US" dirty="0"/>
              <a:t>Foods and beverages provide us with the nutrients that our bodies need to grow, develop, obtain energy, stay healthy, and prevent disease.  </a:t>
            </a:r>
            <a:endParaRPr lang="en-US" dirty="0">
              <a:cs typeface="Calibri"/>
            </a:endParaRPr>
          </a:p>
          <a:p>
            <a:pPr marL="457200" indent="-457200">
              <a:spcAft>
                <a:spcPts val="1800"/>
              </a:spcAft>
              <a:buFont typeface="Arial" panose="020B0604020202020204" pitchFamily="34" charset="0"/>
              <a:buChar char="•"/>
            </a:pPr>
            <a:r>
              <a:rPr lang="en-US" dirty="0">
                <a:solidFill>
                  <a:srgbClr val="000000"/>
                </a:solidFill>
                <a:highlight>
                  <a:srgbClr val="FFFFFF"/>
                </a:highlight>
                <a:latin typeface="Calibri"/>
                <a:ea typeface="Calibri" panose="020F0502020204030204"/>
                <a:cs typeface="Calibri" panose="020F0502020204030204"/>
              </a:rPr>
              <a:t>Our nutrition needs and food choices change as our bodies go from pregnancy, infancy, childhood, adolescence, adulthood, and older age. </a:t>
            </a:r>
            <a:endParaRPr lang="en-US" dirty="0">
              <a:solidFill>
                <a:srgbClr val="000000"/>
              </a:solidFill>
              <a:highlight>
                <a:srgbClr val="C6C6C6"/>
              </a:highlight>
              <a:latin typeface="Calibri"/>
              <a:ea typeface="Calibri" panose="020F0502020204030204"/>
              <a:cs typeface="Calibri" panose="020F0502020204030204"/>
            </a:endParaRPr>
          </a:p>
          <a:p>
            <a:pPr marL="457200" lvl="0" indent="-457200">
              <a:spcAft>
                <a:spcPts val="1800"/>
              </a:spcAft>
              <a:buFont typeface="Wingdings" panose="05000000000000000000" pitchFamily="2" charset="2"/>
              <a:buChar char="§"/>
            </a:pPr>
            <a:endParaRPr lang="en-US" dirty="0">
              <a:ea typeface="Calibri" panose="020F0502020204030204"/>
              <a:cs typeface="Calibri" panose="020F0502020204030204"/>
            </a:endParaRPr>
          </a:p>
          <a:p>
            <a:pPr lvl="0">
              <a:spcAft>
                <a:spcPts val="1800"/>
              </a:spcAft>
            </a:pPr>
            <a:endParaRPr lang="en-US" dirty="0"/>
          </a:p>
          <a:p>
            <a:pPr>
              <a:spcAft>
                <a:spcPts val="1800"/>
              </a:spcAft>
            </a:pPr>
            <a:endParaRPr lang="en-US" dirty="0"/>
          </a:p>
          <a:p>
            <a:pPr>
              <a:spcAft>
                <a:spcPts val="1800"/>
              </a:spcAft>
            </a:pPr>
            <a:endParaRPr lang="en-US" sz="3200" dirty="0">
              <a:solidFill>
                <a:srgbClr val="001640"/>
              </a:solidFill>
              <a:latin typeface="Calibri" panose="020F0502020204030204" pitchFamily="34" charset="0"/>
              <a:ea typeface="Calibri" panose="020F0502020204030204"/>
              <a:cs typeface="Calibri" panose="020F0502020204030204" pitchFamily="34" charset="0"/>
            </a:endParaRPr>
          </a:p>
          <a:p>
            <a:pPr>
              <a:spcAft>
                <a:spcPts val="1800"/>
              </a:spcAft>
            </a:pPr>
            <a:endParaRPr lang="en-US" dirty="0">
              <a:solidFill>
                <a:srgbClr val="254E72"/>
              </a:solidFill>
              <a:latin typeface="Calibri" panose="020F0502020204030204" pitchFamily="34" charset="0"/>
              <a:cs typeface="Calibri" panose="020F0502020204030204" pitchFamily="34" charset="0"/>
            </a:endParaRPr>
          </a:p>
          <a:p>
            <a:pPr>
              <a:spcAft>
                <a:spcPts val="1800"/>
              </a:spcAft>
            </a:pPr>
            <a:endParaRPr lang="en-US" dirty="0">
              <a:ea typeface="Calibri" panose="020F0502020204030204"/>
              <a:cs typeface="Calibri" panose="020F0502020204030204"/>
            </a:endParaRPr>
          </a:p>
        </p:txBody>
      </p:sp>
      <p:pic>
        <p:nvPicPr>
          <p:cNvPr id="6" name="Picture 5" descr="Illustration showing five stages of pregnancy and early motherhood, depicting a woman progressing from early pregnancy to holding a newborn baby.">
            <a:extLst>
              <a:ext uri="{FF2B5EF4-FFF2-40B4-BE49-F238E27FC236}">
                <a16:creationId xmlns:a16="http://schemas.microsoft.com/office/drawing/2014/main" id="{D1965C59-B998-B965-8E26-FBA51078363D}"/>
              </a:ext>
            </a:extLst>
          </p:cNvPr>
          <p:cNvPicPr>
            <a:picLocks noChangeAspect="1"/>
          </p:cNvPicPr>
          <p:nvPr/>
        </p:nvPicPr>
        <p:blipFill>
          <a:blip r:embed="rId3"/>
          <a:stretch>
            <a:fillRect/>
          </a:stretch>
        </p:blipFill>
        <p:spPr>
          <a:xfrm>
            <a:off x="11049000" y="3271482"/>
            <a:ext cx="6400800" cy="3461333"/>
          </a:xfrm>
          <a:prstGeom prst="rect">
            <a:avLst/>
          </a:prstGeom>
        </p:spPr>
      </p:pic>
      <p:pic>
        <p:nvPicPr>
          <p:cNvPr id="8" name="Picture 7" descr="Illustration showing five stages of a boy's growth from infant to teenager, each stage depicted with different clothing and activities, such as crawling, holding a toy car, waving, holding a basketball, and carrying books.">
            <a:extLst>
              <a:ext uri="{FF2B5EF4-FFF2-40B4-BE49-F238E27FC236}">
                <a16:creationId xmlns:a16="http://schemas.microsoft.com/office/drawing/2014/main" id="{F84BE76E-7BFD-DFDB-1101-9B66A35A5162}"/>
              </a:ext>
            </a:extLst>
          </p:cNvPr>
          <p:cNvPicPr>
            <a:picLocks noChangeAspect="1"/>
          </p:cNvPicPr>
          <p:nvPr/>
        </p:nvPicPr>
        <p:blipFill>
          <a:blip r:embed="rId4"/>
          <a:stretch>
            <a:fillRect/>
          </a:stretch>
        </p:blipFill>
        <p:spPr>
          <a:xfrm>
            <a:off x="11049000" y="6732815"/>
            <a:ext cx="6400800" cy="3200400"/>
          </a:xfrm>
          <a:prstGeom prst="rect">
            <a:avLst/>
          </a:prstGeom>
        </p:spPr>
      </p:pic>
    </p:spTree>
    <p:extLst>
      <p:ext uri="{BB962C8B-B14F-4D97-AF65-F5344CB8AC3E}">
        <p14:creationId xmlns:p14="http://schemas.microsoft.com/office/powerpoint/2010/main" val="218965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6559-23C2-36B5-5E77-A7C11E043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427B0-B113-E221-631F-84C9FDAACF01}"/>
              </a:ext>
            </a:extLst>
          </p:cNvPr>
          <p:cNvSpPr>
            <a:spLocks noGrp="1"/>
          </p:cNvSpPr>
          <p:nvPr>
            <p:ph type="title"/>
          </p:nvPr>
        </p:nvSpPr>
        <p:spPr>
          <a:xfrm>
            <a:off x="304800" y="817197"/>
            <a:ext cx="4169228" cy="4631103"/>
          </a:xfrm>
        </p:spPr>
        <p:txBody>
          <a:bodyPr lIns="91440" tIns="45720" rIns="91440" bIns="45720" anchor="t"/>
          <a:lstStyle/>
          <a:p>
            <a:r>
              <a:rPr lang="en-US" b="1" dirty="0">
                <a:latin typeface="Calibri"/>
                <a:ea typeface="Calibri"/>
                <a:cs typeface="Calibri"/>
              </a:rPr>
              <a:t>The Dietary Guidelines for Americans</a:t>
            </a:r>
            <a:br>
              <a:rPr lang="en-US" b="1" dirty="0">
                <a:latin typeface="Calibri"/>
                <a:ea typeface="Calibri"/>
                <a:cs typeface="Calibri"/>
              </a:rPr>
            </a:br>
            <a:br>
              <a:rPr lang="en-US" b="1" dirty="0"/>
            </a:br>
            <a:r>
              <a:rPr lang="en-US" b="1" dirty="0"/>
              <a:t> </a:t>
            </a:r>
            <a:br>
              <a:rPr lang="en-US" b="1" dirty="0"/>
            </a:br>
            <a:endParaRPr lang="en-US" b="1" dirty="0"/>
          </a:p>
        </p:txBody>
      </p:sp>
      <p:sp>
        <p:nvSpPr>
          <p:cNvPr id="3" name="Text Placeholder 2">
            <a:extLst>
              <a:ext uri="{FF2B5EF4-FFF2-40B4-BE49-F238E27FC236}">
                <a16:creationId xmlns:a16="http://schemas.microsoft.com/office/drawing/2014/main" id="{8AF10775-C1AF-CBA4-2EC0-52B4D24B4CB7}"/>
              </a:ext>
            </a:extLst>
          </p:cNvPr>
          <p:cNvSpPr>
            <a:spLocks noGrp="1"/>
          </p:cNvSpPr>
          <p:nvPr>
            <p:ph type="body" sz="quarter" idx="11"/>
          </p:nvPr>
        </p:nvSpPr>
        <p:spPr>
          <a:xfrm>
            <a:off x="4800600" y="826600"/>
            <a:ext cx="12954000" cy="7898299"/>
          </a:xfrm>
        </p:spPr>
        <p:txBody>
          <a:bodyPr lIns="91440" tIns="45720" rIns="91440" bIns="45720" anchor="t"/>
          <a:lstStyle/>
          <a:p>
            <a:pPr>
              <a:spcAft>
                <a:spcPts val="2400"/>
              </a:spcAft>
              <a:buFont typeface="Arial" panose="020B0604020202020204" pitchFamily="34" charset="0"/>
              <a:buChar char="•"/>
            </a:pPr>
            <a:r>
              <a:rPr lang="en-US" sz="3200" b="1" dirty="0">
                <a:solidFill>
                  <a:schemeClr val="tx1"/>
                </a:solidFill>
                <a:latin typeface="Calibri"/>
                <a:ea typeface="Calibri"/>
                <a:cs typeface="Calibri"/>
              </a:rPr>
              <a:t>The Dietary Guidelines for Americans (DGA) are developed every five years by the U.S. Department of Health and Human Services, provide evidence-based dietary recommendations.  </a:t>
            </a:r>
          </a:p>
          <a:p>
            <a:pPr>
              <a:spcAft>
                <a:spcPts val="2400"/>
              </a:spcAft>
              <a:buFont typeface="Arial" panose="020B0604020202020204" pitchFamily="34" charset="0"/>
              <a:buChar char="•"/>
            </a:pPr>
            <a:r>
              <a:rPr lang="en-US" sz="3200" b="1" dirty="0">
                <a:solidFill>
                  <a:schemeClr val="tx1"/>
                </a:solidFill>
                <a:latin typeface="Calibri"/>
                <a:ea typeface="Calibri"/>
                <a:cs typeface="Calibri"/>
              </a:rPr>
              <a:t>The Healthy Eating Index (HEI) is a tool used to measure how a person is adhering to the recommendations of the Dietary Guidelines. </a:t>
            </a:r>
          </a:p>
          <a:p>
            <a:pPr>
              <a:spcAft>
                <a:spcPts val="2400"/>
              </a:spcAft>
              <a:buFont typeface="Arial" panose="020B0604020202020204" pitchFamily="34" charset="0"/>
              <a:buChar char="•"/>
            </a:pPr>
            <a:r>
              <a:rPr lang="en-US" sz="3200" b="1" dirty="0">
                <a:solidFill>
                  <a:schemeClr val="tx1"/>
                </a:solidFill>
                <a:latin typeface="Calibri"/>
                <a:ea typeface="Calibri"/>
                <a:cs typeface="Calibri"/>
              </a:rPr>
              <a:t>HEI score can range from 0 to 100, with a lower score meaning less adherence to DGA’s recommendations. </a:t>
            </a:r>
          </a:p>
          <a:p>
            <a:pPr lvl="0"/>
            <a:endParaRPr lang="en-US" sz="3200" b="1" dirty="0"/>
          </a:p>
          <a:p>
            <a:pPr marL="0" lvl="0" indent="0">
              <a:buNone/>
            </a:pPr>
            <a:endParaRPr lang="en-US" b="1" dirty="0"/>
          </a:p>
          <a:p>
            <a:pPr lvl="0"/>
            <a:endParaRPr lang="en-US" b="1" dirty="0"/>
          </a:p>
          <a:p>
            <a:pPr marL="0" lvl="0" indent="0">
              <a:buNone/>
            </a:pPr>
            <a:endParaRPr lang="en-US" b="1" dirty="0"/>
          </a:p>
          <a:p>
            <a:pPr marL="457200" lvl="1" indent="0">
              <a:buNone/>
            </a:pPr>
            <a:endParaRPr lang="en-US" b="1" dirty="0"/>
          </a:p>
          <a:p>
            <a:endParaRPr lang="en-US" b="1" dirty="0"/>
          </a:p>
        </p:txBody>
      </p:sp>
      <p:pic>
        <p:nvPicPr>
          <p:cNvPr id="4" name="Picture 3" descr="UConn Rudd Center for Food Policy and Health logo">
            <a:extLst>
              <a:ext uri="{FF2B5EF4-FFF2-40B4-BE49-F238E27FC236}">
                <a16:creationId xmlns:a16="http://schemas.microsoft.com/office/drawing/2014/main" id="{506FF2CE-F61B-3EA3-7572-7C66948CD0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32539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79213F9B-D781-9DA5-B44A-F34348EB05E8}"/>
              </a:ext>
            </a:extLst>
          </p:cNvPr>
          <p:cNvSpPr txBox="1">
            <a:spLocks noGrp="1"/>
          </p:cNvSpPr>
          <p:nvPr>
            <p:ph type="title" idx="4294967295"/>
          </p:nvPr>
        </p:nvSpPr>
        <p:spPr>
          <a:xfrm>
            <a:off x="381000" y="0"/>
            <a:ext cx="10245246" cy="10014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lang="en-US" sz="5400" b="1" spc="75" dirty="0">
                <a:solidFill>
                  <a:srgbClr val="BE2D2D"/>
                </a:solidFill>
                <a:latin typeface="Calibri"/>
                <a:ea typeface="Calibri"/>
                <a:cs typeface="Calibri"/>
              </a:rPr>
              <a:t>Pregnancy and Lactation</a:t>
            </a:r>
            <a:endParaRPr lang="en-US" sz="5400" b="1" u="none" strike="noStrike" kern="1200" cap="none" spc="75" normalizeH="0" baseline="0" noProof="0" dirty="0">
              <a:ln>
                <a:noFill/>
              </a:ln>
              <a:solidFill>
                <a:srgbClr val="BE2D2D"/>
              </a:solidFill>
              <a:effectLst/>
              <a:uLnTx/>
              <a:uFillTx/>
              <a:latin typeface="Calibri"/>
              <a:ea typeface="Calibri"/>
              <a:cs typeface="Calibri"/>
            </a:endParaRPr>
          </a:p>
        </p:txBody>
      </p:sp>
      <p:sp>
        <p:nvSpPr>
          <p:cNvPr id="13" name="TextBox 13"/>
          <p:cNvSpPr txBox="1"/>
          <p:nvPr/>
        </p:nvSpPr>
        <p:spPr>
          <a:xfrm>
            <a:off x="381000" y="1244648"/>
            <a:ext cx="9601200" cy="8309967"/>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3600" dirty="0">
                <a:ea typeface="Calibri"/>
                <a:cs typeface="Calibri"/>
              </a:rPr>
              <a:t>Good nutrition during pregnancy supports healthy growth, brain development, lactation, and postpartum recovery.</a:t>
            </a:r>
          </a:p>
          <a:p>
            <a:pPr marL="1028700" lvl="1" indent="-571500">
              <a:buFont typeface="Arial" panose="020B0604020202020204" pitchFamily="34" charset="0"/>
              <a:buChar char="•"/>
            </a:pPr>
            <a:r>
              <a:rPr lang="en-US" sz="3200" dirty="0"/>
              <a:t>Important to eat foods that are rich in folate, iron, calcium and protein.</a:t>
            </a:r>
          </a:p>
          <a:p>
            <a:pPr marL="1028700" lvl="1" indent="-571500">
              <a:buFont typeface="Arial" panose="020B0604020202020204" pitchFamily="34" charset="0"/>
              <a:buChar char="•"/>
            </a:pPr>
            <a:r>
              <a:rPr lang="en-US" sz="3200" dirty="0"/>
              <a:t>Fiber rich foods such as fruits, vegetables, whole grains and legumes are a rich source of vitamin and mineral as well as fiber, all of which helps with digestion.</a:t>
            </a:r>
          </a:p>
          <a:p>
            <a:pPr marL="1028700" lvl="1" indent="-571500">
              <a:buFont typeface="Arial" panose="020B0604020202020204" pitchFamily="34" charset="0"/>
              <a:buChar char="•"/>
            </a:pPr>
            <a:r>
              <a:rPr lang="en-US" sz="3200" dirty="0"/>
              <a:t>The Healthy Eating Index scores of U.S. Adult, pregnant, and lactating women are 54, 63, and 62, respectively. </a:t>
            </a:r>
          </a:p>
          <a:p>
            <a:pPr lvl="1"/>
            <a:endParaRPr lang="en-US" sz="3600" dirty="0">
              <a:cs typeface="Calibri"/>
            </a:endParaRPr>
          </a:p>
          <a:p>
            <a:pPr marL="457200" indent="-457200">
              <a:buFont typeface="Arial" panose="020B0604020202020204" pitchFamily="34" charset="0"/>
              <a:buChar char="•"/>
            </a:pPr>
            <a:r>
              <a:rPr lang="en-US" sz="3600" b="1" dirty="0">
                <a:solidFill>
                  <a:srgbClr val="000E2F"/>
                </a:solidFill>
                <a:ea typeface="Calibri"/>
                <a:cs typeface="Calibri"/>
              </a:rPr>
              <a:t>Discussion question:</a:t>
            </a:r>
          </a:p>
          <a:p>
            <a:pPr marL="914400" lvl="1" indent="-457200">
              <a:buFont typeface="Arial" panose="020B0604020202020204" pitchFamily="34" charset="0"/>
              <a:buChar char="•"/>
            </a:pPr>
            <a:r>
              <a:rPr lang="en-US" sz="3200" dirty="0"/>
              <a:t>What do the Healthy Eating index scores and</a:t>
            </a:r>
            <a:r>
              <a:rPr lang="en-US" sz="3200" dirty="0">
                <a:cs typeface="Calibri" panose="020F0502020204030204"/>
              </a:rPr>
              <a:t> </a:t>
            </a:r>
            <a:r>
              <a:rPr lang="en-US" sz="3200" dirty="0"/>
              <a:t>food group intake from this graph tell us?</a:t>
            </a:r>
            <a:endParaRPr lang="en-US" sz="3200" dirty="0">
              <a:ea typeface="Calibri"/>
              <a:cs typeface="Calibri"/>
            </a:endParaRPr>
          </a:p>
        </p:txBody>
      </p:sp>
      <p:pic>
        <p:nvPicPr>
          <p:cNvPr id="4" name="Picture 3" descr="Bar chart and infographic showing average daily food group intakes of pregnant or lactating women compared to recommended ranges, with purple dots indicating average intakes and blue bars for recommended ranges. Key details include Healthy Eating Index scores of 54 for adult women, 63 for pregnant women, and 62 for lactating women, plus percentages exceeding limits for added sugars, saturated fat, and sodium.">
            <a:extLst>
              <a:ext uri="{FF2B5EF4-FFF2-40B4-BE49-F238E27FC236}">
                <a16:creationId xmlns:a16="http://schemas.microsoft.com/office/drawing/2014/main" id="{5533ED2F-C31F-023A-10DB-AF24FC78E87F}"/>
              </a:ext>
            </a:extLst>
          </p:cNvPr>
          <p:cNvPicPr>
            <a:picLocks noChangeAspect="1"/>
          </p:cNvPicPr>
          <p:nvPr/>
        </p:nvPicPr>
        <p:blipFill>
          <a:blip r:embed="rId4"/>
          <a:stretch>
            <a:fillRect/>
          </a:stretch>
        </p:blipFill>
        <p:spPr>
          <a:xfrm>
            <a:off x="9982200" y="1330148"/>
            <a:ext cx="8153400" cy="7467600"/>
          </a:xfrm>
          <a:prstGeom prst="rect">
            <a:avLst/>
          </a:prstGeom>
        </p:spPr>
      </p:pic>
      <p:sp>
        <p:nvSpPr>
          <p:cNvPr id="2" name="TextBox 1">
            <a:extLst>
              <a:ext uri="{FF2B5EF4-FFF2-40B4-BE49-F238E27FC236}">
                <a16:creationId xmlns:a16="http://schemas.microsoft.com/office/drawing/2014/main" id="{53F1FEB9-D4E3-130F-5F88-EBFD015D7AA1}"/>
              </a:ext>
            </a:extLst>
          </p:cNvPr>
          <p:cNvSpPr txBox="1"/>
          <p:nvPr/>
        </p:nvSpPr>
        <p:spPr>
          <a:xfrm>
            <a:off x="10210800" y="9130062"/>
            <a:ext cx="7924800" cy="738664"/>
          </a:xfrm>
          <a:prstGeom prst="rect">
            <a:avLst/>
          </a:prstGeom>
          <a:noFill/>
        </p:spPr>
        <p:txBody>
          <a:bodyPr wrap="square" rtlCol="0">
            <a:spAutoFit/>
          </a:bodyPr>
          <a:lstStyle/>
          <a:p>
            <a:r>
              <a:rPr lang="en-US" sz="1400" dirty="0"/>
              <a:t>Source: U.S. Department of Agriculture &amp; U.S. Department of Health and Human Services. (2020). </a:t>
            </a:r>
          </a:p>
          <a:p>
            <a:r>
              <a:rPr lang="en-US" sz="1400" i="1" dirty="0"/>
              <a:t>Current Intakes: Women Who Are Pregnant or Lactating</a:t>
            </a:r>
            <a:r>
              <a:rPr lang="en-US" sz="1400" dirty="0"/>
              <a:t> [Figure 5-1]. </a:t>
            </a:r>
          </a:p>
          <a:p>
            <a:r>
              <a:rPr lang="en-US" sz="1400" dirty="0"/>
              <a:t>In </a:t>
            </a:r>
            <a:r>
              <a:rPr lang="en-US" sz="1400" i="1" dirty="0"/>
              <a:t>Dietary Guidelines for Americans, 2020–2025</a:t>
            </a:r>
            <a:r>
              <a:rPr lang="en-US" sz="1400" dirty="0"/>
              <a:t> (9th ed., Chapter 5). </a:t>
            </a:r>
            <a:r>
              <a:rPr lang="en-US" sz="1400" dirty="0">
                <a:hlinkClick r:id="rId5"/>
              </a:rPr>
              <a:t>https://www.dietaryguidelines.gov/</a:t>
            </a:r>
            <a:r>
              <a:rPr lang="en-US" sz="1400"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1464557" y="1145317"/>
            <a:ext cx="12011774" cy="10014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lang="en-US" sz="6000" b="1" spc="75" dirty="0">
                <a:solidFill>
                  <a:srgbClr val="000E2F"/>
                </a:solidFill>
                <a:latin typeface="Calibri"/>
                <a:ea typeface="Calibri"/>
                <a:cs typeface="Calibri"/>
              </a:rPr>
              <a:t>Infancy (0-12 months)</a:t>
            </a:r>
            <a:endParaRPr lang="en-US" sz="6000" b="1" u="none" strike="noStrike" kern="1200" cap="none" spc="75" normalizeH="0" baseline="0" noProof="0" dirty="0">
              <a:ln>
                <a:noFill/>
              </a:ln>
              <a:solidFill>
                <a:srgbClr val="000E2F"/>
              </a:solidFill>
              <a:effectLst/>
              <a:uLnTx/>
              <a:uFillTx/>
              <a:latin typeface="Calibri"/>
              <a:ea typeface="Calibri"/>
              <a:cs typeface="Calibri"/>
            </a:endParaRPr>
          </a:p>
        </p:txBody>
      </p:sp>
      <p:sp>
        <p:nvSpPr>
          <p:cNvPr id="6" name="AutoShape 6">
            <a:extLst>
              <a:ext uri="{C183D7F6-B498-43B3-948B-1728B52AA6E4}">
                <adec:decorative xmlns:adec="http://schemas.microsoft.com/office/drawing/2017/decorative" val="1"/>
              </a:ext>
            </a:extLst>
          </p:cNvPr>
          <p:cNvSpPr/>
          <p:nvPr/>
        </p:nvSpPr>
        <p:spPr>
          <a:xfrm>
            <a:off x="1464557" y="3083115"/>
            <a:ext cx="7336428" cy="2807481"/>
          </a:xfrm>
          <a:prstGeom prst="rect">
            <a:avLst/>
          </a:prstGeom>
          <a:solidFill>
            <a:srgbClr val="000E2F"/>
          </a:solidFill>
        </p:spPr>
        <p:txBody>
          <a:bodyPr/>
          <a:lstStyle/>
          <a:p>
            <a:endParaRPr lang="en-US"/>
          </a:p>
        </p:txBody>
      </p:sp>
      <p:sp>
        <p:nvSpPr>
          <p:cNvPr id="20" name="TextBox 20"/>
          <p:cNvSpPr txBox="1"/>
          <p:nvPr/>
        </p:nvSpPr>
        <p:spPr>
          <a:xfrm>
            <a:off x="2116511" y="3406350"/>
            <a:ext cx="6000891" cy="410433"/>
          </a:xfrm>
          <a:prstGeom prst="rect">
            <a:avLst/>
          </a:prstGeom>
        </p:spPr>
        <p:txBody>
          <a:bodyPr lIns="0" tIns="0" rIns="0" bIns="0" rtlCol="0" anchor="t">
            <a:spAutoFit/>
          </a:bodyPr>
          <a:lstStyle/>
          <a:p>
            <a:pPr algn="ctr">
              <a:lnSpc>
                <a:spcPts val="3000"/>
              </a:lnSpc>
            </a:pPr>
            <a:r>
              <a:rPr lang="en-US" sz="3600" b="1" spc="99" dirty="0">
                <a:solidFill>
                  <a:schemeClr val="bg2"/>
                </a:solidFill>
                <a:latin typeface="Calibri"/>
                <a:ea typeface="Calibri"/>
                <a:cs typeface="Calibri"/>
              </a:rPr>
              <a:t>Exclusive Breastfeeding</a:t>
            </a:r>
          </a:p>
        </p:txBody>
      </p:sp>
      <p:sp>
        <p:nvSpPr>
          <p:cNvPr id="21" name="TextBox 21"/>
          <p:cNvSpPr txBox="1"/>
          <p:nvPr/>
        </p:nvSpPr>
        <p:spPr>
          <a:xfrm>
            <a:off x="2132326" y="4204092"/>
            <a:ext cx="6000891" cy="1166345"/>
          </a:xfrm>
          <a:prstGeom prst="rect">
            <a:avLst/>
          </a:prstGeom>
        </p:spPr>
        <p:txBody>
          <a:bodyPr lIns="0" tIns="0" rIns="0" bIns="0" rtlCol="0" anchor="t">
            <a:spAutoFit/>
          </a:bodyPr>
          <a:lstStyle/>
          <a:p>
            <a:pPr algn="ctr">
              <a:lnSpc>
                <a:spcPts val="3000"/>
              </a:lnSpc>
            </a:pPr>
            <a:r>
              <a:rPr lang="en-US" sz="3200" dirty="0">
                <a:solidFill>
                  <a:srgbClr val="FEFFFF"/>
                </a:solidFill>
                <a:latin typeface="Calibri"/>
                <a:ea typeface="Calibri"/>
                <a:cs typeface="Calibri"/>
              </a:rPr>
              <a:t>Exclusive breastfeeding is recommended for the first six months of life.</a:t>
            </a:r>
          </a:p>
        </p:txBody>
      </p:sp>
      <p:sp>
        <p:nvSpPr>
          <p:cNvPr id="49" name="AutoShape 6">
            <a:extLst>
              <a:ext uri="{FF2B5EF4-FFF2-40B4-BE49-F238E27FC236}">
                <a16:creationId xmlns:a16="http://schemas.microsoft.com/office/drawing/2014/main" id="{8BC9E672-9E9A-724A-9E5A-BFC634BDD03F}"/>
              </a:ext>
              <a:ext uri="{C183D7F6-B498-43B3-948B-1728B52AA6E4}">
                <adec:decorative xmlns:adec="http://schemas.microsoft.com/office/drawing/2017/decorative" val="1"/>
              </a:ext>
            </a:extLst>
          </p:cNvPr>
          <p:cNvSpPr/>
          <p:nvPr/>
        </p:nvSpPr>
        <p:spPr>
          <a:xfrm>
            <a:off x="9109701" y="3070287"/>
            <a:ext cx="7336428" cy="2807481"/>
          </a:xfrm>
          <a:prstGeom prst="rect">
            <a:avLst/>
          </a:prstGeom>
          <a:solidFill>
            <a:srgbClr val="000E2F"/>
          </a:solidFill>
        </p:spPr>
        <p:txBody>
          <a:bodyPr/>
          <a:lstStyle/>
          <a:p>
            <a:endParaRPr lang="en-US"/>
          </a:p>
        </p:txBody>
      </p:sp>
      <p:sp>
        <p:nvSpPr>
          <p:cNvPr id="3" name="TextBox 20">
            <a:extLst>
              <a:ext uri="{FF2B5EF4-FFF2-40B4-BE49-F238E27FC236}">
                <a16:creationId xmlns:a16="http://schemas.microsoft.com/office/drawing/2014/main" id="{4345FE8A-D6F4-05B3-621E-E4007E206DCA}"/>
              </a:ext>
            </a:extLst>
          </p:cNvPr>
          <p:cNvSpPr txBox="1"/>
          <p:nvPr/>
        </p:nvSpPr>
        <p:spPr>
          <a:xfrm>
            <a:off x="9761655" y="3406350"/>
            <a:ext cx="6000891" cy="410433"/>
          </a:xfrm>
          <a:prstGeom prst="rect">
            <a:avLst/>
          </a:prstGeom>
        </p:spPr>
        <p:txBody>
          <a:bodyPr lIns="0" tIns="0" rIns="0" bIns="0" rtlCol="0" anchor="t">
            <a:spAutoFit/>
          </a:bodyPr>
          <a:lstStyle/>
          <a:p>
            <a:pPr algn="ctr">
              <a:lnSpc>
                <a:spcPts val="3000"/>
              </a:lnSpc>
            </a:pPr>
            <a:r>
              <a:rPr lang="en-US" sz="3600" b="1" spc="99" dirty="0">
                <a:solidFill>
                  <a:schemeClr val="bg2"/>
                </a:solidFill>
                <a:latin typeface="Calibri"/>
                <a:ea typeface="Calibri"/>
                <a:cs typeface="Calibri"/>
              </a:rPr>
              <a:t>Introduction of solids</a:t>
            </a:r>
          </a:p>
        </p:txBody>
      </p:sp>
      <p:sp>
        <p:nvSpPr>
          <p:cNvPr id="52" name="TextBox 21">
            <a:extLst>
              <a:ext uri="{FF2B5EF4-FFF2-40B4-BE49-F238E27FC236}">
                <a16:creationId xmlns:a16="http://schemas.microsoft.com/office/drawing/2014/main" id="{96A7C369-1D1E-D94D-8F88-997B49653366}"/>
              </a:ext>
            </a:extLst>
          </p:cNvPr>
          <p:cNvSpPr txBox="1"/>
          <p:nvPr/>
        </p:nvSpPr>
        <p:spPr>
          <a:xfrm>
            <a:off x="9288487" y="4013743"/>
            <a:ext cx="6978851" cy="1551002"/>
          </a:xfrm>
          <a:prstGeom prst="rect">
            <a:avLst/>
          </a:prstGeom>
        </p:spPr>
        <p:txBody>
          <a:bodyPr wrap="square" lIns="0" tIns="0" rIns="0" bIns="0" rtlCol="0" anchor="t">
            <a:spAutoFit/>
          </a:bodyPr>
          <a:lstStyle/>
          <a:p>
            <a:pPr algn="ctr">
              <a:lnSpc>
                <a:spcPts val="3000"/>
              </a:lnSpc>
            </a:pPr>
            <a:r>
              <a:rPr lang="en-US" sz="3200" dirty="0">
                <a:solidFill>
                  <a:srgbClr val="FEFFFF"/>
                </a:solidFill>
              </a:rPr>
              <a:t>At around 6 months, solid foods should be introduced, focusing on iron-rich foods, like pureed meats, fortified cereals, and a variety of fruits and vegetables.</a:t>
            </a:r>
            <a:endParaRPr lang="en-US" sz="3200" dirty="0">
              <a:solidFill>
                <a:srgbClr val="FEFFFF"/>
              </a:solidFill>
              <a:latin typeface="Calibri" panose="020F0502020204030204" pitchFamily="34" charset="0"/>
            </a:endParaRPr>
          </a:p>
        </p:txBody>
      </p:sp>
      <p:sp>
        <p:nvSpPr>
          <p:cNvPr id="54" name="AutoShape 6">
            <a:extLst>
              <a:ext uri="{FF2B5EF4-FFF2-40B4-BE49-F238E27FC236}">
                <a16:creationId xmlns:a16="http://schemas.microsoft.com/office/drawing/2014/main" id="{BCF16D7A-13C2-7E45-9D35-779CBD581A95}"/>
              </a:ext>
              <a:ext uri="{C183D7F6-B498-43B3-948B-1728B52AA6E4}">
                <adec:decorative xmlns:adec="http://schemas.microsoft.com/office/drawing/2017/decorative" val="1"/>
              </a:ext>
            </a:extLst>
          </p:cNvPr>
          <p:cNvSpPr/>
          <p:nvPr/>
        </p:nvSpPr>
        <p:spPr>
          <a:xfrm>
            <a:off x="1464557" y="6029080"/>
            <a:ext cx="7336428" cy="2807481"/>
          </a:xfrm>
          <a:prstGeom prst="rect">
            <a:avLst/>
          </a:prstGeom>
          <a:solidFill>
            <a:srgbClr val="000E2F"/>
          </a:solidFill>
        </p:spPr>
        <p:txBody>
          <a:bodyPr/>
          <a:lstStyle/>
          <a:p>
            <a:endParaRPr lang="en-US" dirty="0"/>
          </a:p>
        </p:txBody>
      </p:sp>
      <p:sp>
        <p:nvSpPr>
          <p:cNvPr id="4" name="TextBox 20">
            <a:extLst>
              <a:ext uri="{FF2B5EF4-FFF2-40B4-BE49-F238E27FC236}">
                <a16:creationId xmlns:a16="http://schemas.microsoft.com/office/drawing/2014/main" id="{EF793578-3F96-8D9C-DFAC-05F0D770B92A}"/>
              </a:ext>
            </a:extLst>
          </p:cNvPr>
          <p:cNvSpPr txBox="1"/>
          <p:nvPr/>
        </p:nvSpPr>
        <p:spPr>
          <a:xfrm>
            <a:off x="2096382" y="6360851"/>
            <a:ext cx="6000891" cy="410433"/>
          </a:xfrm>
          <a:prstGeom prst="rect">
            <a:avLst/>
          </a:prstGeom>
        </p:spPr>
        <p:txBody>
          <a:bodyPr lIns="0" tIns="0" rIns="0" bIns="0" rtlCol="0" anchor="t">
            <a:spAutoFit/>
          </a:bodyPr>
          <a:lstStyle/>
          <a:p>
            <a:pPr algn="ctr">
              <a:lnSpc>
                <a:spcPts val="3000"/>
              </a:lnSpc>
            </a:pPr>
            <a:r>
              <a:rPr lang="en-US" sz="3600" b="1" spc="99" dirty="0">
                <a:solidFill>
                  <a:schemeClr val="bg2"/>
                </a:solidFill>
                <a:latin typeface="Calibri"/>
                <a:ea typeface="Calibri"/>
                <a:cs typeface="Calibri"/>
              </a:rPr>
              <a:t>Food preferences</a:t>
            </a:r>
          </a:p>
        </p:txBody>
      </p:sp>
      <p:sp>
        <p:nvSpPr>
          <p:cNvPr id="57" name="TextBox 21">
            <a:extLst>
              <a:ext uri="{FF2B5EF4-FFF2-40B4-BE49-F238E27FC236}">
                <a16:creationId xmlns:a16="http://schemas.microsoft.com/office/drawing/2014/main" id="{A0D16E0D-EABF-BD4F-AAEE-8AE6F530A34C}"/>
              </a:ext>
            </a:extLst>
          </p:cNvPr>
          <p:cNvSpPr txBox="1"/>
          <p:nvPr/>
        </p:nvSpPr>
        <p:spPr>
          <a:xfrm>
            <a:off x="2132326" y="7226988"/>
            <a:ext cx="6000891" cy="1166345"/>
          </a:xfrm>
          <a:prstGeom prst="rect">
            <a:avLst/>
          </a:prstGeom>
        </p:spPr>
        <p:txBody>
          <a:bodyPr lIns="0" tIns="0" rIns="0" bIns="0" rtlCol="0" anchor="t">
            <a:spAutoFit/>
          </a:bodyPr>
          <a:lstStyle/>
          <a:p>
            <a:pPr algn="ctr">
              <a:lnSpc>
                <a:spcPts val="3000"/>
              </a:lnSpc>
            </a:pPr>
            <a:r>
              <a:rPr lang="en-US" sz="3200" dirty="0">
                <a:solidFill>
                  <a:srgbClr val="FEFFFF"/>
                </a:solidFill>
                <a:latin typeface="Calibri"/>
                <a:ea typeface="Calibri"/>
                <a:cs typeface="Calibri"/>
              </a:rPr>
              <a:t>Important time to learn the taste of foods  and develop food preferences.</a:t>
            </a:r>
          </a:p>
        </p:txBody>
      </p:sp>
      <p:sp>
        <p:nvSpPr>
          <p:cNvPr id="59" name="AutoShape 6">
            <a:extLst>
              <a:ext uri="{FF2B5EF4-FFF2-40B4-BE49-F238E27FC236}">
                <a16:creationId xmlns:a16="http://schemas.microsoft.com/office/drawing/2014/main" id="{1BF7AC72-A940-BB4E-98B3-3E7252CBD204}"/>
              </a:ext>
              <a:ext uri="{C183D7F6-B498-43B3-948B-1728B52AA6E4}">
                <adec:decorative xmlns:adec="http://schemas.microsoft.com/office/drawing/2017/decorative" val="1"/>
              </a:ext>
            </a:extLst>
          </p:cNvPr>
          <p:cNvSpPr/>
          <p:nvPr/>
        </p:nvSpPr>
        <p:spPr>
          <a:xfrm>
            <a:off x="9109701" y="6020451"/>
            <a:ext cx="7336428" cy="2807481"/>
          </a:xfrm>
          <a:prstGeom prst="rect">
            <a:avLst/>
          </a:prstGeom>
          <a:solidFill>
            <a:srgbClr val="000E2F"/>
          </a:solidFill>
        </p:spPr>
        <p:txBody>
          <a:bodyPr/>
          <a:lstStyle/>
          <a:p>
            <a:endParaRPr lang="en-US"/>
          </a:p>
        </p:txBody>
      </p:sp>
      <p:sp>
        <p:nvSpPr>
          <p:cNvPr id="61" name="TextBox 20">
            <a:extLst>
              <a:ext uri="{FF2B5EF4-FFF2-40B4-BE49-F238E27FC236}">
                <a16:creationId xmlns:a16="http://schemas.microsoft.com/office/drawing/2014/main" id="{BBCAAD49-BCF9-ED4B-82F2-6BC7738AC0B6}"/>
              </a:ext>
            </a:extLst>
          </p:cNvPr>
          <p:cNvSpPr txBox="1"/>
          <p:nvPr/>
        </p:nvSpPr>
        <p:spPr>
          <a:xfrm>
            <a:off x="9777470" y="6360851"/>
            <a:ext cx="6000891" cy="410369"/>
          </a:xfrm>
          <a:prstGeom prst="rect">
            <a:avLst/>
          </a:prstGeom>
        </p:spPr>
        <p:txBody>
          <a:bodyPr lIns="0" tIns="0" rIns="0" bIns="0" rtlCol="0" anchor="t">
            <a:spAutoFit/>
          </a:bodyPr>
          <a:lstStyle/>
          <a:p>
            <a:pPr algn="ctr">
              <a:lnSpc>
                <a:spcPts val="3000"/>
              </a:lnSpc>
            </a:pPr>
            <a:r>
              <a:rPr lang="en-US" sz="3600" b="1" spc="99" dirty="0">
                <a:solidFill>
                  <a:schemeClr val="bg2"/>
                </a:solidFill>
                <a:latin typeface="Calibri"/>
                <a:ea typeface="Calibri"/>
                <a:cs typeface="Calibri"/>
              </a:rPr>
              <a:t>Avoid added sugar</a:t>
            </a:r>
            <a:r>
              <a:rPr lang="en-US" sz="3600" spc="99" dirty="0">
                <a:solidFill>
                  <a:schemeClr val="bg2"/>
                </a:solidFill>
                <a:latin typeface="Calibri" panose="020F0502020204030204" pitchFamily="34" charset="0"/>
                <a:cs typeface="Calibri" panose="020F0502020204030204" pitchFamily="34" charset="0"/>
              </a:rPr>
              <a:t> </a:t>
            </a:r>
          </a:p>
        </p:txBody>
      </p:sp>
      <p:sp>
        <p:nvSpPr>
          <p:cNvPr id="62" name="TextBox 21">
            <a:extLst>
              <a:ext uri="{FF2B5EF4-FFF2-40B4-BE49-F238E27FC236}">
                <a16:creationId xmlns:a16="http://schemas.microsoft.com/office/drawing/2014/main" id="{F06F912C-22BB-0248-8B22-500A2B8E4746}"/>
              </a:ext>
            </a:extLst>
          </p:cNvPr>
          <p:cNvSpPr txBox="1"/>
          <p:nvPr/>
        </p:nvSpPr>
        <p:spPr>
          <a:xfrm>
            <a:off x="9777470" y="7408764"/>
            <a:ext cx="6000891" cy="781624"/>
          </a:xfrm>
          <a:prstGeom prst="rect">
            <a:avLst/>
          </a:prstGeom>
        </p:spPr>
        <p:txBody>
          <a:bodyPr lIns="0" tIns="0" rIns="0" bIns="0" rtlCol="0" anchor="t">
            <a:spAutoFit/>
          </a:bodyPr>
          <a:lstStyle/>
          <a:p>
            <a:pPr algn="ctr">
              <a:lnSpc>
                <a:spcPts val="3000"/>
              </a:lnSpc>
            </a:pPr>
            <a:r>
              <a:rPr lang="en-US" sz="3200" dirty="0">
                <a:solidFill>
                  <a:srgbClr val="FEFFFF"/>
                </a:solidFill>
                <a:latin typeface="Calibri"/>
                <a:ea typeface="Calibri"/>
                <a:cs typeface="Calibri"/>
              </a:rPr>
              <a:t>Avoid introducing foods and beverages with added sugars.</a:t>
            </a:r>
          </a:p>
        </p:txBody>
      </p:sp>
      <p:pic>
        <p:nvPicPr>
          <p:cNvPr id="2" name="Picture 1" descr="UConn Rudd Center for Food Policy and Health logo">
            <a:extLst>
              <a:ext uri="{FF2B5EF4-FFF2-40B4-BE49-F238E27FC236}">
                <a16:creationId xmlns:a16="http://schemas.microsoft.com/office/drawing/2014/main" id="{343AFB96-16E2-204B-8B19-11094122C9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2BFF84-A1AE-5207-8490-E6F0240FC6AE}"/>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EAD353DC-F48A-77E6-0030-65FA9D5FFD35}"/>
              </a:ext>
            </a:extLst>
          </p:cNvPr>
          <p:cNvSpPr txBox="1">
            <a:spLocks noGrp="1"/>
          </p:cNvSpPr>
          <p:nvPr>
            <p:ph type="title" idx="4294967295"/>
          </p:nvPr>
        </p:nvSpPr>
        <p:spPr>
          <a:xfrm>
            <a:off x="304800" y="0"/>
            <a:ext cx="9995770" cy="98110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kumimoji="0" lang="en-US" sz="5400" b="1" u="none" strike="noStrike" kern="1200" cap="none" spc="75" normalizeH="0" baseline="0" noProof="0" dirty="0">
                <a:ln>
                  <a:noFill/>
                </a:ln>
                <a:solidFill>
                  <a:srgbClr val="BE2D2D"/>
                </a:solidFill>
                <a:effectLst/>
                <a:uLnTx/>
                <a:uFillTx/>
                <a:latin typeface="Calibri"/>
                <a:ea typeface="Calibri"/>
                <a:cs typeface="Calibri"/>
              </a:rPr>
              <a:t>Early Childhood (2-5 years)</a:t>
            </a:r>
            <a:endParaRPr lang="en-US" sz="5400" b="1" u="none" strike="noStrike" kern="1200" cap="none" spc="75" normalizeH="0" baseline="0" noProof="0" dirty="0">
              <a:ln>
                <a:noFill/>
              </a:ln>
              <a:solidFill>
                <a:srgbClr val="BE2D2D"/>
              </a:solidFill>
              <a:effectLst/>
              <a:uLnTx/>
              <a:uFillTx/>
              <a:latin typeface="Calibri"/>
              <a:ea typeface="Calibri"/>
              <a:cs typeface="Calibri"/>
            </a:endParaRPr>
          </a:p>
        </p:txBody>
      </p:sp>
      <p:sp>
        <p:nvSpPr>
          <p:cNvPr id="13" name="TextBox 13">
            <a:extLst>
              <a:ext uri="{FF2B5EF4-FFF2-40B4-BE49-F238E27FC236}">
                <a16:creationId xmlns:a16="http://schemas.microsoft.com/office/drawing/2014/main" id="{5E234275-48AD-07F0-F1DD-03EEF7E61CC8}"/>
              </a:ext>
            </a:extLst>
          </p:cNvPr>
          <p:cNvSpPr txBox="1"/>
          <p:nvPr/>
        </p:nvSpPr>
        <p:spPr>
          <a:xfrm>
            <a:off x="444260" y="1714500"/>
            <a:ext cx="9296400" cy="7044814"/>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3600" dirty="0">
                <a:latin typeface="Calibri"/>
                <a:ea typeface="Calibri"/>
                <a:cs typeface="Calibri"/>
              </a:rPr>
              <a:t>Important time for establishing healthy eating habits, which can prevent obesity and encourage a lifetime of good nutrition.</a:t>
            </a:r>
          </a:p>
          <a:p>
            <a:pPr marL="1028700" lvl="1" indent="-571500">
              <a:buFont typeface="Arial" panose="020B0604020202020204" pitchFamily="34" charset="0"/>
              <a:buChar char="•"/>
            </a:pPr>
            <a:r>
              <a:rPr lang="en-US" sz="3200" b="1" dirty="0"/>
              <a:t>Balanced Diet: </a:t>
            </a:r>
            <a:r>
              <a:rPr lang="en-US" sz="3200" dirty="0"/>
              <a:t>Emphasis on a diverse diet that includes fruits, vegetables, whole grains, protein sources (meat, fish, beans), and dairy. </a:t>
            </a:r>
            <a:endParaRPr lang="en-US" sz="3200" dirty="0">
              <a:cs typeface="Calibri"/>
            </a:endParaRPr>
          </a:p>
          <a:p>
            <a:pPr marL="1028700" lvl="1" indent="-571500">
              <a:buFont typeface="Arial" panose="020B0604020202020204" pitchFamily="34" charset="0"/>
              <a:buChar char="•"/>
            </a:pPr>
            <a:r>
              <a:rPr lang="en-US" sz="3200" b="1" dirty="0"/>
              <a:t>Portion Sizes: </a:t>
            </a:r>
            <a:r>
              <a:rPr lang="en-US" sz="3200" dirty="0"/>
              <a:t>Smaller portion sizes are appropriate for young children, as their energy needs are lower than adults.</a:t>
            </a:r>
          </a:p>
          <a:p>
            <a:pPr lvl="1"/>
            <a:endParaRPr lang="en-US" sz="3200" dirty="0"/>
          </a:p>
          <a:p>
            <a:pPr marL="571500" indent="-571500">
              <a:buFont typeface="Arial" panose="020B0604020202020204" pitchFamily="34" charset="0"/>
              <a:buChar char="•"/>
            </a:pPr>
            <a:r>
              <a:rPr lang="en-US" sz="3600" b="1" dirty="0">
                <a:solidFill>
                  <a:srgbClr val="000E2F"/>
                </a:solidFill>
                <a:latin typeface="Calibri"/>
                <a:ea typeface="Calibri"/>
                <a:cs typeface="Calibri"/>
              </a:rPr>
              <a:t>Discussion question:</a:t>
            </a:r>
            <a:endParaRPr lang="en-US" sz="3600" b="1" dirty="0">
              <a:solidFill>
                <a:srgbClr val="001640"/>
              </a:solidFill>
              <a:latin typeface="Calibri"/>
              <a:ea typeface="Calibri"/>
              <a:cs typeface="Calibri"/>
            </a:endParaRPr>
          </a:p>
          <a:p>
            <a:pPr marL="1028700" lvl="1" indent="-571500">
              <a:buFont typeface="Arial" panose="020B0604020202020204" pitchFamily="34" charset="0"/>
              <a:buChar char="•"/>
            </a:pPr>
            <a:r>
              <a:rPr lang="en-US" sz="3200" dirty="0"/>
              <a:t>What do the Healthy Eating index scores and food group intake  from the graph tell us?</a:t>
            </a:r>
            <a:endParaRPr lang="en-US" sz="3200" dirty="0">
              <a:solidFill>
                <a:srgbClr val="000E2F"/>
              </a:solidFill>
              <a:ea typeface="Calibri"/>
              <a:cs typeface="Calibri"/>
            </a:endParaRPr>
          </a:p>
          <a:p>
            <a:pPr>
              <a:lnSpc>
                <a:spcPts val="3000"/>
              </a:lnSpc>
            </a:pPr>
            <a:endParaRPr lang="en-US" sz="3200" dirty="0">
              <a:solidFill>
                <a:srgbClr val="000E2F"/>
              </a:solidFill>
              <a:ea typeface="Calibri"/>
              <a:cs typeface="Calibri"/>
            </a:endParaRPr>
          </a:p>
        </p:txBody>
      </p:sp>
      <p:pic>
        <p:nvPicPr>
          <p:cNvPr id="5" name="Picture 4" descr="Bar chart compares average daily food group intakes of children ages 2 to 4 against recommended intake ranges, with purple dots for averages and blue bars for recommendations across vegetables, fruits, grains, dairy, and protein foods. Circular charts below show high percentages of males and females exceeding limits for added sugars, saturated fat, and sodium, while a Healthy Eating Index score of 61 is displayed with illustrations of two children.">
            <a:extLst>
              <a:ext uri="{FF2B5EF4-FFF2-40B4-BE49-F238E27FC236}">
                <a16:creationId xmlns:a16="http://schemas.microsoft.com/office/drawing/2014/main" id="{0CD24A16-94A7-1E7C-959F-204C26F18E35}"/>
              </a:ext>
            </a:extLst>
          </p:cNvPr>
          <p:cNvPicPr>
            <a:picLocks noChangeAspect="1"/>
          </p:cNvPicPr>
          <p:nvPr/>
        </p:nvPicPr>
        <p:blipFill>
          <a:blip r:embed="rId4"/>
          <a:stretch>
            <a:fillRect/>
          </a:stretch>
        </p:blipFill>
        <p:spPr>
          <a:xfrm>
            <a:off x="10522688" y="1438306"/>
            <a:ext cx="7308112" cy="7342415"/>
          </a:xfrm>
          <a:prstGeom prst="rect">
            <a:avLst/>
          </a:prstGeom>
        </p:spPr>
      </p:pic>
      <p:sp>
        <p:nvSpPr>
          <p:cNvPr id="4" name="TextBox 3">
            <a:extLst>
              <a:ext uri="{FF2B5EF4-FFF2-40B4-BE49-F238E27FC236}">
                <a16:creationId xmlns:a16="http://schemas.microsoft.com/office/drawing/2014/main" id="{5CDC912D-BE92-0C81-FC95-8D0FC2D942F1}"/>
              </a:ext>
            </a:extLst>
          </p:cNvPr>
          <p:cNvSpPr txBox="1"/>
          <p:nvPr/>
        </p:nvSpPr>
        <p:spPr>
          <a:xfrm>
            <a:off x="10317823" y="8913598"/>
            <a:ext cx="7801638"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Source: U.S. Department of Agriculture &amp; U.S. Department of Health and Human Services. (2020). </a:t>
            </a:r>
            <a:r>
              <a:rPr lang="en-US" sz="1400" i="1" dirty="0"/>
              <a:t>Current Intakes: Ages 2 Through 4</a:t>
            </a:r>
            <a:r>
              <a:rPr lang="en-US" sz="1400" dirty="0"/>
              <a:t> [Figure]. In </a:t>
            </a:r>
            <a:r>
              <a:rPr lang="en-US" sz="1400" i="1" dirty="0"/>
              <a:t>Dietary Guidelines for Americans, 2020–2025</a:t>
            </a:r>
            <a:r>
              <a:rPr lang="en-US" sz="1400" dirty="0"/>
              <a:t> (9th ed.). </a:t>
            </a:r>
            <a:r>
              <a:rPr lang="en-US" sz="1400" dirty="0">
                <a:hlinkClick r:id="rId5"/>
              </a:rPr>
              <a:t>https://www.dietaryguidelines.gov/</a:t>
            </a:r>
            <a:endParaRPr lang="en-US" sz="1400" dirty="0">
              <a:ea typeface="Calibri"/>
              <a:cs typeface="Calibri"/>
            </a:endParaRPr>
          </a:p>
        </p:txBody>
      </p:sp>
    </p:spTree>
    <p:extLst>
      <p:ext uri="{BB962C8B-B14F-4D97-AF65-F5344CB8AC3E}">
        <p14:creationId xmlns:p14="http://schemas.microsoft.com/office/powerpoint/2010/main" val="188410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A3B0312-61BE-C147-CE97-0700B42E0828}"/>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B97CA434-D97A-0739-2ED8-2B6E5689643E}"/>
              </a:ext>
            </a:extLst>
          </p:cNvPr>
          <p:cNvSpPr txBox="1">
            <a:spLocks noGrp="1"/>
          </p:cNvSpPr>
          <p:nvPr>
            <p:ph type="title" idx="4294967295"/>
          </p:nvPr>
        </p:nvSpPr>
        <p:spPr>
          <a:xfrm>
            <a:off x="424543" y="-16534"/>
            <a:ext cx="13716000" cy="10014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kumimoji="0" lang="en-US" sz="5400" b="1" u="none" strike="noStrike" kern="1200" cap="none" spc="75" normalizeH="0" baseline="0" noProof="0" dirty="0">
                <a:ln>
                  <a:noFill/>
                </a:ln>
                <a:solidFill>
                  <a:srgbClr val="BE2D2D"/>
                </a:solidFill>
                <a:effectLst/>
                <a:uLnTx/>
                <a:uFillTx/>
                <a:latin typeface="Calibri"/>
                <a:ea typeface="Calibri"/>
                <a:cs typeface="Calibri"/>
              </a:rPr>
              <a:t>Childhood (</a:t>
            </a:r>
            <a:r>
              <a:rPr lang="en-US" sz="5400" b="1" spc="75" dirty="0">
                <a:solidFill>
                  <a:srgbClr val="BE2D2D"/>
                </a:solidFill>
                <a:latin typeface="Calibri"/>
                <a:ea typeface="Calibri"/>
                <a:cs typeface="Calibri"/>
              </a:rPr>
              <a:t>6</a:t>
            </a:r>
            <a:r>
              <a:rPr kumimoji="0" lang="en-US" sz="5400" b="1" u="none" strike="noStrike" kern="1200" cap="none" spc="75" normalizeH="0" baseline="0" noProof="0" dirty="0">
                <a:ln>
                  <a:noFill/>
                </a:ln>
                <a:solidFill>
                  <a:srgbClr val="BE2D2D"/>
                </a:solidFill>
                <a:effectLst/>
                <a:uLnTx/>
                <a:uFillTx/>
                <a:latin typeface="Calibri"/>
                <a:ea typeface="Calibri"/>
                <a:cs typeface="Calibri"/>
              </a:rPr>
              <a:t>-12 years)</a:t>
            </a:r>
            <a:endParaRPr lang="en-US" sz="5400" b="1" u="none" strike="noStrike" kern="1200" cap="none" spc="75" normalizeH="0" baseline="0" noProof="0" dirty="0">
              <a:ln>
                <a:noFill/>
              </a:ln>
              <a:solidFill>
                <a:srgbClr val="BE2D2D"/>
              </a:solidFill>
              <a:effectLst/>
              <a:uLnTx/>
              <a:uFillTx/>
              <a:latin typeface="Calibri"/>
              <a:ea typeface="Calibri"/>
              <a:cs typeface="Calibri"/>
            </a:endParaRPr>
          </a:p>
        </p:txBody>
      </p:sp>
      <p:sp>
        <p:nvSpPr>
          <p:cNvPr id="13" name="TextBox 13">
            <a:extLst>
              <a:ext uri="{FF2B5EF4-FFF2-40B4-BE49-F238E27FC236}">
                <a16:creationId xmlns:a16="http://schemas.microsoft.com/office/drawing/2014/main" id="{0C07AE54-A108-15DC-870C-4375279DE54A}"/>
              </a:ext>
            </a:extLst>
          </p:cNvPr>
          <p:cNvSpPr txBox="1"/>
          <p:nvPr/>
        </p:nvSpPr>
        <p:spPr>
          <a:xfrm>
            <a:off x="424543" y="1866308"/>
            <a:ext cx="9927771" cy="6771084"/>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3600" dirty="0">
                <a:ea typeface="Calibri"/>
                <a:cs typeface="Calibri"/>
              </a:rPr>
              <a:t>Eating healthy needs to be supported, peer &amp; other influences began to shape eating habits</a:t>
            </a:r>
          </a:p>
          <a:p>
            <a:pPr marL="1028700" lvl="1" indent="-571500">
              <a:buFont typeface="Arial" panose="020B0604020202020204" pitchFamily="34" charset="0"/>
              <a:buChar char="•"/>
            </a:pPr>
            <a:r>
              <a:rPr lang="en-US" sz="3200" dirty="0"/>
              <a:t>Encourage foods that are rich in vitamins and minerals, such as whole grains, lean proteins, fruits, and vegetables.  </a:t>
            </a:r>
            <a:endParaRPr lang="en-US" sz="3200" dirty="0">
              <a:cs typeface="Calibri"/>
            </a:endParaRPr>
          </a:p>
          <a:p>
            <a:pPr marL="1028700" lvl="1" indent="-571500">
              <a:buFont typeface="Arial" panose="020B0604020202020204" pitchFamily="34" charset="0"/>
              <a:buChar char="•"/>
            </a:pPr>
            <a:r>
              <a:rPr lang="en-US" sz="3200" dirty="0"/>
              <a:t>Nutritional needs increase to support growth spurts and higher activity levels.</a:t>
            </a:r>
          </a:p>
          <a:p>
            <a:pPr marL="1028700" lvl="1" indent="-571500">
              <a:buFont typeface="Arial" panose="020B0604020202020204" pitchFamily="34" charset="0"/>
              <a:buChar char="•"/>
            </a:pPr>
            <a:r>
              <a:rPr lang="en-US" sz="3200" dirty="0"/>
              <a:t>Limit sugary foods and beverages to prevent childhood obesity and dental problems.</a:t>
            </a:r>
          </a:p>
          <a:p>
            <a:pPr lvl="1"/>
            <a:endParaRPr lang="en-US" sz="3600" dirty="0"/>
          </a:p>
          <a:p>
            <a:pPr marL="571500" indent="-571500">
              <a:buFont typeface="Arial" panose="020B0604020202020204" pitchFamily="34" charset="0"/>
              <a:buChar char="•"/>
            </a:pPr>
            <a:r>
              <a:rPr lang="en-US" sz="3600" b="1" dirty="0">
                <a:solidFill>
                  <a:srgbClr val="000E2F"/>
                </a:solidFill>
                <a:ea typeface="Calibri"/>
                <a:cs typeface="Calibri"/>
              </a:rPr>
              <a:t>Discussion question:</a:t>
            </a:r>
          </a:p>
          <a:p>
            <a:pPr marL="1028700" lvl="1" indent="-571500">
              <a:buFont typeface="Arial" panose="020B0604020202020204" pitchFamily="34" charset="0"/>
              <a:buChar char="•"/>
            </a:pPr>
            <a:r>
              <a:rPr lang="en-US" sz="3200" dirty="0"/>
              <a:t>What do the Healthy Eating index scores and food group intake from the graph tell us?</a:t>
            </a:r>
            <a:endParaRPr lang="en-US" sz="3200" dirty="0">
              <a:ea typeface="Calibri"/>
              <a:cs typeface="Calibri"/>
            </a:endParaRPr>
          </a:p>
        </p:txBody>
      </p:sp>
      <p:pic>
        <p:nvPicPr>
          <p:cNvPr id="4" name="Picture 3" descr="Bar chart and infographic showing average daily food group intakes for children ages 5 to 8 compared to recommended ranges, with data points for males and females across vegetables, fruits, grains, dairy, and protein foods. Accompanied by a Healthy Eating Index score of 55 and circular charts indicating high percentages of males and females exceeding limits for added sugars, saturated fat, and sodium.">
            <a:extLst>
              <a:ext uri="{FF2B5EF4-FFF2-40B4-BE49-F238E27FC236}">
                <a16:creationId xmlns:a16="http://schemas.microsoft.com/office/drawing/2014/main" id="{1F9D6BDB-E585-A6ED-53C4-64ED8429CEA5}"/>
              </a:ext>
            </a:extLst>
          </p:cNvPr>
          <p:cNvPicPr>
            <a:picLocks noChangeAspect="1"/>
          </p:cNvPicPr>
          <p:nvPr/>
        </p:nvPicPr>
        <p:blipFill>
          <a:blip r:embed="rId4"/>
          <a:stretch>
            <a:fillRect/>
          </a:stretch>
        </p:blipFill>
        <p:spPr>
          <a:xfrm>
            <a:off x="10352314" y="1782489"/>
            <a:ext cx="7596962" cy="6938723"/>
          </a:xfrm>
          <a:prstGeom prst="rect">
            <a:avLst/>
          </a:prstGeom>
        </p:spPr>
      </p:pic>
      <p:sp>
        <p:nvSpPr>
          <p:cNvPr id="2" name="TextBox 1">
            <a:extLst>
              <a:ext uri="{FF2B5EF4-FFF2-40B4-BE49-F238E27FC236}">
                <a16:creationId xmlns:a16="http://schemas.microsoft.com/office/drawing/2014/main" id="{A923B09E-DF2F-905F-41C8-7F7C9F467500}"/>
              </a:ext>
            </a:extLst>
          </p:cNvPr>
          <p:cNvSpPr txBox="1"/>
          <p:nvPr/>
        </p:nvSpPr>
        <p:spPr>
          <a:xfrm>
            <a:off x="10812172" y="9029700"/>
            <a:ext cx="713710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U.S. Department of Agriculture &amp; U.S. Department of Health and Human Services. (2020). </a:t>
            </a:r>
            <a:r>
              <a:rPr lang="en-US" sz="1400" i="1" dirty="0"/>
              <a:t>Current Intakes: Ages 5 Through 8</a:t>
            </a:r>
            <a:r>
              <a:rPr lang="en-US" sz="1400" dirty="0"/>
              <a:t> [Figure 3-4]. In </a:t>
            </a:r>
            <a:r>
              <a:rPr lang="en-US" sz="1400" i="1" dirty="0"/>
              <a:t>Dietary Guidelines for Americans, 2020–2025</a:t>
            </a:r>
            <a:r>
              <a:rPr lang="en-US" sz="1400" dirty="0"/>
              <a:t> (9th ed., Chapter 3: Children and Adolescents). </a:t>
            </a:r>
            <a:r>
              <a:rPr lang="en-US" sz="1400" dirty="0">
                <a:hlinkClick r:id="rId5"/>
              </a:rPr>
              <a:t>https://www.dietaryguidelines.gov/</a:t>
            </a:r>
            <a:endParaRPr lang="en-US" sz="1400" dirty="0"/>
          </a:p>
          <a:p>
            <a:pPr algn="ctr"/>
            <a:endParaRPr lang="en-US" sz="1400" dirty="0"/>
          </a:p>
        </p:txBody>
      </p:sp>
    </p:spTree>
    <p:extLst>
      <p:ext uri="{BB962C8B-B14F-4D97-AF65-F5344CB8AC3E}">
        <p14:creationId xmlns:p14="http://schemas.microsoft.com/office/powerpoint/2010/main" val="1935145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B8EC8E-D0F6-5047-6961-EF51492CD23E}"/>
              </a:ext>
            </a:extLst>
          </p:cNvPr>
          <p:cNvSpPr>
            <a:spLocks noGrp="1"/>
          </p:cNvSpPr>
          <p:nvPr>
            <p:ph type="title"/>
          </p:nvPr>
        </p:nvSpPr>
        <p:spPr>
          <a:xfrm>
            <a:off x="1398786" y="1257300"/>
            <a:ext cx="15468600" cy="1203325"/>
          </a:xfrm>
        </p:spPr>
        <p:txBody>
          <a:bodyPr lIns="91440" tIns="45720" rIns="91440" bIns="45720" anchor="t"/>
          <a:lstStyle/>
          <a:p>
            <a:r>
              <a:rPr lang="en-US" b="1" dirty="0">
                <a:latin typeface="Calibri"/>
                <a:ea typeface="Calibri"/>
                <a:cs typeface="Calibri"/>
              </a:rPr>
              <a:t>Adolescence (13 to 18 years old)</a:t>
            </a:r>
          </a:p>
        </p:txBody>
      </p:sp>
      <p:sp>
        <p:nvSpPr>
          <p:cNvPr id="2" name="Text Placeholder 1">
            <a:extLst>
              <a:ext uri="{FF2B5EF4-FFF2-40B4-BE49-F238E27FC236}">
                <a16:creationId xmlns:a16="http://schemas.microsoft.com/office/drawing/2014/main" id="{5B9CFB0A-DA95-603B-FC95-021497BC3846}"/>
              </a:ext>
            </a:extLst>
          </p:cNvPr>
          <p:cNvSpPr>
            <a:spLocks noGrp="1"/>
          </p:cNvSpPr>
          <p:nvPr>
            <p:ph type="body" sz="quarter" idx="13"/>
          </p:nvPr>
        </p:nvSpPr>
        <p:spPr>
          <a:xfrm>
            <a:off x="914400" y="3086100"/>
            <a:ext cx="7543800" cy="5791200"/>
          </a:xfrm>
        </p:spPr>
        <p:txBody>
          <a:bodyPr/>
          <a:lstStyle/>
          <a:p>
            <a:r>
              <a:rPr lang="en-US" sz="3600" b="1" dirty="0"/>
              <a:t>Main changes </a:t>
            </a:r>
          </a:p>
          <a:p>
            <a:endParaRPr lang="en-US" b="1" dirty="0"/>
          </a:p>
          <a:p>
            <a:pPr marL="457200" indent="-457200" fontAlgn="base">
              <a:buFont typeface="Arial" panose="020B0604020202020204" pitchFamily="34" charset="0"/>
              <a:buChar char="•"/>
            </a:pPr>
            <a:r>
              <a:rPr lang="en-US" dirty="0"/>
              <a:t>40-60% of adult bone mass is accrued during adolescence. </a:t>
            </a:r>
          </a:p>
          <a:p>
            <a:pPr fontAlgn="base"/>
            <a:endParaRPr lang="en-US" dirty="0"/>
          </a:p>
          <a:p>
            <a:pPr marL="457200" indent="-457200" fontAlgn="base">
              <a:buFont typeface="Arial" panose="020B0604020202020204" pitchFamily="34" charset="0"/>
              <a:buChar char="•"/>
            </a:pPr>
            <a:r>
              <a:rPr lang="en-US" dirty="0"/>
              <a:t>The brain undergoes intense growth and remodeling with higher neuroplasticity. </a:t>
            </a:r>
          </a:p>
          <a:p>
            <a:pPr fontAlgn="base"/>
            <a:endParaRPr lang="en-US" dirty="0"/>
          </a:p>
          <a:p>
            <a:pPr marL="457200" indent="-457200" fontAlgn="base">
              <a:buFont typeface="Arial" panose="020B0604020202020204" pitchFamily="34" charset="0"/>
              <a:buChar char="•"/>
            </a:pPr>
            <a:r>
              <a:rPr lang="en-US" dirty="0"/>
              <a:t>During this development period strong physical and cognitive growth happens.  </a:t>
            </a:r>
          </a:p>
          <a:p>
            <a:endParaRPr lang="en-US" dirty="0"/>
          </a:p>
        </p:txBody>
      </p:sp>
      <p:sp>
        <p:nvSpPr>
          <p:cNvPr id="4" name="Text Placeholder 3">
            <a:extLst>
              <a:ext uri="{FF2B5EF4-FFF2-40B4-BE49-F238E27FC236}">
                <a16:creationId xmlns:a16="http://schemas.microsoft.com/office/drawing/2014/main" id="{37D0DFC4-C8DB-180C-D5FF-4DC2457DBA58}"/>
              </a:ext>
            </a:extLst>
          </p:cNvPr>
          <p:cNvSpPr>
            <a:spLocks noGrp="1"/>
          </p:cNvSpPr>
          <p:nvPr>
            <p:ph type="body" sz="quarter" idx="15"/>
          </p:nvPr>
        </p:nvSpPr>
        <p:spPr>
          <a:xfrm>
            <a:off x="9677400" y="3086100"/>
            <a:ext cx="7696200" cy="6248400"/>
          </a:xfrm>
        </p:spPr>
        <p:txBody>
          <a:bodyPr/>
          <a:lstStyle/>
          <a:p>
            <a:r>
              <a:rPr lang="en-US" sz="3600" b="1" dirty="0"/>
              <a:t>Nutrition </a:t>
            </a:r>
          </a:p>
          <a:p>
            <a:endParaRPr lang="en-US" b="1" dirty="0"/>
          </a:p>
          <a:p>
            <a:pPr marL="457200" indent="-457200">
              <a:buFont typeface="Arial" panose="020B0604020202020204" pitchFamily="34" charset="0"/>
              <a:buChar char="•"/>
            </a:pPr>
            <a:r>
              <a:rPr lang="en-US" dirty="0"/>
              <a:t>Nutrition needs increase significantly due to growth spurts during puberty. </a:t>
            </a:r>
          </a:p>
          <a:p>
            <a:endParaRPr lang="en-US" dirty="0"/>
          </a:p>
          <a:p>
            <a:pPr marL="457200" indent="-457200">
              <a:buFont typeface="Arial" panose="020B0604020202020204" pitchFamily="34" charset="0"/>
              <a:buChar char="•"/>
            </a:pPr>
            <a:r>
              <a:rPr lang="en-US" dirty="0"/>
              <a:t>Foods that are rich in calcium, vitamin D and iron are especially important.  </a:t>
            </a:r>
          </a:p>
          <a:p>
            <a:endParaRPr lang="en-US" dirty="0"/>
          </a:p>
          <a:p>
            <a:pPr marL="457200" indent="-457200">
              <a:buFont typeface="Arial" panose="020B0604020202020204" pitchFamily="34" charset="0"/>
              <a:buChar char="•"/>
            </a:pPr>
            <a:r>
              <a:rPr lang="en-US" dirty="0"/>
              <a:t>A varied diet rich in fruits, vegetables, whole grains, and lean proteins is key.  </a:t>
            </a:r>
          </a:p>
          <a:p>
            <a:endParaRPr lang="en-US" dirty="0"/>
          </a:p>
          <a:p>
            <a:endParaRPr lang="en-US" dirty="0"/>
          </a:p>
        </p:txBody>
      </p:sp>
      <p:pic>
        <p:nvPicPr>
          <p:cNvPr id="5" name="Picture 4" descr="UConn Rudd Center for Food Policy and Health logo">
            <a:extLst>
              <a:ext uri="{FF2B5EF4-FFF2-40B4-BE49-F238E27FC236}">
                <a16:creationId xmlns:a16="http://schemas.microsoft.com/office/drawing/2014/main" id="{CCF4B24A-D97A-1842-EC45-49BF3BF1E7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3645284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63162-A6E4-046A-9BB0-065E0DEE4C9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E91E25-5D5C-4FE5-3D9C-30EB141AD958}"/>
              </a:ext>
            </a:extLst>
          </p:cNvPr>
          <p:cNvSpPr>
            <a:spLocks noGrp="1"/>
          </p:cNvSpPr>
          <p:nvPr>
            <p:ph type="title"/>
          </p:nvPr>
        </p:nvSpPr>
        <p:spPr>
          <a:xfrm>
            <a:off x="1295400" y="278854"/>
            <a:ext cx="7696202" cy="2273846"/>
          </a:xfrm>
        </p:spPr>
        <p:txBody>
          <a:bodyPr lIns="91440" tIns="45720" rIns="91440" bIns="45720" anchor="t"/>
          <a:lstStyle/>
          <a:p>
            <a:r>
              <a:rPr lang="en-US" b="1" dirty="0">
                <a:latin typeface="Calibri"/>
                <a:ea typeface="Calibri"/>
                <a:cs typeface="Calibri"/>
              </a:rPr>
              <a:t>Challenges in</a:t>
            </a:r>
            <a:br>
              <a:rPr lang="en-US" b="1" dirty="0">
                <a:latin typeface="Calibri"/>
                <a:ea typeface="Calibri"/>
                <a:cs typeface="Calibri"/>
              </a:rPr>
            </a:br>
            <a:r>
              <a:rPr lang="en-US" b="1" dirty="0">
                <a:latin typeface="Calibri"/>
                <a:ea typeface="Calibri"/>
                <a:cs typeface="Calibri"/>
              </a:rPr>
              <a:t>Adolescence</a:t>
            </a:r>
          </a:p>
        </p:txBody>
      </p:sp>
      <p:sp>
        <p:nvSpPr>
          <p:cNvPr id="2" name="Text Placeholder 1">
            <a:extLst>
              <a:ext uri="{FF2B5EF4-FFF2-40B4-BE49-F238E27FC236}">
                <a16:creationId xmlns:a16="http://schemas.microsoft.com/office/drawing/2014/main" id="{CD9CEB06-A149-344F-BA38-46D923BF6AB0}"/>
              </a:ext>
            </a:extLst>
          </p:cNvPr>
          <p:cNvSpPr>
            <a:spLocks noGrp="1"/>
          </p:cNvSpPr>
          <p:nvPr>
            <p:ph type="body" sz="quarter" idx="13"/>
          </p:nvPr>
        </p:nvSpPr>
        <p:spPr>
          <a:xfrm>
            <a:off x="498793" y="3060941"/>
            <a:ext cx="8759508" cy="4673360"/>
          </a:xfrm>
        </p:spPr>
        <p:txBody>
          <a:bodyPr lIns="91440" tIns="45720" rIns="91440" bIns="45720" anchor="t"/>
          <a:lstStyle/>
          <a:p>
            <a:pPr marL="571500" indent="-571500" fontAlgn="base">
              <a:buFont typeface="Arial" panose="020B0604020202020204" pitchFamily="34" charset="0"/>
              <a:buChar char="•"/>
            </a:pPr>
            <a:r>
              <a:rPr lang="en-US" sz="3600" b="1" dirty="0"/>
              <a:t>Big challenge: </a:t>
            </a:r>
          </a:p>
          <a:p>
            <a:pPr marL="1200150" lvl="1" indent="-457200" fontAlgn="base">
              <a:buFont typeface="Arial" panose="020B0604020202020204" pitchFamily="34" charset="0"/>
              <a:buChar char="•"/>
            </a:pPr>
            <a:r>
              <a:rPr lang="en-US" sz="3200" dirty="0"/>
              <a:t>Prevent the consumption of fast foods, sugary drinks, and unhealthy snacks, typical of poor dietary patterns.</a:t>
            </a:r>
          </a:p>
          <a:p>
            <a:pPr marL="1200150" lvl="1" indent="-457200" fontAlgn="base">
              <a:buFont typeface="Arial" panose="020B0604020202020204" pitchFamily="34" charset="0"/>
              <a:buChar char="•"/>
            </a:pPr>
            <a:endParaRPr lang="en-US" sz="3600" dirty="0"/>
          </a:p>
          <a:p>
            <a:pPr marL="457200" indent="-457200" fontAlgn="base">
              <a:buFont typeface="Arial" panose="020B0604020202020204" pitchFamily="34" charset="0"/>
              <a:buChar char="•"/>
            </a:pPr>
            <a:r>
              <a:rPr lang="en-US" sz="3600" b="1" dirty="0">
                <a:solidFill>
                  <a:srgbClr val="000E2F"/>
                </a:solidFill>
              </a:rPr>
              <a:t>Discussion question:</a:t>
            </a:r>
          </a:p>
          <a:p>
            <a:pPr marL="1200150" lvl="1" indent="-457200" fontAlgn="base">
              <a:buFont typeface="Arial" panose="020B0604020202020204" pitchFamily="34" charset="0"/>
              <a:buChar char="•"/>
            </a:pPr>
            <a:r>
              <a:rPr lang="en-US" sz="3200" dirty="0">
                <a:solidFill>
                  <a:srgbClr val="001640"/>
                </a:solidFill>
              </a:rPr>
              <a:t>What do the Healthy Eating index scores and food group intake from adolescence tell us?</a:t>
            </a:r>
            <a:endParaRPr lang="en-US" sz="3600" dirty="0">
              <a:ea typeface="Calibri"/>
              <a:cs typeface="Calibri"/>
            </a:endParaRPr>
          </a:p>
          <a:p>
            <a:pPr fontAlgn="base"/>
            <a:endParaRPr lang="en-US" sz="3600" dirty="0"/>
          </a:p>
          <a:p>
            <a:endParaRPr lang="en-US" sz="3600" dirty="0"/>
          </a:p>
        </p:txBody>
      </p:sp>
      <p:pic>
        <p:nvPicPr>
          <p:cNvPr id="7" name="Picture 6" descr="A scatter plot compares average daily intakes of various food groups to recommended intake ranges, using teal bars for recommended ranges and purple dots for average intakes, highlighting that most average intakes fall below recommendations except for grains and protein foods. Below, circular charts show percentages of males and females exceeding limits for added sugars, saturated fat, and sodium, with sodium exceeding limits most notably at 97% for males and 77% for females, alongside a Healthy Eating Index score of 51 displayed next to illustrated figures.">
            <a:extLst>
              <a:ext uri="{FF2B5EF4-FFF2-40B4-BE49-F238E27FC236}">
                <a16:creationId xmlns:a16="http://schemas.microsoft.com/office/drawing/2014/main" id="{53509559-0572-AE13-A4E9-643C4F324769}"/>
              </a:ext>
            </a:extLst>
          </p:cNvPr>
          <p:cNvPicPr>
            <a:picLocks noChangeAspect="1"/>
          </p:cNvPicPr>
          <p:nvPr/>
        </p:nvPicPr>
        <p:blipFill>
          <a:blip r:embed="rId3"/>
          <a:stretch>
            <a:fillRect/>
          </a:stretch>
        </p:blipFill>
        <p:spPr>
          <a:xfrm>
            <a:off x="9829800" y="849519"/>
            <a:ext cx="8272152" cy="7913914"/>
          </a:xfrm>
          <a:prstGeom prst="rect">
            <a:avLst/>
          </a:prstGeom>
        </p:spPr>
      </p:pic>
      <p:sp>
        <p:nvSpPr>
          <p:cNvPr id="6" name="TextBox 5">
            <a:extLst>
              <a:ext uri="{FF2B5EF4-FFF2-40B4-BE49-F238E27FC236}">
                <a16:creationId xmlns:a16="http://schemas.microsoft.com/office/drawing/2014/main" id="{84509C48-6D5E-8AAF-BC5A-E40F8D6BFB7D}"/>
              </a:ext>
            </a:extLst>
          </p:cNvPr>
          <p:cNvSpPr txBox="1"/>
          <p:nvPr/>
        </p:nvSpPr>
        <p:spPr>
          <a:xfrm>
            <a:off x="10063088" y="9000758"/>
            <a:ext cx="780557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Source: U.S. Department of Agriculture &amp; U.S. Department of Health and Human Services. (2020). </a:t>
            </a:r>
            <a:r>
              <a:rPr lang="en-US" sz="1400" i="1" dirty="0"/>
              <a:t>Current Intakes: Children and Adolescents</a:t>
            </a:r>
            <a:r>
              <a:rPr lang="en-US" sz="1400" dirty="0"/>
              <a:t> [Figure]. In </a:t>
            </a:r>
            <a:r>
              <a:rPr lang="en-US" sz="1400" i="1" dirty="0"/>
              <a:t>Dietary Guidelines for Americans, 2020–2025</a:t>
            </a:r>
            <a:r>
              <a:rPr lang="en-US" sz="1400" dirty="0"/>
              <a:t> (9th ed.). </a:t>
            </a:r>
            <a:r>
              <a:rPr lang="en-US" sz="1400" dirty="0">
                <a:hlinkClick r:id="rId4"/>
              </a:rPr>
              <a:t>https://www.dietaryguidelines.gov/</a:t>
            </a:r>
            <a:endParaRPr lang="en-US" sz="1400" dirty="0"/>
          </a:p>
        </p:txBody>
      </p:sp>
    </p:spTree>
    <p:extLst>
      <p:ext uri="{BB962C8B-B14F-4D97-AF65-F5344CB8AC3E}">
        <p14:creationId xmlns:p14="http://schemas.microsoft.com/office/powerpoint/2010/main" val="1313106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598F-B2CA-00E7-2048-EB08888E803A}"/>
              </a:ext>
            </a:extLst>
          </p:cNvPr>
          <p:cNvSpPr>
            <a:spLocks noGrp="1"/>
          </p:cNvSpPr>
          <p:nvPr>
            <p:ph type="title"/>
          </p:nvPr>
        </p:nvSpPr>
        <p:spPr>
          <a:xfrm>
            <a:off x="304801" y="858158"/>
            <a:ext cx="4038600" cy="2766517"/>
          </a:xfrm>
        </p:spPr>
        <p:txBody>
          <a:bodyPr lIns="91440" tIns="45720" rIns="91440" bIns="45720" anchor="t"/>
          <a:lstStyle/>
          <a:p>
            <a:r>
              <a:rPr lang="en-US" b="1" dirty="0">
                <a:latin typeface="Calibri"/>
                <a:ea typeface="Calibri"/>
                <a:cs typeface="Calibri"/>
              </a:rPr>
              <a:t>Nutrition for adults and older adults</a:t>
            </a:r>
          </a:p>
        </p:txBody>
      </p:sp>
      <p:sp>
        <p:nvSpPr>
          <p:cNvPr id="3" name="Text Placeholder 2">
            <a:extLst>
              <a:ext uri="{FF2B5EF4-FFF2-40B4-BE49-F238E27FC236}">
                <a16:creationId xmlns:a16="http://schemas.microsoft.com/office/drawing/2014/main" id="{CCD77E79-D924-86EB-79A1-46C0771B628C}"/>
              </a:ext>
            </a:extLst>
          </p:cNvPr>
          <p:cNvSpPr>
            <a:spLocks noGrp="1"/>
          </p:cNvSpPr>
          <p:nvPr>
            <p:ph type="body" sz="quarter" idx="11"/>
          </p:nvPr>
        </p:nvSpPr>
        <p:spPr>
          <a:xfrm>
            <a:off x="5067300" y="865626"/>
            <a:ext cx="6172200" cy="1143000"/>
          </a:xfrm>
        </p:spPr>
        <p:txBody>
          <a:bodyPr lIns="91440" tIns="45720" rIns="91440" bIns="45720" anchor="t"/>
          <a:lstStyle/>
          <a:p>
            <a:pPr>
              <a:buFont typeface="Arial" panose="020B0604020202020204" pitchFamily="34" charset="0"/>
              <a:buChar char="•"/>
            </a:pPr>
            <a:r>
              <a:rPr lang="en-US" b="1" dirty="0">
                <a:latin typeface="Calibri"/>
                <a:ea typeface="Calibri"/>
                <a:cs typeface="Calibri"/>
              </a:rPr>
              <a:t>Balanced nutrition</a:t>
            </a:r>
          </a:p>
        </p:txBody>
      </p:sp>
      <p:sp>
        <p:nvSpPr>
          <p:cNvPr id="4" name="Text Placeholder 3">
            <a:extLst>
              <a:ext uri="{FF2B5EF4-FFF2-40B4-BE49-F238E27FC236}">
                <a16:creationId xmlns:a16="http://schemas.microsoft.com/office/drawing/2014/main" id="{2BFAF664-494A-4DF0-562F-9A9A1CC034E9}"/>
              </a:ext>
            </a:extLst>
          </p:cNvPr>
          <p:cNvSpPr>
            <a:spLocks noGrp="1"/>
          </p:cNvSpPr>
          <p:nvPr>
            <p:ph type="body" sz="quarter" idx="12"/>
          </p:nvPr>
        </p:nvSpPr>
        <p:spPr>
          <a:xfrm>
            <a:off x="5676900" y="2201753"/>
            <a:ext cx="5562600" cy="2586233"/>
          </a:xfrm>
        </p:spPr>
        <p:txBody>
          <a:bodyPr lIns="91440" tIns="45720" rIns="91440" bIns="45720" anchor="t"/>
          <a:lstStyle/>
          <a:p>
            <a:pPr marL="457200" indent="-457200">
              <a:lnSpc>
                <a:spcPct val="100000"/>
              </a:lnSpc>
              <a:buFont typeface="Arial" panose="020B0604020202020204" pitchFamily="34" charset="0"/>
              <a:buChar char="•"/>
            </a:pPr>
            <a:r>
              <a:rPr lang="en-US" dirty="0"/>
              <a:t>Drink plain water and avoid sweetened beverages.</a:t>
            </a:r>
          </a:p>
          <a:p>
            <a:pPr marL="457200" indent="-457200">
              <a:lnSpc>
                <a:spcPct val="100000"/>
              </a:lnSpc>
              <a:buFont typeface="Arial" panose="020B0604020202020204" pitchFamily="34" charset="0"/>
              <a:buChar char="•"/>
            </a:pPr>
            <a:r>
              <a:rPr lang="en-US" dirty="0"/>
              <a:t>Emphasize foods high in nutrients and low in empty calories. </a:t>
            </a:r>
          </a:p>
        </p:txBody>
      </p:sp>
      <p:sp>
        <p:nvSpPr>
          <p:cNvPr id="5" name="Text Placeholder 4">
            <a:extLst>
              <a:ext uri="{FF2B5EF4-FFF2-40B4-BE49-F238E27FC236}">
                <a16:creationId xmlns:a16="http://schemas.microsoft.com/office/drawing/2014/main" id="{40FAFCDE-DD0A-09F1-4A47-874794EC2875}"/>
              </a:ext>
            </a:extLst>
          </p:cNvPr>
          <p:cNvSpPr>
            <a:spLocks noGrp="1"/>
          </p:cNvSpPr>
          <p:nvPr>
            <p:ph type="body" sz="quarter" idx="13"/>
          </p:nvPr>
        </p:nvSpPr>
        <p:spPr>
          <a:xfrm>
            <a:off x="11582400" y="865626"/>
            <a:ext cx="6172200" cy="1143000"/>
          </a:xfrm>
        </p:spPr>
        <p:txBody>
          <a:bodyPr lIns="91440" tIns="45720" rIns="91440" bIns="45720" anchor="t"/>
          <a:lstStyle/>
          <a:p>
            <a:pPr>
              <a:buFont typeface="Arial" panose="020B0604020202020204" pitchFamily="34" charset="0"/>
              <a:buChar char="•"/>
            </a:pPr>
            <a:r>
              <a:rPr lang="en-US" b="1" dirty="0">
                <a:latin typeface="Calibri"/>
                <a:ea typeface="Calibri"/>
                <a:cs typeface="Calibri"/>
              </a:rPr>
              <a:t>Health Promotion</a:t>
            </a:r>
          </a:p>
          <a:p>
            <a:endParaRPr lang="en-US" dirty="0"/>
          </a:p>
        </p:txBody>
      </p:sp>
      <p:sp>
        <p:nvSpPr>
          <p:cNvPr id="6" name="Text Placeholder 5">
            <a:extLst>
              <a:ext uri="{FF2B5EF4-FFF2-40B4-BE49-F238E27FC236}">
                <a16:creationId xmlns:a16="http://schemas.microsoft.com/office/drawing/2014/main" id="{CA08D9C3-A9C6-24F6-FE67-E93D90A970B6}"/>
              </a:ext>
            </a:extLst>
          </p:cNvPr>
          <p:cNvSpPr>
            <a:spLocks noGrp="1"/>
          </p:cNvSpPr>
          <p:nvPr>
            <p:ph type="body" sz="quarter" idx="14"/>
          </p:nvPr>
        </p:nvSpPr>
        <p:spPr>
          <a:xfrm>
            <a:off x="12192000" y="2201753"/>
            <a:ext cx="5562600" cy="2586233"/>
          </a:xfrm>
        </p:spPr>
        <p:txBody>
          <a:bodyPr/>
          <a:lstStyle/>
          <a:p>
            <a:pPr marL="457200" indent="-457200">
              <a:lnSpc>
                <a:spcPct val="100000"/>
              </a:lnSpc>
              <a:buFont typeface="Arial" panose="020B0604020202020204" pitchFamily="34" charset="0"/>
              <a:buChar char="•"/>
            </a:pPr>
            <a:r>
              <a:rPr lang="en-US" dirty="0"/>
              <a:t>Eat healthy and exercise to prevent chronic diseases. </a:t>
            </a:r>
          </a:p>
        </p:txBody>
      </p:sp>
      <p:sp>
        <p:nvSpPr>
          <p:cNvPr id="7" name="Text Placeholder 6">
            <a:extLst>
              <a:ext uri="{FF2B5EF4-FFF2-40B4-BE49-F238E27FC236}">
                <a16:creationId xmlns:a16="http://schemas.microsoft.com/office/drawing/2014/main" id="{25F3C815-3B6D-6583-631F-9E47E250FC2B}"/>
              </a:ext>
            </a:extLst>
          </p:cNvPr>
          <p:cNvSpPr>
            <a:spLocks noGrp="1"/>
          </p:cNvSpPr>
          <p:nvPr>
            <p:ph type="body" sz="quarter" idx="15"/>
          </p:nvPr>
        </p:nvSpPr>
        <p:spPr>
          <a:xfrm>
            <a:off x="5067300" y="5272440"/>
            <a:ext cx="6172200" cy="1143000"/>
          </a:xfrm>
        </p:spPr>
        <p:txBody>
          <a:bodyPr lIns="91440" tIns="45720" rIns="91440" bIns="45720" anchor="t"/>
          <a:lstStyle/>
          <a:p>
            <a:pPr>
              <a:buFont typeface="Arial" panose="020B0604020202020204" pitchFamily="34" charset="0"/>
              <a:buChar char="•"/>
            </a:pPr>
            <a:r>
              <a:rPr lang="en-US" b="1" dirty="0">
                <a:latin typeface="Calibri"/>
                <a:ea typeface="Calibri"/>
                <a:cs typeface="Calibri"/>
              </a:rPr>
              <a:t>Reproductive Health</a:t>
            </a:r>
          </a:p>
          <a:p>
            <a:endParaRPr lang="en-US" dirty="0"/>
          </a:p>
        </p:txBody>
      </p:sp>
      <p:sp>
        <p:nvSpPr>
          <p:cNvPr id="8" name="Text Placeholder 7">
            <a:extLst>
              <a:ext uri="{FF2B5EF4-FFF2-40B4-BE49-F238E27FC236}">
                <a16:creationId xmlns:a16="http://schemas.microsoft.com/office/drawing/2014/main" id="{7DD4E2D9-877A-0FE1-0676-CCE2EFED9589}"/>
              </a:ext>
            </a:extLst>
          </p:cNvPr>
          <p:cNvSpPr>
            <a:spLocks noGrp="1"/>
          </p:cNvSpPr>
          <p:nvPr>
            <p:ph type="body" sz="quarter" idx="16"/>
          </p:nvPr>
        </p:nvSpPr>
        <p:spPr>
          <a:xfrm>
            <a:off x="5676900" y="6608567"/>
            <a:ext cx="5562600" cy="2586233"/>
          </a:xfrm>
        </p:spPr>
        <p:txBody>
          <a:bodyPr/>
          <a:lstStyle/>
          <a:p>
            <a:pPr marL="457200" indent="-457200">
              <a:lnSpc>
                <a:spcPct val="100000"/>
              </a:lnSpc>
              <a:buFont typeface="Arial" panose="020B0604020202020204" pitchFamily="34" charset="0"/>
              <a:buChar char="•"/>
            </a:pPr>
            <a:r>
              <a:rPr lang="en-US" dirty="0"/>
              <a:t>Among young adults (19-30 years old) adequate nutrition is essential for health during preconception and pregnancy. </a:t>
            </a:r>
          </a:p>
        </p:txBody>
      </p:sp>
      <p:sp>
        <p:nvSpPr>
          <p:cNvPr id="9" name="Text Placeholder 8">
            <a:extLst>
              <a:ext uri="{FF2B5EF4-FFF2-40B4-BE49-F238E27FC236}">
                <a16:creationId xmlns:a16="http://schemas.microsoft.com/office/drawing/2014/main" id="{43FC8B3C-B163-6339-FA51-3EE8B954E15B}"/>
              </a:ext>
            </a:extLst>
          </p:cNvPr>
          <p:cNvSpPr>
            <a:spLocks noGrp="1"/>
          </p:cNvSpPr>
          <p:nvPr>
            <p:ph type="body" sz="quarter" idx="17"/>
          </p:nvPr>
        </p:nvSpPr>
        <p:spPr>
          <a:xfrm>
            <a:off x="11607800" y="5272440"/>
            <a:ext cx="6172200" cy="1143000"/>
          </a:xfrm>
        </p:spPr>
        <p:txBody>
          <a:bodyPr lIns="91440" tIns="45720" rIns="91440" bIns="45720" anchor="t"/>
          <a:lstStyle/>
          <a:p>
            <a:pPr>
              <a:buFont typeface="Arial" panose="020B0604020202020204" pitchFamily="34" charset="0"/>
              <a:buChar char="•"/>
            </a:pPr>
            <a:r>
              <a:rPr lang="en-US" b="1" dirty="0">
                <a:latin typeface="Calibri"/>
                <a:ea typeface="Calibri"/>
                <a:cs typeface="Calibri"/>
              </a:rPr>
              <a:t>Older Adults</a:t>
            </a:r>
          </a:p>
          <a:p>
            <a:endParaRPr lang="en-US" dirty="0"/>
          </a:p>
        </p:txBody>
      </p:sp>
      <p:sp>
        <p:nvSpPr>
          <p:cNvPr id="10" name="Text Placeholder 9">
            <a:extLst>
              <a:ext uri="{FF2B5EF4-FFF2-40B4-BE49-F238E27FC236}">
                <a16:creationId xmlns:a16="http://schemas.microsoft.com/office/drawing/2014/main" id="{C2C084B3-E4E8-5C4C-60C6-E68EC956E0C6}"/>
              </a:ext>
            </a:extLst>
          </p:cNvPr>
          <p:cNvSpPr>
            <a:spLocks noGrp="1"/>
          </p:cNvSpPr>
          <p:nvPr>
            <p:ph type="body" sz="quarter" idx="18"/>
          </p:nvPr>
        </p:nvSpPr>
        <p:spPr>
          <a:xfrm>
            <a:off x="12217400" y="6608567"/>
            <a:ext cx="5562600" cy="2586233"/>
          </a:xfrm>
        </p:spPr>
        <p:txBody>
          <a:bodyPr/>
          <a:lstStyle/>
          <a:p>
            <a:pPr marL="457200" indent="-457200">
              <a:lnSpc>
                <a:spcPct val="100000"/>
              </a:lnSpc>
              <a:buFont typeface="Arial" panose="020B0604020202020204" pitchFamily="34" charset="0"/>
              <a:buChar char="•"/>
            </a:pPr>
            <a:r>
              <a:rPr lang="en-US" dirty="0"/>
              <a:t>Eating healthy food and adequate hydration is especially important.</a:t>
            </a:r>
          </a:p>
        </p:txBody>
      </p:sp>
      <p:pic>
        <p:nvPicPr>
          <p:cNvPr id="11" name="Picture 10" descr="UConn Rudd Center for Food Policy and Health logo">
            <a:extLst>
              <a:ext uri="{FF2B5EF4-FFF2-40B4-BE49-F238E27FC236}">
                <a16:creationId xmlns:a16="http://schemas.microsoft.com/office/drawing/2014/main" id="{C29BF3B9-060E-F02B-9BA4-D621B8C629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07245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2474B3D-1D92-F34E-5F6F-CC15DF9220B2}"/>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36A48828-569B-6CE3-2033-2B8437422986}"/>
              </a:ext>
            </a:extLst>
          </p:cNvPr>
          <p:cNvSpPr txBox="1">
            <a:spLocks noGrp="1"/>
          </p:cNvSpPr>
          <p:nvPr>
            <p:ph type="title" idx="4294967295"/>
          </p:nvPr>
        </p:nvSpPr>
        <p:spPr>
          <a:xfrm>
            <a:off x="228600" y="0"/>
            <a:ext cx="18855845" cy="98110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lang="en-US" sz="5400" spc="75" dirty="0">
                <a:solidFill>
                  <a:srgbClr val="BE2D2D"/>
                </a:solidFill>
                <a:latin typeface="Calibri" panose="020F0502020204030204" pitchFamily="34" charset="0"/>
                <a:ea typeface="+mn-ea"/>
                <a:cs typeface="Calibri" panose="020F0502020204030204" pitchFamily="34" charset="0"/>
              </a:rPr>
              <a:t> </a:t>
            </a:r>
            <a:r>
              <a:rPr lang="en-US" sz="5400" b="1" spc="75" dirty="0">
                <a:solidFill>
                  <a:srgbClr val="BE2D2D"/>
                </a:solidFill>
                <a:latin typeface="Calibri"/>
                <a:ea typeface="Calibri"/>
                <a:cs typeface="Calibri"/>
              </a:rPr>
              <a:t>Healthy Eating Index at Different Stages of Life</a:t>
            </a:r>
            <a:endParaRPr kumimoji="0" lang="en-US" sz="5400" b="1" u="none" strike="noStrike" kern="1200" cap="none" spc="75" normalizeH="0" baseline="0" noProof="0" dirty="0">
              <a:ln>
                <a:noFill/>
              </a:ln>
              <a:solidFill>
                <a:srgbClr val="BE2D2D"/>
              </a:solidFill>
              <a:effectLst/>
              <a:uLnTx/>
              <a:uFillTx/>
              <a:latin typeface="Calibri"/>
              <a:ea typeface="Calibri"/>
              <a:cs typeface="Calibri"/>
            </a:endParaRPr>
          </a:p>
        </p:txBody>
      </p:sp>
      <p:sp>
        <p:nvSpPr>
          <p:cNvPr id="13" name="TextBox 13">
            <a:extLst>
              <a:ext uri="{FF2B5EF4-FFF2-40B4-BE49-F238E27FC236}">
                <a16:creationId xmlns:a16="http://schemas.microsoft.com/office/drawing/2014/main" id="{0411FD37-369A-5CF6-2775-23FDFB82BE1F}"/>
              </a:ext>
            </a:extLst>
          </p:cNvPr>
          <p:cNvSpPr txBox="1"/>
          <p:nvPr/>
        </p:nvSpPr>
        <p:spPr>
          <a:xfrm>
            <a:off x="533400" y="1788400"/>
            <a:ext cx="7309884" cy="6771084"/>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3600" dirty="0">
                <a:latin typeface="Calibri"/>
                <a:ea typeface="Calibri"/>
                <a:cs typeface="Calibri"/>
              </a:rPr>
              <a:t>Remember that a score of 100 would mean a person’s eating habits are totally aligned with the Dietary Guidelines for Americans.</a:t>
            </a:r>
          </a:p>
          <a:p>
            <a:pPr marL="571500" indent="-571500">
              <a:buFont typeface="Arial" panose="020B0604020202020204" pitchFamily="34" charset="0"/>
              <a:buChar char="•"/>
            </a:pPr>
            <a:endParaRPr lang="en-US" sz="3600" dirty="0">
              <a:latin typeface="Calibri"/>
              <a:ea typeface="Calibri"/>
              <a:cs typeface="Calibri"/>
            </a:endParaRPr>
          </a:p>
          <a:p>
            <a:pPr marL="571500" indent="-571500">
              <a:buFont typeface="Arial" panose="020B0604020202020204" pitchFamily="34" charset="0"/>
              <a:buChar char="•"/>
            </a:pPr>
            <a:r>
              <a:rPr lang="en-US" sz="3600" b="1" dirty="0">
                <a:solidFill>
                  <a:srgbClr val="000E2F"/>
                </a:solidFill>
                <a:latin typeface="Calibri"/>
                <a:ea typeface="Calibri"/>
                <a:cs typeface="Calibri"/>
              </a:rPr>
              <a:t>Discussion questions:</a:t>
            </a:r>
          </a:p>
          <a:p>
            <a:pPr marL="1028700" lvl="1" indent="-571500">
              <a:buFont typeface="Arial" panose="020B0604020202020204" pitchFamily="34" charset="0"/>
              <a:buChar char="•"/>
            </a:pPr>
            <a:r>
              <a:rPr lang="en-US" sz="3200" dirty="0">
                <a:solidFill>
                  <a:srgbClr val="000E2F"/>
                </a:solidFill>
                <a:latin typeface="Calibri"/>
                <a:ea typeface="Calibri"/>
                <a:cs typeface="Calibri"/>
              </a:rPr>
              <a:t>What age group has the lowest score and why do you think this group scored the lowest?</a:t>
            </a:r>
          </a:p>
          <a:p>
            <a:pPr marL="1028700" lvl="1" indent="-571500">
              <a:buFont typeface="Arial" panose="020B0604020202020204" pitchFamily="34" charset="0"/>
              <a:buChar char="•"/>
            </a:pPr>
            <a:r>
              <a:rPr lang="en-US" sz="3200" dirty="0">
                <a:solidFill>
                  <a:srgbClr val="000E2F"/>
                </a:solidFill>
                <a:latin typeface="Calibri"/>
                <a:ea typeface="Calibri"/>
                <a:cs typeface="Calibri"/>
              </a:rPr>
              <a:t>What makes healthy eating challenging for people your age? </a:t>
            </a:r>
          </a:p>
          <a:p>
            <a:pPr marL="1028700" lvl="1" indent="-571500">
              <a:buFont typeface="Arial" panose="020B0604020202020204" pitchFamily="34" charset="0"/>
              <a:buChar char="•"/>
            </a:pPr>
            <a:r>
              <a:rPr lang="en-US" sz="3200" dirty="0">
                <a:solidFill>
                  <a:srgbClr val="000E2F"/>
                </a:solidFill>
                <a:latin typeface="Calibri"/>
                <a:ea typeface="Calibri"/>
                <a:cs typeface="Calibri"/>
              </a:rPr>
              <a:t>What are some ideas to improve teen nutrition? </a:t>
            </a:r>
            <a:endParaRPr lang="en-US" sz="3200" dirty="0">
              <a:latin typeface="Calibri"/>
              <a:ea typeface="Calibri"/>
              <a:cs typeface="Calibri"/>
            </a:endParaRPr>
          </a:p>
        </p:txBody>
      </p:sp>
      <p:pic>
        <p:nvPicPr>
          <p:cNvPr id="4" name="Picture 3" descr="A horizontal infographic displays adherence to U.S. Dietary Guidelines across life stages using average Total Healthy Eating Index-2015 scores, with scores ranging from 51 to 63 out of 100. Each age group is represented by illustrated figures and labeled score bubbles, showing lowest adherence in ages 14-18 (51) and highest in ages 60+ (63), highlighting dietary quality trends by age.">
            <a:extLst>
              <a:ext uri="{FF2B5EF4-FFF2-40B4-BE49-F238E27FC236}">
                <a16:creationId xmlns:a16="http://schemas.microsoft.com/office/drawing/2014/main" id="{BF168E3B-B59A-5BB7-21F2-2F9701E1FF54}"/>
              </a:ext>
            </a:extLst>
          </p:cNvPr>
          <p:cNvPicPr>
            <a:picLocks noChangeAspect="1"/>
          </p:cNvPicPr>
          <p:nvPr/>
        </p:nvPicPr>
        <p:blipFill>
          <a:blip r:embed="rId4"/>
          <a:stretch>
            <a:fillRect/>
          </a:stretch>
        </p:blipFill>
        <p:spPr>
          <a:xfrm>
            <a:off x="8452884" y="1629816"/>
            <a:ext cx="8711939" cy="6772435"/>
          </a:xfrm>
          <a:prstGeom prst="rect">
            <a:avLst/>
          </a:prstGeom>
        </p:spPr>
      </p:pic>
      <p:sp>
        <p:nvSpPr>
          <p:cNvPr id="2" name="TextBox 1">
            <a:extLst>
              <a:ext uri="{FF2B5EF4-FFF2-40B4-BE49-F238E27FC236}">
                <a16:creationId xmlns:a16="http://schemas.microsoft.com/office/drawing/2014/main" id="{67A17C2C-E861-17CA-92D1-6497EE19C965}"/>
              </a:ext>
            </a:extLst>
          </p:cNvPr>
          <p:cNvSpPr txBox="1"/>
          <p:nvPr/>
        </p:nvSpPr>
        <p:spPr>
          <a:xfrm>
            <a:off x="8452884" y="8657184"/>
            <a:ext cx="91440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Source: U.S. Department of Agriculture &amp; U.S. Department of Health and Human Services. (2020). </a:t>
            </a:r>
            <a:r>
              <a:rPr lang="en-US" sz="1400" i="1" dirty="0"/>
              <a:t>Average Total Healthy Eating Index-2015 Scores by Life Stage</a:t>
            </a:r>
            <a:r>
              <a:rPr lang="en-US" sz="1400" dirty="0"/>
              <a:t> [Figure]. In </a:t>
            </a:r>
            <a:r>
              <a:rPr lang="en-US" sz="1400" i="1" dirty="0"/>
              <a:t>Dietary Guidelines for Americans, 2020–2025</a:t>
            </a:r>
            <a:r>
              <a:rPr lang="en-US" sz="1400" dirty="0"/>
              <a:t> (9th ed.). </a:t>
            </a:r>
            <a:r>
              <a:rPr lang="en-US" sz="1400" dirty="0">
                <a:hlinkClick r:id="rId5"/>
              </a:rPr>
              <a:t>https://www.dietaryguidelines.gov/</a:t>
            </a:r>
            <a:endParaRPr lang="en-US" sz="1400" dirty="0">
              <a:ea typeface="Calibri"/>
              <a:cs typeface="Calibri"/>
            </a:endParaRPr>
          </a:p>
          <a:p>
            <a:pPr algn="ctr"/>
            <a:endParaRPr lang="en-US" sz="1400" dirty="0">
              <a:ea typeface="Calibri"/>
              <a:cs typeface="Calibri"/>
            </a:endParaRPr>
          </a:p>
        </p:txBody>
      </p:sp>
    </p:spTree>
    <p:extLst>
      <p:ext uri="{BB962C8B-B14F-4D97-AF65-F5344CB8AC3E}">
        <p14:creationId xmlns:p14="http://schemas.microsoft.com/office/powerpoint/2010/main" val="1423304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7579-8870-8971-5583-C0C85ED8AAC2}"/>
              </a:ext>
            </a:extLst>
          </p:cNvPr>
          <p:cNvSpPr>
            <a:spLocks noGrp="1"/>
          </p:cNvSpPr>
          <p:nvPr>
            <p:ph type="title"/>
          </p:nvPr>
        </p:nvSpPr>
        <p:spPr>
          <a:xfrm>
            <a:off x="2400300" y="4038600"/>
            <a:ext cx="13487400" cy="2209800"/>
          </a:xfrm>
        </p:spPr>
        <p:txBody>
          <a:bodyPr lIns="91440" tIns="45720" rIns="91440" bIns="45720" anchor="t"/>
          <a:lstStyle/>
          <a:p>
            <a:pPr algn="ctr"/>
            <a:r>
              <a:rPr lang="en-US" b="1" i="1" dirty="0">
                <a:latin typeface="Calibri"/>
                <a:ea typeface="Calibri"/>
                <a:cs typeface="Calibri"/>
              </a:rPr>
              <a:t>What are three things that you learned today?</a:t>
            </a:r>
          </a:p>
        </p:txBody>
      </p:sp>
      <p:pic>
        <p:nvPicPr>
          <p:cNvPr id="4" name="Picture 3" descr="UConn Rudd Center for Food Policy and Health logo">
            <a:extLst>
              <a:ext uri="{FF2B5EF4-FFF2-40B4-BE49-F238E27FC236}">
                <a16:creationId xmlns:a16="http://schemas.microsoft.com/office/drawing/2014/main" id="{E6C00583-D0A0-7ACC-117D-400759B494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283171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91440" tIns="45720" rIns="91440" bIns="4572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91440" tIns="45720" rIns="91440" bIns="45720" anchor="t"/>
          <a:lstStyle/>
          <a:p>
            <a:r>
              <a:rPr lang="en-US" dirty="0">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dirty="0"/>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91440" tIns="45720" rIns="91440" bIns="45720" anchor="t"/>
          <a:lstStyle/>
          <a:p>
            <a:r>
              <a:rPr lang="en-US" dirty="0">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91440" tIns="45720" rIns="91440" bIns="45720" anchor="t"/>
          <a:lstStyle/>
          <a:p>
            <a:r>
              <a:rPr lang="en-US" dirty="0">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dirty="0"/>
              <a:t>uconnruddcenter.org/adolescent-citizen-scientists</a:t>
            </a:r>
          </a:p>
        </p:txBody>
      </p:sp>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CCC696C26BD1438B26FB44AA5F340F" ma:contentTypeVersion="18" ma:contentTypeDescription="Create a new document." ma:contentTypeScope="" ma:versionID="312509a3e52cc99c8fa7d2a003973262">
  <xsd:schema xmlns:xsd="http://www.w3.org/2001/XMLSchema" xmlns:xs="http://www.w3.org/2001/XMLSchema" xmlns:p="http://schemas.microsoft.com/office/2006/metadata/properties" xmlns:ns3="f1e43ed7-6cd8-4b97-b336-5b8c561264ee" xmlns:ns4="4fb9607e-adb3-4276-b74e-56dcbe18ebdb" targetNamespace="http://schemas.microsoft.com/office/2006/metadata/properties" ma:root="true" ma:fieldsID="df55c1d8a7e40cf5c53380970c0e8ff5" ns3:_="" ns4:_="">
    <xsd:import namespace="f1e43ed7-6cd8-4b97-b336-5b8c561264ee"/>
    <xsd:import namespace="4fb9607e-adb3-4276-b74e-56dcbe18eb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43ed7-6cd8-4b97-b336-5b8c56126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9607e-adb3-4276-b74e-56dcbe18ebd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1e43ed7-6cd8-4b97-b336-5b8c561264e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F4E7DB-382F-4334-A986-31F52ACBC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e43ed7-6cd8-4b97-b336-5b8c561264ee"/>
    <ds:schemaRef ds:uri="4fb9607e-adb3-4276-b74e-56dcbe18eb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9FAF83-997F-4BD6-BD70-7F2122D9DC5D}">
  <ds:schemaRefs>
    <ds:schemaRef ds:uri="f1e43ed7-6cd8-4b97-b336-5b8c561264ee"/>
    <ds:schemaRef ds:uri="http://purl.org/dc/dcmitype/"/>
    <ds:schemaRef ds:uri="http://schemas.microsoft.com/office/2006/metadata/properties"/>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fb9607e-adb3-4276-b74e-56dcbe18ebdb"/>
  </ds:schemaRefs>
</ds:datastoreItem>
</file>

<file path=customXml/itemProps3.xml><?xml version="1.0" encoding="utf-8"?>
<ds:datastoreItem xmlns:ds="http://schemas.openxmlformats.org/officeDocument/2006/customXml" ds:itemID="{C5EDF225-EE64-4B3E-880A-ACE732992AAC}">
  <ds:schemaRefs>
    <ds:schemaRef ds:uri="http://schemas.microsoft.com/sharepoint/v3/contenttype/forms"/>
  </ds:schemaRefs>
</ds:datastoreItem>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emplate/>
  <TotalTime>24658</TotalTime>
  <Words>1280</Words>
  <Application>Microsoft Macintosh PowerPoint</Application>
  <PresentationFormat>Custom</PresentationFormat>
  <Paragraphs>131</Paragraphs>
  <Slides>15</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Wingdings</vt:lpstr>
      <vt:lpstr>Arial</vt:lpstr>
      <vt:lpstr>Calibri</vt:lpstr>
      <vt:lpstr>Rudd Center Theme</vt:lpstr>
      <vt:lpstr>Nutrition Throughout  the Life Course: Session 1</vt:lpstr>
      <vt:lpstr>Learning Objectives</vt:lpstr>
      <vt:lpstr>Discussion Questions </vt:lpstr>
      <vt:lpstr>Nutrition is important throughout every stage of life  </vt:lpstr>
      <vt:lpstr>The Dietary Guidelines for Americans    </vt:lpstr>
      <vt:lpstr>Pregnancy and Lactation</vt:lpstr>
      <vt:lpstr>Infancy (0-12 months)</vt:lpstr>
      <vt:lpstr>Early Childhood (2-5 years)</vt:lpstr>
      <vt:lpstr>Childhood (6-12 years)</vt:lpstr>
      <vt:lpstr>Adolescence (13 to 18 years old)</vt:lpstr>
      <vt:lpstr>Challenges in Adolescence</vt:lpstr>
      <vt:lpstr>Nutrition for adults and older adults</vt:lpstr>
      <vt:lpstr> Healthy Eating Index at Different Stages of Life</vt:lpstr>
      <vt:lpstr>What are three things that you learned today?</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Nutriton Module - Session 1</dc:title>
  <dc:subject/>
  <dc:creator>UConn Rudd Center for Food Policy and Health</dc:creator>
  <cp:keywords/>
  <dc:description/>
  <cp:lastModifiedBy>Hardee, Carson</cp:lastModifiedBy>
  <cp:revision>303</cp:revision>
  <dcterms:created xsi:type="dcterms:W3CDTF">2006-08-16T00:00:00Z</dcterms:created>
  <dcterms:modified xsi:type="dcterms:W3CDTF">2026-07-24T20:36:28Z</dcterms:modified>
  <cp:category/>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0x01010041CCC696C26BD1438B26FB44AA5F340F</vt:lpwstr>
  </property>
  <property fmtid="{D5CDD505-2E9C-101B-9397-08002B2CF9AE}" pid="3" name="MediaServiceImageTags">
    <vt:lpwstr/>
  </property>
</Properties>
</file>