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8"/>
  </p:notesMasterIdLst>
  <p:sldIdLst>
    <p:sldId id="276" r:id="rId5"/>
    <p:sldId id="282" r:id="rId6"/>
    <p:sldId id="293" r:id="rId7"/>
    <p:sldId id="316" r:id="rId8"/>
    <p:sldId id="320" r:id="rId9"/>
    <p:sldId id="328" r:id="rId10"/>
    <p:sldId id="329" r:id="rId11"/>
    <p:sldId id="330" r:id="rId12"/>
    <p:sldId id="331" r:id="rId13"/>
    <p:sldId id="332" r:id="rId14"/>
    <p:sldId id="333" r:id="rId15"/>
    <p:sldId id="322" r:id="rId16"/>
    <p:sldId id="304" r:id="rId17"/>
    <p:sldId id="311" r:id="rId18"/>
    <p:sldId id="310" r:id="rId19"/>
    <p:sldId id="312" r:id="rId20"/>
    <p:sldId id="313" r:id="rId21"/>
    <p:sldId id="315" r:id="rId22"/>
    <p:sldId id="321" r:id="rId23"/>
    <p:sldId id="325" r:id="rId24"/>
    <p:sldId id="323" r:id="rId25"/>
    <p:sldId id="291" r:id="rId26"/>
    <p:sldId id="280" r:id="rId27"/>
  </p:sldIdLst>
  <p:sldSz cx="18288000" cy="10287000"/>
  <p:notesSz cx="6858000" cy="9144000"/>
  <p:embeddedFontLst>
    <p:embeddedFont>
      <p:font typeface="Arial Narrow" panose="020B060402020202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2D2D"/>
    <a:srgbClr val="000D2F"/>
    <a:srgbClr val="D4AF36"/>
    <a:srgbClr val="00164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1" autoAdjust="0"/>
    <p:restoredTop sz="86538" autoAdjust="0"/>
  </p:normalViewPr>
  <p:slideViewPr>
    <p:cSldViewPr>
      <p:cViewPr varScale="1">
        <p:scale>
          <a:sx n="61" d="100"/>
          <a:sy n="61" d="100"/>
        </p:scale>
        <p:origin x="240" y="4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E7E76A-1798-D649-913C-54D50BE2D16F}" type="datetimeFigureOut">
              <a:rPr lang="en-US" smtClean="0"/>
              <a:t>7/28/26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C755F-22B2-3846-8FEA-269A7FC2B198}" type="slidenum">
              <a:rPr lang="en-US" smtClean="0"/>
              <a:t>‹#›</a:t>
            </a:fld>
            <a:endParaRPr lang="en-US"/>
          </a:p>
        </p:txBody>
      </p:sp>
    </p:spTree>
    <p:extLst>
      <p:ext uri="{BB962C8B-B14F-4D97-AF65-F5344CB8AC3E}">
        <p14:creationId xmlns:p14="http://schemas.microsoft.com/office/powerpoint/2010/main" val="2872507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a:t>
            </a:fld>
            <a:endParaRPr lang="en-US"/>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2</a:t>
            </a:fld>
            <a:endParaRPr lang="en-US"/>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3</a:t>
            </a:fld>
            <a:endParaRPr lang="en-US"/>
          </a:p>
        </p:txBody>
      </p:sp>
    </p:spTree>
    <p:extLst>
      <p:ext uri="{BB962C8B-B14F-4D97-AF65-F5344CB8AC3E}">
        <p14:creationId xmlns:p14="http://schemas.microsoft.com/office/powerpoint/2010/main" val="77740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4</a:t>
            </a:fld>
            <a:endParaRPr lang="en-US"/>
          </a:p>
        </p:txBody>
      </p:sp>
    </p:spTree>
    <p:extLst>
      <p:ext uri="{BB962C8B-B14F-4D97-AF65-F5344CB8AC3E}">
        <p14:creationId xmlns:p14="http://schemas.microsoft.com/office/powerpoint/2010/main" val="4215595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92E8C-3792-A221-F8FF-22FB4DBDA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B21D9-5276-E8B4-DD96-9448DE2C6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6A3EAD-3B9B-1998-2A5A-A9645A79CC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F4E6A1-D043-75B5-DF0E-52AFC66A4C44}"/>
              </a:ext>
            </a:extLst>
          </p:cNvPr>
          <p:cNvSpPr>
            <a:spLocks noGrp="1"/>
          </p:cNvSpPr>
          <p:nvPr>
            <p:ph type="sldNum" sz="quarter" idx="5"/>
          </p:nvPr>
        </p:nvSpPr>
        <p:spPr/>
        <p:txBody>
          <a:bodyPr/>
          <a:lstStyle/>
          <a:p>
            <a:fld id="{7DAC755F-22B2-3846-8FEA-269A7FC2B198}" type="slidenum">
              <a:rPr lang="en-US" smtClean="0"/>
              <a:t>5</a:t>
            </a:fld>
            <a:endParaRPr lang="en-US"/>
          </a:p>
        </p:txBody>
      </p:sp>
    </p:spTree>
    <p:extLst>
      <p:ext uri="{BB962C8B-B14F-4D97-AF65-F5344CB8AC3E}">
        <p14:creationId xmlns:p14="http://schemas.microsoft.com/office/powerpoint/2010/main" val="874453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FA164-E1BB-153B-4E3B-70A87190A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A83A1-B8EB-995C-FCD4-8768095D7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041B20-FC7A-DAD1-2068-76D7D692F3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227D95-B224-8C14-82ED-7BF79045B754}"/>
              </a:ext>
            </a:extLst>
          </p:cNvPr>
          <p:cNvSpPr>
            <a:spLocks noGrp="1"/>
          </p:cNvSpPr>
          <p:nvPr>
            <p:ph type="sldNum" sz="quarter" idx="5"/>
          </p:nvPr>
        </p:nvSpPr>
        <p:spPr/>
        <p:txBody>
          <a:bodyPr/>
          <a:lstStyle/>
          <a:p>
            <a:fld id="{7DAC755F-22B2-3846-8FEA-269A7FC2B198}" type="slidenum">
              <a:rPr lang="en-US" smtClean="0"/>
              <a:t>12</a:t>
            </a:fld>
            <a:endParaRPr lang="en-US"/>
          </a:p>
        </p:txBody>
      </p:sp>
    </p:spTree>
    <p:extLst>
      <p:ext uri="{BB962C8B-B14F-4D97-AF65-F5344CB8AC3E}">
        <p14:creationId xmlns:p14="http://schemas.microsoft.com/office/powerpoint/2010/main" val="1834796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13</a:t>
            </a:fld>
            <a:endParaRPr lang="en-US"/>
          </a:p>
        </p:txBody>
      </p:sp>
    </p:spTree>
    <p:extLst>
      <p:ext uri="{BB962C8B-B14F-4D97-AF65-F5344CB8AC3E}">
        <p14:creationId xmlns:p14="http://schemas.microsoft.com/office/powerpoint/2010/main" val="3773568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A36C9-B18A-8CD9-180A-BF8B1DB4F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CC94F-3D48-746D-F310-706250011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FD73B7-8C8C-7E42-2E6A-D8157FEE86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7732B3-E549-4A16-F244-37F29BE04EDE}"/>
              </a:ext>
            </a:extLst>
          </p:cNvPr>
          <p:cNvSpPr>
            <a:spLocks noGrp="1"/>
          </p:cNvSpPr>
          <p:nvPr>
            <p:ph type="sldNum" sz="quarter" idx="5"/>
          </p:nvPr>
        </p:nvSpPr>
        <p:spPr/>
        <p:txBody>
          <a:bodyPr/>
          <a:lstStyle/>
          <a:p>
            <a:fld id="{7DAC755F-22B2-3846-8FEA-269A7FC2B198}" type="slidenum">
              <a:rPr lang="en-US" smtClean="0"/>
              <a:t>14</a:t>
            </a:fld>
            <a:endParaRPr lang="en-US"/>
          </a:p>
        </p:txBody>
      </p:sp>
    </p:spTree>
    <p:extLst>
      <p:ext uri="{BB962C8B-B14F-4D97-AF65-F5344CB8AC3E}">
        <p14:creationId xmlns:p14="http://schemas.microsoft.com/office/powerpoint/2010/main" val="795218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B6670-6686-C576-8539-CAB2CB9083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6404A-27B0-8AEE-CE2E-B52ECEB43C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8F630-3048-A696-F5D3-A86815C1C1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3D8DAB-5D9A-2DF9-126D-8A85CF38E7AB}"/>
              </a:ext>
            </a:extLst>
          </p:cNvPr>
          <p:cNvSpPr>
            <a:spLocks noGrp="1"/>
          </p:cNvSpPr>
          <p:nvPr>
            <p:ph type="sldNum" sz="quarter" idx="5"/>
          </p:nvPr>
        </p:nvSpPr>
        <p:spPr/>
        <p:txBody>
          <a:bodyPr/>
          <a:lstStyle/>
          <a:p>
            <a:fld id="{7DAC755F-22B2-3846-8FEA-269A7FC2B198}" type="slidenum">
              <a:rPr lang="en-US" smtClean="0"/>
              <a:t>15</a:t>
            </a:fld>
            <a:endParaRPr lang="en-US"/>
          </a:p>
        </p:txBody>
      </p:sp>
    </p:spTree>
    <p:extLst>
      <p:ext uri="{BB962C8B-B14F-4D97-AF65-F5344CB8AC3E}">
        <p14:creationId xmlns:p14="http://schemas.microsoft.com/office/powerpoint/2010/main" val="1117926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F5268-95AA-922A-121F-BABB1C282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BA03B-5C90-38B2-84CB-608939947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1C54D-FA31-14F2-5B66-2EF85CD77F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F1F03E-4687-A9F3-DB5C-8A56A8923413}"/>
              </a:ext>
            </a:extLst>
          </p:cNvPr>
          <p:cNvSpPr>
            <a:spLocks noGrp="1"/>
          </p:cNvSpPr>
          <p:nvPr>
            <p:ph type="sldNum" sz="quarter" idx="5"/>
          </p:nvPr>
        </p:nvSpPr>
        <p:spPr/>
        <p:txBody>
          <a:bodyPr/>
          <a:lstStyle/>
          <a:p>
            <a:fld id="{7DAC755F-22B2-3846-8FEA-269A7FC2B198}" type="slidenum">
              <a:rPr lang="en-US" smtClean="0"/>
              <a:t>16</a:t>
            </a:fld>
            <a:endParaRPr lang="en-US"/>
          </a:p>
        </p:txBody>
      </p:sp>
    </p:spTree>
    <p:extLst>
      <p:ext uri="{BB962C8B-B14F-4D97-AF65-F5344CB8AC3E}">
        <p14:creationId xmlns:p14="http://schemas.microsoft.com/office/powerpoint/2010/main" val="3763481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60C53-DC7A-ACFB-1B20-1A1C84ED6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EA92D-9AD8-474D-3E6C-EDE65EE471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BFDD67-76B5-22C2-51E2-442684E57C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0CA5D8-6F2B-CD39-7FD7-B7B49D596E3B}"/>
              </a:ext>
            </a:extLst>
          </p:cNvPr>
          <p:cNvSpPr>
            <a:spLocks noGrp="1"/>
          </p:cNvSpPr>
          <p:nvPr>
            <p:ph type="sldNum" sz="quarter" idx="5"/>
          </p:nvPr>
        </p:nvSpPr>
        <p:spPr/>
        <p:txBody>
          <a:bodyPr/>
          <a:lstStyle/>
          <a:p>
            <a:fld id="{7DAC755F-22B2-3846-8FEA-269A7FC2B198}" type="slidenum">
              <a:rPr lang="en-US" smtClean="0"/>
              <a:t>17</a:t>
            </a:fld>
            <a:endParaRPr lang="en-US"/>
          </a:p>
        </p:txBody>
      </p:sp>
    </p:spTree>
    <p:extLst>
      <p:ext uri="{BB962C8B-B14F-4D97-AF65-F5344CB8AC3E}">
        <p14:creationId xmlns:p14="http://schemas.microsoft.com/office/powerpoint/2010/main" val="163790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C446F-29E3-06ED-3819-68B988B13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7272C-86F1-380E-5C67-79D4D39BC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D0B37-1B0E-32F0-C5D1-93410A6D38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F62136-67B8-A621-7822-A5D7293859FC}"/>
              </a:ext>
            </a:extLst>
          </p:cNvPr>
          <p:cNvSpPr>
            <a:spLocks noGrp="1"/>
          </p:cNvSpPr>
          <p:nvPr>
            <p:ph type="sldNum" sz="quarter" idx="5"/>
          </p:nvPr>
        </p:nvSpPr>
        <p:spPr/>
        <p:txBody>
          <a:bodyPr/>
          <a:lstStyle/>
          <a:p>
            <a:fld id="{7DAC755F-22B2-3846-8FEA-269A7FC2B198}" type="slidenum">
              <a:rPr lang="en-US" smtClean="0"/>
              <a:t>18</a:t>
            </a:fld>
            <a:endParaRPr lang="en-US"/>
          </a:p>
        </p:txBody>
      </p:sp>
    </p:spTree>
    <p:extLst>
      <p:ext uri="{BB962C8B-B14F-4D97-AF65-F5344CB8AC3E}">
        <p14:creationId xmlns:p14="http://schemas.microsoft.com/office/powerpoint/2010/main" val="212934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68F2C-75D7-E6CB-1D7E-5E5CBB2BAA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9C5E1-643A-E49D-F65E-285E42DC07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63A129-2389-3CDD-9AA1-22E9B55D9A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41E9A-BC10-D9B9-6CC0-A3B44693DF5E}"/>
              </a:ext>
            </a:extLst>
          </p:cNvPr>
          <p:cNvSpPr>
            <a:spLocks noGrp="1"/>
          </p:cNvSpPr>
          <p:nvPr>
            <p:ph type="sldNum" sz="quarter" idx="5"/>
          </p:nvPr>
        </p:nvSpPr>
        <p:spPr/>
        <p:txBody>
          <a:bodyPr/>
          <a:lstStyle/>
          <a:p>
            <a:fld id="{7DAC755F-22B2-3846-8FEA-269A7FC2B198}" type="slidenum">
              <a:rPr lang="en-US" smtClean="0"/>
              <a:t>19</a:t>
            </a:fld>
            <a:endParaRPr lang="en-US"/>
          </a:p>
        </p:txBody>
      </p:sp>
    </p:spTree>
    <p:extLst>
      <p:ext uri="{BB962C8B-B14F-4D97-AF65-F5344CB8AC3E}">
        <p14:creationId xmlns:p14="http://schemas.microsoft.com/office/powerpoint/2010/main" val="1000415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D0F77-7D77-37F6-9CFC-C503AD3D6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0A608D-707D-DB76-548E-FA043140B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9588C5-D4D2-30B5-0665-AC6D4E46E8EE}"/>
              </a:ext>
            </a:extLst>
          </p:cNvPr>
          <p:cNvSpPr>
            <a:spLocks noGrp="1"/>
          </p:cNvSpPr>
          <p:nvPr>
            <p:ph type="body" idx="1"/>
          </p:nvPr>
        </p:nvSpPr>
        <p:spPr/>
        <p:txBody>
          <a:bodyPr/>
          <a:lstStyle/>
          <a:p>
            <a:r>
              <a:rPr lang="en-US" dirty="0"/>
              <a:t>https://kasleykillam.medium.com/the-inspiration-behind-community-microgrants-5bdedff5e48a</a:t>
            </a:r>
          </a:p>
        </p:txBody>
      </p:sp>
      <p:sp>
        <p:nvSpPr>
          <p:cNvPr id="4" name="Slide Number Placeholder 3">
            <a:extLst>
              <a:ext uri="{FF2B5EF4-FFF2-40B4-BE49-F238E27FC236}">
                <a16:creationId xmlns:a16="http://schemas.microsoft.com/office/drawing/2014/main" id="{5E7F41D4-24E4-9ADE-F996-A43C749752A3}"/>
              </a:ext>
            </a:extLst>
          </p:cNvPr>
          <p:cNvSpPr>
            <a:spLocks noGrp="1"/>
          </p:cNvSpPr>
          <p:nvPr>
            <p:ph type="sldNum" sz="quarter" idx="5"/>
          </p:nvPr>
        </p:nvSpPr>
        <p:spPr/>
        <p:txBody>
          <a:bodyPr/>
          <a:lstStyle/>
          <a:p>
            <a:fld id="{7DAC755F-22B2-3846-8FEA-269A7FC2B198}" type="slidenum">
              <a:rPr lang="en-US" smtClean="0"/>
              <a:t>20</a:t>
            </a:fld>
            <a:endParaRPr lang="en-US"/>
          </a:p>
        </p:txBody>
      </p:sp>
    </p:spTree>
    <p:extLst>
      <p:ext uri="{BB962C8B-B14F-4D97-AF65-F5344CB8AC3E}">
        <p14:creationId xmlns:p14="http://schemas.microsoft.com/office/powerpoint/2010/main" val="3860928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DDA88-8031-E6B1-C2F0-E324A9D65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BF4E-A7D5-03FA-1F0E-5D8BD57D8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4985C-C047-C720-7E86-A83FD83945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DC3449-AFAA-4774-5130-CD19DEB093F4}"/>
              </a:ext>
            </a:extLst>
          </p:cNvPr>
          <p:cNvSpPr>
            <a:spLocks noGrp="1"/>
          </p:cNvSpPr>
          <p:nvPr>
            <p:ph type="sldNum" sz="quarter" idx="5"/>
          </p:nvPr>
        </p:nvSpPr>
        <p:spPr/>
        <p:txBody>
          <a:bodyPr/>
          <a:lstStyle/>
          <a:p>
            <a:fld id="{7DAC755F-22B2-3846-8FEA-269A7FC2B198}" type="slidenum">
              <a:rPr lang="en-US" smtClean="0"/>
              <a:t>21</a:t>
            </a:fld>
            <a:endParaRPr lang="en-US"/>
          </a:p>
        </p:txBody>
      </p:sp>
    </p:spTree>
    <p:extLst>
      <p:ext uri="{BB962C8B-B14F-4D97-AF65-F5344CB8AC3E}">
        <p14:creationId xmlns:p14="http://schemas.microsoft.com/office/powerpoint/2010/main" val="1653467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23</a:t>
            </a:fld>
            <a:endParaRPr lang="en-US"/>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0"/>
            <a:ext cx="5181600" cy="2341540"/>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1" i="0">
                <a:solidFill>
                  <a:srgbClr val="BE2D2D"/>
                </a:solidFill>
                <a:latin typeface="Arial Narrow" panose="020B0604020202020204" pitchFamily="34" charset="0"/>
                <a:cs typeface="Arial Narrow" panose="020B060402020202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1"/>
            <a:ext cx="5536914" cy="144675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0" y="7524113"/>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0"/>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1" i="0">
                <a:solidFill>
                  <a:srgbClr val="001640"/>
                </a:solidFill>
                <a:latin typeface="Arial Narrow" panose="020B0604020202020204" pitchFamily="34" charset="0"/>
                <a:cs typeface="Arial Narrow"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1795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1" i="0">
                <a:solidFill>
                  <a:srgbClr val="BE2D2D"/>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8" y="1745456"/>
            <a:ext cx="9180512" cy="1050925"/>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8" y="3833813"/>
            <a:ext cx="9180512" cy="5881687"/>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6"/>
            <a:ext cx="6343650" cy="5881687"/>
          </a:xfrm>
          <a:prstGeom prst="rect">
            <a:avLst/>
          </a:prstGeo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4"/>
            <a:ext cx="4686300" cy="1989137"/>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00" indent="-571500">
              <a:spcBef>
                <a:spcPts val="600"/>
              </a:spcBef>
              <a:buFont typeface="Wingdings" pitchFamily="2" charset="2"/>
              <a:buChar char="§"/>
              <a:defRPr sz="3600" b="1" i="0">
                <a:latin typeface="Arial Narrow" panose="020B0604020202020204" pitchFamily="34" charset="0"/>
                <a:cs typeface="Arial Narrow" panose="020B060402020202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405194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1" y="4076700"/>
            <a:ext cx="7772400" cy="5715000"/>
          </a:xfrm>
          <a:prstGeom prst="rect">
            <a:avLst/>
          </a:prstGeom>
        </p:spPr>
        <p:txBody>
          <a:bodyPr/>
          <a:lstStyle>
            <a:lvl1pPr marL="0" indent="0">
              <a:buNone/>
              <a:defRPr sz="2800">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1" y="1409700"/>
            <a:ext cx="7772400" cy="2141537"/>
          </a:xfrm>
          <a:prstGeom prst="rect">
            <a:avLst/>
          </a:prstGeom>
        </p:spPr>
        <p:txBody>
          <a:bodyPr/>
          <a:lstStyle>
            <a:lvl1pPr algn="l">
              <a:defRPr sz="7200" b="1" i="0">
                <a:solidFill>
                  <a:srgbClr val="BE2D2D"/>
                </a:solidFill>
                <a:latin typeface="Arial Narrow" panose="020B0604020202020204" pitchFamily="34" charset="0"/>
                <a:cs typeface="Arial Narrow"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5700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0"/>
              </a:lnSpc>
              <a:buNone/>
              <a:defRPr sz="2800"/>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8" y="1139567"/>
            <a:ext cx="15468600" cy="12033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0"/>
            <a:ext cx="7543800" cy="5562601"/>
          </a:xfrm>
          <a:prstGeom prst="rect">
            <a:avLst/>
          </a:prstGeom>
        </p:spPr>
        <p:txBody>
          <a:bodyPr/>
          <a:lstStyle>
            <a:lvl1pPr marL="0" indent="0" algn="l">
              <a:lnSpc>
                <a:spcPts val="2860"/>
              </a:lnSpc>
              <a:buNone/>
              <a:defRPr sz="2800"/>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68263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0"/>
            <a:ext cx="6172200" cy="2270737"/>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396093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0" y="538443"/>
            <a:ext cx="6213022" cy="609599"/>
          </a:xfrm>
          <a:prstGeom prst="rect">
            <a:avLst/>
          </a:prstGeom>
        </p:spPr>
        <p:txBody>
          <a:bodyPr/>
          <a:lstStyle>
            <a:lvl1pPr algn="l">
              <a:defRPr sz="3600" b="1" i="0">
                <a:solidFill>
                  <a:schemeClr val="bg1"/>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0" y="1345019"/>
            <a:ext cx="6213023" cy="3036481"/>
          </a:xfrm>
          <a:prstGeom prst="rect">
            <a:avLst/>
          </a:prstGeom>
        </p:spPr>
        <p:txBody>
          <a:bodyPr/>
          <a:lstStyle>
            <a:lvl1pPr marL="0" indent="0">
              <a:lnSpc>
                <a:spcPts val="2860"/>
              </a:lnSpc>
              <a:buNone/>
              <a:defRPr sz="2800">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6" y="5905500"/>
            <a:ext cx="621302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6" y="6712076"/>
            <a:ext cx="6213023" cy="3036481"/>
          </a:xfrm>
          <a:prstGeom prst="rect">
            <a:avLst/>
          </a:prstGeom>
        </p:spPr>
        <p:txBody>
          <a:bodyPr/>
          <a:lstStyle>
            <a:lvl1pPr marL="0" indent="0">
              <a:lnSpc>
                <a:spcPts val="2860"/>
              </a:lnSpc>
              <a:buNone/>
              <a:defRPr sz="2800">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62880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666706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0"/>
            <a:ext cx="3962400" cy="2903536"/>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0"/>
            <a:ext cx="12344400" cy="7898299"/>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382079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89"/>
            <a:ext cx="157734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2417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89"/>
            <a:ext cx="148590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215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0"/>
            <a:ext cx="166116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93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0"/>
            <a:ext cx="15773400" cy="11271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0" y="4229100"/>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0" y="7923103"/>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0" y="4229100"/>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0" y="7923103"/>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58357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0" y="1485900"/>
            <a:ext cx="10784150" cy="10509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0"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2"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1"/>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2"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4"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0" y="6540001"/>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0"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2"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8" y="6540001"/>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8"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0"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146020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79"/>
            <a:ext cx="3798046" cy="494939"/>
          </a:xfrm>
          <a:prstGeom prst="rect">
            <a:avLst/>
          </a:prstGeom>
        </p:spPr>
        <p:txBody>
          <a:bodyPr/>
          <a:lstStyle>
            <a:lvl1pPr marL="0" indent="0">
              <a:buNone/>
              <a:defRPr sz="2800" b="1">
                <a:latin typeface="+mn-lt"/>
                <a:cs typeface="Assistant" pitchFamily="2" charset="-79"/>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8" y="8582753"/>
            <a:ext cx="3798046" cy="827947"/>
          </a:xfrm>
          <a:prstGeom prst="rect">
            <a:avLst/>
          </a:prstGeom>
        </p:spPr>
        <p:txBody>
          <a:bodyPr/>
          <a:lstStyle>
            <a:lvl1pPr marL="0" indent="0">
              <a:buNone/>
              <a:defRPr sz="2400" b="0">
                <a:latin typeface="+mn-lt"/>
                <a:cs typeface="Assistant" pitchFamily="2" charset="-79"/>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1" y="7943479"/>
            <a:ext cx="3798046" cy="494939"/>
          </a:xfrm>
          <a:prstGeom prst="rect">
            <a:avLst/>
          </a:prstGeom>
        </p:spPr>
        <p:txBody>
          <a:bodyPr/>
          <a:lstStyle>
            <a:lvl1pPr marL="0" indent="0">
              <a:buNone/>
              <a:defRPr sz="2800" b="1">
                <a:latin typeface="+mn-lt"/>
                <a:cs typeface="Assistant" pitchFamily="2" charset="-79"/>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3"/>
            <a:ext cx="3798046" cy="827947"/>
          </a:xfrm>
          <a:prstGeom prst="rect">
            <a:avLst/>
          </a:prstGeom>
        </p:spPr>
        <p:txBody>
          <a:bodyPr/>
          <a:lstStyle>
            <a:lvl1pPr marL="0" indent="0">
              <a:buNone/>
              <a:defRPr sz="2400" b="0">
                <a:latin typeface="+mn-lt"/>
                <a:cs typeface="Assistant" pitchFamily="2" charset="-79"/>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8" y="7897116"/>
            <a:ext cx="3798046" cy="494939"/>
          </a:xfrm>
          <a:prstGeom prst="rect">
            <a:avLst/>
          </a:prstGeom>
        </p:spPr>
        <p:txBody>
          <a:bodyPr/>
          <a:lstStyle>
            <a:lvl1pPr marL="0" indent="0">
              <a:buNone/>
              <a:defRPr sz="2800" b="1">
                <a:latin typeface="+mn-lt"/>
                <a:cs typeface="Assistant" pitchFamily="2" charset="-79"/>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8" y="8536390"/>
            <a:ext cx="3798046" cy="874310"/>
          </a:xfrm>
          <a:prstGeom prst="rect">
            <a:avLst/>
          </a:prstGeom>
        </p:spPr>
        <p:txBody>
          <a:bodyPr/>
          <a:lstStyle>
            <a:lvl1pPr marL="0" indent="0">
              <a:buNone/>
              <a:defRPr sz="2400" b="0">
                <a:latin typeface="+mn-lt"/>
                <a:cs typeface="Assistant" pitchFamily="2" charset="-79"/>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78" y="4477423"/>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1" y="4497460"/>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49" y="4472353"/>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78" y="547688"/>
            <a:ext cx="8747906" cy="2309812"/>
          </a:xfrm>
          <a:prstGeom prst="rect">
            <a:avLst/>
          </a:prstGeom>
        </p:spPr>
        <p:txBody>
          <a:bodyPr/>
          <a:lstStyle>
            <a:lvl1pPr algn="l">
              <a:defRPr sz="7200" b="1" i="0">
                <a:solidFill>
                  <a:schemeClr val="bg1"/>
                </a:solidFill>
                <a:latin typeface="Arial Narrow" panose="020B0604020202020204" pitchFamily="34" charset="0"/>
                <a:cs typeface="Arial Narrow"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30717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0" y="1454578"/>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0" y="2245900"/>
            <a:ext cx="7764464"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0" y="3451439"/>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0" y="4242761"/>
            <a:ext cx="7764464"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1"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1" cy="609600"/>
          </a:xfrm>
          <a:prstGeom prst="rect">
            <a:avLst/>
          </a:prstGeom>
        </p:spPr>
        <p:txBody>
          <a:bodyPr/>
          <a:lstStyle>
            <a:lvl1pPr marL="0" indent="0">
              <a:buNone/>
              <a:defRPr sz="2800">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1" y="7687171"/>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77547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0"/>
            <a:ext cx="4570752" cy="1203539"/>
          </a:xfrm>
          <a:prstGeom prst="rect">
            <a:avLst/>
          </a:prstGeom>
        </p:spPr>
        <p:txBody>
          <a:bodyPr/>
          <a:lstStyle>
            <a:lvl1pPr algn="ctr">
              <a:defRPr sz="7200" b="1" i="0">
                <a:latin typeface="Arial Narrow" panose="020B0604020202020204" pitchFamily="34" charset="0"/>
                <a:cs typeface="Arial Narrow" panose="020B060402020202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2" y="3246598"/>
            <a:ext cx="3729199" cy="3729199"/>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0" y="15621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0" y="2353422"/>
            <a:ext cx="7231063"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0" y="35589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0" y="4350283"/>
            <a:ext cx="7231063"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3" y="56791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3" y="6470435"/>
            <a:ext cx="7231063" cy="609600"/>
          </a:xfrm>
          <a:prstGeom prst="rect">
            <a:avLst/>
          </a:prstGeom>
        </p:spPr>
        <p:txBody>
          <a:bodyPr/>
          <a:lstStyle>
            <a:lvl1pPr marL="0" indent="0">
              <a:buNone/>
              <a:defRPr sz="2800">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0"/>
            <a:ext cx="4572000" cy="2066065"/>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3" y="7675974"/>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3" y="8467296"/>
            <a:ext cx="7231063" cy="609600"/>
          </a:xfrm>
          <a:prstGeom prst="rect">
            <a:avLst/>
          </a:prstGeom>
        </p:spPr>
        <p:txBody>
          <a:bodyPr/>
          <a:lstStyle>
            <a:lvl1pPr marL="0" indent="0">
              <a:buNone/>
              <a:defRPr sz="2800">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362168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0" y="13335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0" y="2124822"/>
            <a:ext cx="7231063"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0" y="33303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0" y="4121683"/>
            <a:ext cx="7231063"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3" y="54505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3" y="6241835"/>
            <a:ext cx="7231063" cy="609600"/>
          </a:xfrm>
          <a:prstGeom prst="rect">
            <a:avLst/>
          </a:prstGeom>
        </p:spPr>
        <p:txBody>
          <a:bodyPr/>
          <a:lstStyle>
            <a:lvl1pPr marL="0" indent="0">
              <a:buNone/>
              <a:defRPr sz="2800">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3"/>
            <a:ext cx="4572000" cy="2066065"/>
          </a:xfrm>
          <a:prstGeom prst="rect">
            <a:avLst/>
          </a:prstGeom>
        </p:spPr>
      </p:pic>
    </p:spTree>
    <p:extLst>
      <p:ext uri="{BB962C8B-B14F-4D97-AF65-F5344CB8AC3E}">
        <p14:creationId xmlns:p14="http://schemas.microsoft.com/office/powerpoint/2010/main" val="1714801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7/28/26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80" r:id="rId2"/>
    <p:sldLayoutId id="2147483651" r:id="rId3"/>
    <p:sldLayoutId id="2147483652" r:id="rId4"/>
    <p:sldLayoutId id="2147483682" r:id="rId5"/>
    <p:sldLayoutId id="2147483673" r:id="rId6"/>
    <p:sldLayoutId id="2147483674" r:id="rId7"/>
    <p:sldLayoutId id="2147483684" r:id="rId8"/>
    <p:sldLayoutId id="2147483675" r:id="rId9"/>
    <p:sldLayoutId id="2147483663" r:id="rId10"/>
    <p:sldLayoutId id="2147483683" r:id="rId11"/>
    <p:sldLayoutId id="2147483676" r:id="rId12"/>
    <p:sldLayoutId id="2147483679" r:id="rId13"/>
    <p:sldLayoutId id="2147483678" r:id="rId14"/>
    <p:sldLayoutId id="2147483677" r:id="rId15"/>
    <p:sldLayoutId id="2147483670" r:id="rId16"/>
    <p:sldLayoutId id="2147483671" r:id="rId17"/>
    <p:sldLayoutId id="2147483669" r:id="rId18"/>
    <p:sldLayoutId id="2147483685" r:id="rId19"/>
    <p:sldLayoutId id="2147483681" r:id="rId20"/>
    <p:sldLayoutId id="2147483655"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hyperlink" Target="https://dx.doi.org/10.15620/cdc/152992"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987357" y="1523630"/>
            <a:ext cx="13646285" cy="338554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lvl="0" algn="l">
              <a:spcBef>
                <a:spcPts val="0"/>
              </a:spcBef>
              <a:defRPr/>
            </a:pPr>
            <a:r>
              <a:rPr lang="en-US" sz="11000" spc="110" dirty="0">
                <a:solidFill>
                  <a:srgbClr val="BE2D2D"/>
                </a:solidFill>
                <a:latin typeface="Calibri"/>
                <a:ea typeface="Calibri"/>
                <a:cs typeface="Calibri"/>
              </a:rPr>
              <a:t>Health Equality, Equity and Justice</a:t>
            </a:r>
            <a:endParaRPr kumimoji="0" lang="en-US" sz="11000" u="none" strike="noStrike" kern="1200" cap="none" spc="110" normalizeH="0" baseline="0" noProof="0" dirty="0">
              <a:ln>
                <a:noFill/>
              </a:ln>
              <a:solidFill>
                <a:srgbClr val="BE2D2D"/>
              </a:solidFill>
              <a:effectLst/>
              <a:uLnTx/>
              <a:uFillTx/>
              <a:latin typeface="Calibri"/>
              <a:ea typeface="Calibri"/>
              <a:cs typeface="Calibri"/>
            </a:endParaRPr>
          </a:p>
        </p:txBody>
      </p:sp>
      <p:sp>
        <p:nvSpPr>
          <p:cNvPr id="9" name="TextBox 8">
            <a:extLst>
              <a:ext uri="{FF2B5EF4-FFF2-40B4-BE49-F238E27FC236}">
                <a16:creationId xmlns:a16="http://schemas.microsoft.com/office/drawing/2014/main" id="{5687BC0B-6A81-C043-3031-C2C20DC81FB3}"/>
              </a:ext>
            </a:extLst>
          </p:cNvPr>
          <p:cNvSpPr txBox="1"/>
          <p:nvPr/>
        </p:nvSpPr>
        <p:spPr>
          <a:xfrm>
            <a:off x="987357" y="5692179"/>
            <a:ext cx="12649200" cy="531171"/>
          </a:xfrm>
          <a:prstGeom prst="rect">
            <a:avLst/>
          </a:prstGeom>
        </p:spPr>
        <p:txBody>
          <a:bodyPr wrap="square" lIns="0" tIns="0" rIns="0" bIns="0" rtlCol="0" anchor="t">
            <a:spAutoFit/>
          </a:bodyPr>
          <a:lstStyle/>
          <a:p>
            <a:pPr>
              <a:lnSpc>
                <a:spcPts val="3150"/>
              </a:lnSpc>
            </a:pPr>
            <a:r>
              <a:rPr lang="en-US" sz="6600" spc="63" dirty="0">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4400" spc="63" dirty="0">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s: Teens Improving the Food Environment” logo">
            <a:extLst>
              <a:ext uri="{FF2B5EF4-FFF2-40B4-BE49-F238E27FC236}">
                <a16:creationId xmlns:a16="http://schemas.microsoft.com/office/drawing/2014/main" id="{BC6D0018-F652-5408-7D77-552045342C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7006357"/>
            <a:ext cx="2781300" cy="2781300"/>
          </a:xfrm>
          <a:prstGeom prst="rect">
            <a:avLst/>
          </a:prstGeom>
        </p:spPr>
      </p:pic>
      <p:pic>
        <p:nvPicPr>
          <p:cNvPr id="5" name="Picture 4" descr="UConn Rudd Center for Food Policy and Health logo">
            <a:extLst>
              <a:ext uri="{FF2B5EF4-FFF2-40B4-BE49-F238E27FC236}">
                <a16:creationId xmlns:a16="http://schemas.microsoft.com/office/drawing/2014/main" id="{DBBFBAB3-27C2-9D0A-A327-04FC68A1FF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0" y="7329539"/>
            <a:ext cx="4953000" cy="2238237"/>
          </a:xfrm>
          <a:prstGeom prst="rect">
            <a:avLst/>
          </a:prstGeom>
        </p:spPr>
      </p:pic>
      <p:pic>
        <p:nvPicPr>
          <p:cNvPr id="8" name="Picture 7" descr="Hispanic Health Council logo">
            <a:extLst>
              <a:ext uri="{FF2B5EF4-FFF2-40B4-BE49-F238E27FC236}">
                <a16:creationId xmlns:a16="http://schemas.microsoft.com/office/drawing/2014/main" id="{8A252A0E-C623-B391-7700-6379D2D9C854}"/>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10896600" y="8120464"/>
            <a:ext cx="4953000" cy="1294185"/>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1143000" y="2552700"/>
            <a:ext cx="8001000" cy="1066800"/>
          </a:xfrm>
        </p:spPr>
        <p:txBody>
          <a:bodyPr lIns="91440" tIns="45720" rIns="91440" bIns="45720" anchor="t">
            <a:normAutofit/>
          </a:bodyPr>
          <a:lstStyle/>
          <a:p>
            <a:r>
              <a:rPr lang="en-US" dirty="0">
                <a:latin typeface="Calibri"/>
                <a:ea typeface="Calibri"/>
                <a:cs typeface="Calibri"/>
              </a:rPr>
              <a:t>Learning Objectives</a:t>
            </a:r>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0"/>
          </p:nvPr>
        </p:nvSpPr>
        <p:spPr>
          <a:xfrm>
            <a:off x="1143000" y="4000500"/>
            <a:ext cx="8001000" cy="4800600"/>
          </a:xfrm>
        </p:spPr>
        <p:txBody>
          <a:bodyPr>
            <a:normAutofit/>
          </a:bodyPr>
          <a:lstStyle/>
          <a:p>
            <a:pPr marL="0" marR="0">
              <a:spcAft>
                <a:spcPts val="800"/>
              </a:spcAft>
              <a:buNone/>
            </a:pPr>
            <a:r>
              <a:rPr lang="en-US" dirty="0">
                <a:effectLst/>
              </a:rPr>
              <a:t>By the end of this session, students will be able to:</a:t>
            </a:r>
            <a:endParaRPr lang="en-US" dirty="0"/>
          </a:p>
          <a:p>
            <a:pPr marL="514350" indent="-514350">
              <a:buAutoNum type="arabicPeriod"/>
            </a:pPr>
            <a:r>
              <a:rPr lang="en-US" dirty="0"/>
              <a:t>Explain what health equality, equity and justice are</a:t>
            </a:r>
          </a:p>
          <a:p>
            <a:pPr marL="514350" indent="-514350">
              <a:buAutoNum type="arabicPeriod" startAt="2"/>
            </a:pPr>
            <a:r>
              <a:rPr lang="en-US" dirty="0"/>
              <a:t>Explain why poverty causes poor health</a:t>
            </a:r>
          </a:p>
          <a:p>
            <a:pPr marL="514350" indent="-514350">
              <a:buFont typeface="Arial" pitchFamily="34" charset="0"/>
              <a:buAutoNum type="arabicPeriod" startAt="2"/>
            </a:pPr>
            <a:r>
              <a:rPr lang="en-US" dirty="0"/>
              <a:t>Explain why racism causes poor health</a:t>
            </a:r>
          </a:p>
          <a:p>
            <a:pPr marL="514350" indent="-514350">
              <a:buFont typeface="Arial" pitchFamily="34" charset="0"/>
              <a:buAutoNum type="arabicPeriod" startAt="2"/>
            </a:pPr>
            <a:r>
              <a:rPr lang="en-US" dirty="0"/>
              <a:t>Identify how to improve health equity in the short, middle and long- term.</a:t>
            </a:r>
          </a:p>
          <a:p>
            <a:pPr marL="514350" indent="-514350">
              <a:buFont typeface="Arial" pitchFamily="34" charset="0"/>
              <a:buAutoNum type="arabicPeriod" startAt="2"/>
            </a:pPr>
            <a:endParaRPr lang="en-US" dirty="0"/>
          </a:p>
          <a:p>
            <a:pPr marL="457200" indent="-457200">
              <a:buFont typeface="Wingdings" pitchFamily="2" charset="2"/>
              <a:buChar char="§"/>
            </a:pPr>
            <a:endParaRPr lang="en-US" dirty="0"/>
          </a:p>
        </p:txBody>
      </p:sp>
      <p:pic>
        <p:nvPicPr>
          <p:cNvPr id="7" name="Picture 2" descr="Painted portrait of Martin Luther King, image of a bus boycott in lower left. In upper right, a black-and-white sketch of a figure in ministerial robes delivering an address from pulpit">
            <a:extLst>
              <a:ext uri="{FF2B5EF4-FFF2-40B4-BE49-F238E27FC236}">
                <a16:creationId xmlns:a16="http://schemas.microsoft.com/office/drawing/2014/main" id="{4B9E274F-B326-D6D3-DF93-B02C61CD7B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1714" b="2"/>
          <a:stretch>
            <a:fillRect/>
          </a:stretch>
        </p:blipFill>
        <p:spPr bwMode="auto">
          <a:xfrm>
            <a:off x="11658600" y="990600"/>
            <a:ext cx="4876800" cy="830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94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4BED-9028-D6C0-7A22-56F68939BE79}"/>
              </a:ext>
            </a:extLst>
          </p:cNvPr>
          <p:cNvSpPr>
            <a:spLocks noGrp="1"/>
          </p:cNvSpPr>
          <p:nvPr>
            <p:ph type="title"/>
          </p:nvPr>
        </p:nvSpPr>
        <p:spPr>
          <a:xfrm>
            <a:off x="609600" y="1866900"/>
            <a:ext cx="9180512" cy="1050925"/>
          </a:xfrm>
        </p:spPr>
        <p:txBody>
          <a:bodyPr lIns="91440" tIns="45720" rIns="91440" bIns="45720" anchor="t"/>
          <a:lstStyle/>
          <a:p>
            <a:r>
              <a:rPr lang="en-US" dirty="0">
                <a:latin typeface="Calibri"/>
                <a:ea typeface="Calibri"/>
                <a:cs typeface="Calibri"/>
              </a:rPr>
              <a:t>Icebreaker</a:t>
            </a:r>
          </a:p>
        </p:txBody>
      </p:sp>
      <p:sp>
        <p:nvSpPr>
          <p:cNvPr id="3" name="Content Placeholder 2">
            <a:extLst>
              <a:ext uri="{FF2B5EF4-FFF2-40B4-BE49-F238E27FC236}">
                <a16:creationId xmlns:a16="http://schemas.microsoft.com/office/drawing/2014/main" id="{A8B01B9D-0F30-5A68-5703-EA668C66FA18}"/>
              </a:ext>
            </a:extLst>
          </p:cNvPr>
          <p:cNvSpPr>
            <a:spLocks noGrp="1"/>
          </p:cNvSpPr>
          <p:nvPr>
            <p:ph sz="quarter" idx="12"/>
          </p:nvPr>
        </p:nvSpPr>
        <p:spPr>
          <a:xfrm>
            <a:off x="609600" y="3467099"/>
            <a:ext cx="11887200" cy="6248401"/>
          </a:xfrm>
        </p:spPr>
        <p:txBody>
          <a:bodyPr lIns="91440" tIns="45720" rIns="91440" bIns="45720" anchor="t"/>
          <a:lstStyle/>
          <a:p>
            <a:pPr>
              <a:lnSpc>
                <a:spcPct val="150000"/>
              </a:lnSpc>
            </a:pPr>
            <a:r>
              <a:rPr lang="en-US" sz="4800" b="1" dirty="0">
                <a:solidFill>
                  <a:srgbClr val="BE2D2D"/>
                </a:solidFill>
                <a:ea typeface="Calibri"/>
                <a:cs typeface="Calibri"/>
              </a:rPr>
              <a:t>Questions</a:t>
            </a:r>
          </a:p>
          <a:p>
            <a:pPr marL="457200" indent="-457200">
              <a:lnSpc>
                <a:spcPct val="150000"/>
              </a:lnSpc>
              <a:buFont typeface="Wingdings" panose="05000000000000000000" pitchFamily="2" charset="2"/>
              <a:buChar char="§"/>
            </a:pPr>
            <a:r>
              <a:rPr lang="en-US" sz="4000" dirty="0"/>
              <a:t> What was your favorite place to visit as a young child?</a:t>
            </a:r>
          </a:p>
          <a:p>
            <a:pPr marL="457200" indent="-457200">
              <a:lnSpc>
                <a:spcPct val="150000"/>
              </a:lnSpc>
              <a:buFont typeface="Wingdings" panose="05000000000000000000" pitchFamily="2" charset="2"/>
              <a:buChar char="§"/>
            </a:pPr>
            <a:r>
              <a:rPr lang="en-US" sz="4000" dirty="0"/>
              <a:t> What is your favorite place now?</a:t>
            </a:r>
          </a:p>
          <a:p>
            <a:pPr lvl="0"/>
            <a:endParaRPr lang="en-US" dirty="0"/>
          </a:p>
          <a:p>
            <a:endParaRPr lang="en-US" dirty="0"/>
          </a:p>
          <a:p>
            <a:endParaRPr lang="en-US" sz="3200" dirty="0">
              <a:solidFill>
                <a:srgbClr val="254E72"/>
              </a:solidFill>
              <a:ea typeface="Geneva" panose="020B050303040404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118541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118AE880-F742-2D68-B2DB-181A163E8239}"/>
              </a:ext>
            </a:extLst>
          </p:cNvPr>
          <p:cNvSpPr>
            <a:spLocks noGrp="1"/>
          </p:cNvSpPr>
          <p:nvPr>
            <p:ph type="title"/>
          </p:nvPr>
        </p:nvSpPr>
        <p:spPr>
          <a:xfrm>
            <a:off x="304800" y="1333500"/>
            <a:ext cx="17221200" cy="998537"/>
          </a:xfrm>
        </p:spPr>
        <p:txBody>
          <a:bodyPr lIns="91440" tIns="45720" rIns="91440" bIns="45720" anchor="t"/>
          <a:lstStyle/>
          <a:p>
            <a:r>
              <a:rPr lang="en-US" sz="6000" dirty="0">
                <a:solidFill>
                  <a:schemeClr val="bg1"/>
                </a:solidFill>
                <a:latin typeface="Calibri"/>
                <a:ea typeface="Calibri"/>
                <a:cs typeface="Calibri"/>
              </a:rPr>
              <a:t>The difference between equality, equity and justice</a:t>
            </a:r>
          </a:p>
        </p:txBody>
      </p:sp>
      <p:pic>
        <p:nvPicPr>
          <p:cNvPr id="7" name="Content Placeholder 4" descr="Illustration comparing concepts of equality, equity, and justice using three people of different heights watching a soccer game over a fence. Equality shows all standing on equal boxes with the shortest person unable to see, equity provides varied box heights so all can see, and justice removes the fence allowing unobstructed viewing for all.">
            <a:extLst>
              <a:ext uri="{FF2B5EF4-FFF2-40B4-BE49-F238E27FC236}">
                <a16:creationId xmlns:a16="http://schemas.microsoft.com/office/drawing/2014/main" id="{1BFA0B1E-C03F-1BF5-419C-C43B6AB09C58}"/>
              </a:ext>
            </a:extLst>
          </p:cNvPr>
          <p:cNvPicPr>
            <a:picLocks noChangeAspect="1"/>
          </p:cNvPicPr>
          <p:nvPr/>
        </p:nvPicPr>
        <p:blipFill>
          <a:blip r:embed="rId3"/>
          <a:stretch>
            <a:fillRect/>
          </a:stretch>
        </p:blipFill>
        <p:spPr>
          <a:xfrm>
            <a:off x="0" y="2552700"/>
            <a:ext cx="11887200" cy="7734300"/>
          </a:xfrm>
          <a:prstGeom prst="rect">
            <a:avLst/>
          </a:prstGeom>
        </p:spPr>
      </p:pic>
      <p:pic>
        <p:nvPicPr>
          <p:cNvPr id="6" name="Picture 2" descr="Painted portrait of Martin Luther King, image of a bus boycott in lower left. In upper right, a black-and-white sketch of a figure in ministerial robes delivering an address from pulpit">
            <a:extLst>
              <a:ext uri="{FF2B5EF4-FFF2-40B4-BE49-F238E27FC236}">
                <a16:creationId xmlns:a16="http://schemas.microsoft.com/office/drawing/2014/main" id="{24A259ED-AAC7-BB3E-EF72-FE48ACFE75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267" b="1517"/>
          <a:stretch>
            <a:fillRect/>
          </a:stretch>
        </p:blipFill>
        <p:spPr bwMode="auto">
          <a:xfrm>
            <a:off x="11887200" y="2552700"/>
            <a:ext cx="6400800" cy="7716486"/>
          </a:xfrm>
          <a:prstGeom prst="rect">
            <a:avLst/>
          </a:prstGeom>
          <a:solidFill>
            <a:srgbClr val="FFFFFF"/>
          </a:solidFill>
        </p:spPr>
      </p:pic>
    </p:spTree>
    <p:extLst>
      <p:ext uri="{BB962C8B-B14F-4D97-AF65-F5344CB8AC3E}">
        <p14:creationId xmlns:p14="http://schemas.microsoft.com/office/powerpoint/2010/main" val="370187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1A9FF-05E4-5F37-E0EC-85D8AB9E6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F4E3E-F13A-10D7-F29C-827FD919D015}"/>
              </a:ext>
            </a:extLst>
          </p:cNvPr>
          <p:cNvSpPr>
            <a:spLocks noGrp="1"/>
          </p:cNvSpPr>
          <p:nvPr>
            <p:ph type="title"/>
          </p:nvPr>
        </p:nvSpPr>
        <p:spPr>
          <a:xfrm>
            <a:off x="340658" y="1866900"/>
            <a:ext cx="9180512" cy="1050925"/>
          </a:xfrm>
        </p:spPr>
        <p:txBody>
          <a:bodyPr lIns="91440" tIns="45720" rIns="91440" bIns="45720" anchor="t"/>
          <a:lstStyle/>
          <a:p>
            <a:r>
              <a:rPr lang="en-US" dirty="0">
                <a:latin typeface="Calibri" panose="020F0502020204030204" pitchFamily="34" charset="0"/>
                <a:ea typeface="Calibri" panose="020F0502020204030204" pitchFamily="34" charset="0"/>
                <a:cs typeface="Calibri" panose="020F0502020204030204" pitchFamily="34" charset="0"/>
              </a:rPr>
              <a:t>Session activity</a:t>
            </a:r>
          </a:p>
        </p:txBody>
      </p:sp>
      <p:sp>
        <p:nvSpPr>
          <p:cNvPr id="4" name="TextBox 3">
            <a:extLst>
              <a:ext uri="{FF2B5EF4-FFF2-40B4-BE49-F238E27FC236}">
                <a16:creationId xmlns:a16="http://schemas.microsoft.com/office/drawing/2014/main" id="{D3230324-C8DC-D8F3-3E25-7BA457A0557A}"/>
              </a:ext>
            </a:extLst>
          </p:cNvPr>
          <p:cNvSpPr txBox="1"/>
          <p:nvPr/>
        </p:nvSpPr>
        <p:spPr>
          <a:xfrm>
            <a:off x="533400" y="3610473"/>
            <a:ext cx="17221200" cy="3416320"/>
          </a:xfrm>
          <a:prstGeom prst="rect">
            <a:avLst/>
          </a:prstGeom>
          <a:noFill/>
        </p:spPr>
        <p:txBody>
          <a:bodyPr wrap="square">
            <a:spAutoFit/>
          </a:bodyPr>
          <a:lstStyle/>
          <a:p>
            <a:pPr algn="ctr"/>
            <a:r>
              <a:rPr lang="en-US" sz="7200" b="1" i="1" dirty="0"/>
              <a:t>We will discuss </a:t>
            </a:r>
            <a:r>
              <a:rPr lang="en-US" sz="7200" b="1" i="1" dirty="0">
                <a:solidFill>
                  <a:srgbClr val="BE2D2D"/>
                </a:solidFill>
              </a:rPr>
              <a:t>three scenarios </a:t>
            </a:r>
            <a:r>
              <a:rPr lang="en-US" sz="7200" b="1" i="1" dirty="0"/>
              <a:t>to decide whether they represent equality, equity or justice principles. </a:t>
            </a:r>
          </a:p>
        </p:txBody>
      </p:sp>
    </p:spTree>
    <p:extLst>
      <p:ext uri="{BB962C8B-B14F-4D97-AF65-F5344CB8AC3E}">
        <p14:creationId xmlns:p14="http://schemas.microsoft.com/office/powerpoint/2010/main" val="1969752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50352-34F6-66D0-7A72-17216C0B1369}"/>
              </a:ext>
            </a:extLst>
          </p:cNvPr>
          <p:cNvSpPr>
            <a:spLocks noGrp="1"/>
          </p:cNvSpPr>
          <p:nvPr>
            <p:ph type="title"/>
          </p:nvPr>
        </p:nvSpPr>
        <p:spPr>
          <a:xfrm>
            <a:off x="457200" y="1866900"/>
            <a:ext cx="9180512" cy="1050925"/>
          </a:xfrm>
        </p:spPr>
        <p:txBody>
          <a:bodyPr/>
          <a:lstStyle/>
          <a:p>
            <a:r>
              <a:rPr lang="en-US" dirty="0">
                <a:latin typeface="+mj-lt"/>
              </a:rPr>
              <a:t>Scenario 1</a:t>
            </a:r>
          </a:p>
        </p:txBody>
      </p:sp>
      <p:sp>
        <p:nvSpPr>
          <p:cNvPr id="3" name="Content Placeholder 2">
            <a:extLst>
              <a:ext uri="{FF2B5EF4-FFF2-40B4-BE49-F238E27FC236}">
                <a16:creationId xmlns:a16="http://schemas.microsoft.com/office/drawing/2014/main" id="{CE5CA7A7-DC28-1931-EF10-D9B2D7B41864}"/>
              </a:ext>
            </a:extLst>
          </p:cNvPr>
          <p:cNvSpPr>
            <a:spLocks noGrp="1"/>
          </p:cNvSpPr>
          <p:nvPr>
            <p:ph sz="quarter" idx="12"/>
          </p:nvPr>
        </p:nvSpPr>
        <p:spPr>
          <a:xfrm>
            <a:off x="891702" y="4691316"/>
            <a:ext cx="6399650" cy="4052887"/>
          </a:xfrm>
        </p:spPr>
        <p:txBody>
          <a:bodyPr/>
          <a:lstStyle/>
          <a:p>
            <a:pPr algn="ctr"/>
            <a:r>
              <a:rPr lang="en-US" sz="4800" b="1" dirty="0"/>
              <a:t>Giving $100 per month to all people in the country to buy food </a:t>
            </a:r>
          </a:p>
          <a:p>
            <a:pPr algn="ctr"/>
            <a:r>
              <a:rPr lang="en-US" sz="4800" b="1" dirty="0"/>
              <a:t>(no matter how wealthy or poor they are)</a:t>
            </a:r>
          </a:p>
        </p:txBody>
      </p:sp>
      <p:pic>
        <p:nvPicPr>
          <p:cNvPr id="5" name="Content Placeholder 4" descr="Illustration comparing concepts of equality, equity, and justice using three people of different heights watching a soccer game over a fence. Equality shows all standing on equal boxes with the shortest person unable to see, equity provides varied box heights so all can see, and justice removes the fence allowing unobstructed viewing for all.">
            <a:extLst>
              <a:ext uri="{FF2B5EF4-FFF2-40B4-BE49-F238E27FC236}">
                <a16:creationId xmlns:a16="http://schemas.microsoft.com/office/drawing/2014/main" id="{6F3A6C64-6F14-7EA2-A64E-9087362112FE}"/>
              </a:ext>
            </a:extLst>
          </p:cNvPr>
          <p:cNvPicPr>
            <a:picLocks noChangeAspect="1"/>
          </p:cNvPicPr>
          <p:nvPr/>
        </p:nvPicPr>
        <p:blipFill>
          <a:blip r:embed="rId2"/>
          <a:stretch>
            <a:fillRect/>
          </a:stretch>
        </p:blipFill>
        <p:spPr>
          <a:xfrm>
            <a:off x="7320535" y="3147708"/>
            <a:ext cx="10973950" cy="7140102"/>
          </a:xfrm>
          <a:prstGeom prst="rect">
            <a:avLst/>
          </a:prstGeom>
        </p:spPr>
      </p:pic>
    </p:spTree>
    <p:extLst>
      <p:ext uri="{BB962C8B-B14F-4D97-AF65-F5344CB8AC3E}">
        <p14:creationId xmlns:p14="http://schemas.microsoft.com/office/powerpoint/2010/main" val="2304149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BF9B32F-C123-F94F-0CD9-AE36711A7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2263C-C2BF-D7DF-5388-E5861AB65FF0}"/>
              </a:ext>
            </a:extLst>
          </p:cNvPr>
          <p:cNvSpPr>
            <a:spLocks noGrp="1"/>
          </p:cNvSpPr>
          <p:nvPr>
            <p:ph type="title"/>
          </p:nvPr>
        </p:nvSpPr>
        <p:spPr>
          <a:xfrm>
            <a:off x="342920" y="1866900"/>
            <a:ext cx="9180512" cy="1050925"/>
          </a:xfrm>
        </p:spPr>
        <p:txBody>
          <a:bodyPr/>
          <a:lstStyle/>
          <a:p>
            <a:r>
              <a:rPr lang="en-US" dirty="0">
                <a:latin typeface="+mj-lt"/>
              </a:rPr>
              <a:t>Scenario 1 - Answer</a:t>
            </a:r>
          </a:p>
        </p:txBody>
      </p:sp>
      <p:sp>
        <p:nvSpPr>
          <p:cNvPr id="3" name="Content Placeholder 2">
            <a:extLst>
              <a:ext uri="{FF2B5EF4-FFF2-40B4-BE49-F238E27FC236}">
                <a16:creationId xmlns:a16="http://schemas.microsoft.com/office/drawing/2014/main" id="{B03B852B-9333-D620-B875-C981832EDF8C}"/>
              </a:ext>
            </a:extLst>
          </p:cNvPr>
          <p:cNvSpPr>
            <a:spLocks noGrp="1"/>
          </p:cNvSpPr>
          <p:nvPr>
            <p:ph sz="quarter" idx="12"/>
          </p:nvPr>
        </p:nvSpPr>
        <p:spPr>
          <a:xfrm>
            <a:off x="1073727" y="4076700"/>
            <a:ext cx="7718898" cy="4804064"/>
          </a:xfrm>
        </p:spPr>
        <p:txBody>
          <a:bodyPr/>
          <a:lstStyle/>
          <a:p>
            <a:pPr algn="ctr"/>
            <a:r>
              <a:rPr lang="en-US" sz="4800" b="1" dirty="0"/>
              <a:t>Giving $100 per month to all people in the country to buy food (no matter how wealthy or poor they are)…</a:t>
            </a:r>
          </a:p>
          <a:p>
            <a:pPr algn="ctr"/>
            <a:endParaRPr lang="en-US" sz="4800" b="1" dirty="0"/>
          </a:p>
          <a:p>
            <a:pPr algn="ctr"/>
            <a:r>
              <a:rPr lang="en-US" sz="4800" b="1" dirty="0">
                <a:solidFill>
                  <a:srgbClr val="C00000"/>
                </a:solidFill>
              </a:rPr>
              <a:t>is an example of equality!</a:t>
            </a:r>
          </a:p>
        </p:txBody>
      </p:sp>
      <p:pic>
        <p:nvPicPr>
          <p:cNvPr id="5" name="Content Placeholder 4" descr="Illustration illustrating the concept of Equality. Three people are all standing on equal boxes with the shortest person unable to see over the fence in front of them.">
            <a:extLst>
              <a:ext uri="{FF2B5EF4-FFF2-40B4-BE49-F238E27FC236}">
                <a16:creationId xmlns:a16="http://schemas.microsoft.com/office/drawing/2014/main" id="{4E6C7219-DBC2-5338-BD10-069C2F20F517}"/>
              </a:ext>
            </a:extLst>
          </p:cNvPr>
          <p:cNvPicPr>
            <a:picLocks noChangeAspect="1"/>
          </p:cNvPicPr>
          <p:nvPr/>
        </p:nvPicPr>
        <p:blipFill>
          <a:blip r:embed="rId3"/>
          <a:srcRect r="65330"/>
          <a:stretch>
            <a:fillRect/>
          </a:stretch>
        </p:blipFill>
        <p:spPr>
          <a:xfrm>
            <a:off x="10896600" y="341881"/>
            <a:ext cx="5002617" cy="9388263"/>
          </a:xfrm>
          <a:prstGeom prst="rect">
            <a:avLst/>
          </a:prstGeom>
        </p:spPr>
      </p:pic>
    </p:spTree>
    <p:extLst>
      <p:ext uri="{BB962C8B-B14F-4D97-AF65-F5344CB8AC3E}">
        <p14:creationId xmlns:p14="http://schemas.microsoft.com/office/powerpoint/2010/main" val="180062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862C0-2C0C-F7DE-F101-5AC638C75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51F68-B6D1-03E8-2E0D-583E39D3BEF6}"/>
              </a:ext>
            </a:extLst>
          </p:cNvPr>
          <p:cNvSpPr>
            <a:spLocks noGrp="1"/>
          </p:cNvSpPr>
          <p:nvPr>
            <p:ph type="title"/>
          </p:nvPr>
        </p:nvSpPr>
        <p:spPr>
          <a:xfrm>
            <a:off x="381000" y="1866900"/>
            <a:ext cx="9180512" cy="1050925"/>
          </a:xfrm>
        </p:spPr>
        <p:txBody>
          <a:bodyPr/>
          <a:lstStyle/>
          <a:p>
            <a:r>
              <a:rPr lang="en-US" dirty="0">
                <a:latin typeface="+mj-lt"/>
              </a:rPr>
              <a:t>Scenario 2</a:t>
            </a:r>
          </a:p>
        </p:txBody>
      </p:sp>
      <p:sp>
        <p:nvSpPr>
          <p:cNvPr id="3" name="Content Placeholder 2">
            <a:extLst>
              <a:ext uri="{FF2B5EF4-FFF2-40B4-BE49-F238E27FC236}">
                <a16:creationId xmlns:a16="http://schemas.microsoft.com/office/drawing/2014/main" id="{76ED4F1C-83E2-C5B5-4EC8-EE3AB83881D2}"/>
              </a:ext>
            </a:extLst>
          </p:cNvPr>
          <p:cNvSpPr>
            <a:spLocks noGrp="1"/>
          </p:cNvSpPr>
          <p:nvPr>
            <p:ph sz="quarter" idx="12"/>
          </p:nvPr>
        </p:nvSpPr>
        <p:spPr>
          <a:xfrm>
            <a:off x="685800" y="4229100"/>
            <a:ext cx="6399650" cy="4566984"/>
          </a:xfrm>
        </p:spPr>
        <p:txBody>
          <a:bodyPr/>
          <a:lstStyle/>
          <a:p>
            <a:pPr algn="ctr"/>
            <a:r>
              <a:rPr lang="en-US" sz="4800" b="1" dirty="0">
                <a:ea typeface="Calibri"/>
                <a:cs typeface="Calibri"/>
              </a:rPr>
              <a:t>Giving $500 per month to very poor people, $250 to somewhat poor people, and nothing to high income people to buy food</a:t>
            </a:r>
            <a:endParaRPr lang="en-US" sz="4800" b="1" dirty="0"/>
          </a:p>
        </p:txBody>
      </p:sp>
      <p:pic>
        <p:nvPicPr>
          <p:cNvPr id="5" name="Content Placeholder 4" descr="Illustration comparing concepts of equality, equity, and justice using three people of different heights watching a soccer game over a fence. Equality shows all standing on equal boxes with the shortest person unable to see, equity provides varied box heights so all can see, and justice removes the fence allowing unobstructed viewing for all.">
            <a:extLst>
              <a:ext uri="{FF2B5EF4-FFF2-40B4-BE49-F238E27FC236}">
                <a16:creationId xmlns:a16="http://schemas.microsoft.com/office/drawing/2014/main" id="{359F7CC5-2296-8E33-0771-A932414FB539}"/>
              </a:ext>
            </a:extLst>
          </p:cNvPr>
          <p:cNvPicPr>
            <a:picLocks noChangeAspect="1"/>
          </p:cNvPicPr>
          <p:nvPr/>
        </p:nvPicPr>
        <p:blipFill>
          <a:blip r:embed="rId2"/>
          <a:stretch>
            <a:fillRect/>
          </a:stretch>
        </p:blipFill>
        <p:spPr>
          <a:xfrm>
            <a:off x="7320535" y="3147708"/>
            <a:ext cx="10973950" cy="7140102"/>
          </a:xfrm>
          <a:prstGeom prst="rect">
            <a:avLst/>
          </a:prstGeom>
        </p:spPr>
      </p:pic>
    </p:spTree>
    <p:extLst>
      <p:ext uri="{BB962C8B-B14F-4D97-AF65-F5344CB8AC3E}">
        <p14:creationId xmlns:p14="http://schemas.microsoft.com/office/powerpoint/2010/main" val="176152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5C264-A9D2-4818-90BF-435EFF08F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BB85B5-BC7F-2E30-59B0-AA50566F04C4}"/>
              </a:ext>
            </a:extLst>
          </p:cNvPr>
          <p:cNvSpPr>
            <a:spLocks noGrp="1"/>
          </p:cNvSpPr>
          <p:nvPr>
            <p:ph type="title"/>
          </p:nvPr>
        </p:nvSpPr>
        <p:spPr>
          <a:xfrm>
            <a:off x="335993" y="1866900"/>
            <a:ext cx="9180512" cy="1050925"/>
          </a:xfrm>
        </p:spPr>
        <p:txBody>
          <a:bodyPr/>
          <a:lstStyle/>
          <a:p>
            <a:r>
              <a:rPr lang="en-US" dirty="0">
                <a:latin typeface="+mj-lt"/>
              </a:rPr>
              <a:t>Scenario 2 - Answer</a:t>
            </a:r>
          </a:p>
        </p:txBody>
      </p:sp>
      <p:sp>
        <p:nvSpPr>
          <p:cNvPr id="3" name="Content Placeholder 2">
            <a:extLst>
              <a:ext uri="{FF2B5EF4-FFF2-40B4-BE49-F238E27FC236}">
                <a16:creationId xmlns:a16="http://schemas.microsoft.com/office/drawing/2014/main" id="{EB865FF8-1252-E147-1864-11390029011A}"/>
              </a:ext>
            </a:extLst>
          </p:cNvPr>
          <p:cNvSpPr>
            <a:spLocks noGrp="1"/>
          </p:cNvSpPr>
          <p:nvPr>
            <p:ph sz="quarter" idx="12"/>
          </p:nvPr>
        </p:nvSpPr>
        <p:spPr>
          <a:xfrm>
            <a:off x="1066800" y="3843440"/>
            <a:ext cx="7718898" cy="5638800"/>
          </a:xfrm>
        </p:spPr>
        <p:txBody>
          <a:bodyPr/>
          <a:lstStyle/>
          <a:p>
            <a:pPr algn="ctr"/>
            <a:r>
              <a:rPr lang="en-US" sz="4800" b="1" dirty="0"/>
              <a:t>Giving $500 per month to very poor people, $250 to somewhat poor people, and nothing to high income people to buy food….</a:t>
            </a:r>
          </a:p>
          <a:p>
            <a:pPr algn="ctr"/>
            <a:endParaRPr lang="en-US" sz="4800" b="1" dirty="0"/>
          </a:p>
          <a:p>
            <a:pPr algn="ctr"/>
            <a:r>
              <a:rPr lang="en-US" sz="4800" b="1" dirty="0">
                <a:solidFill>
                  <a:srgbClr val="C00000"/>
                </a:solidFill>
              </a:rPr>
              <a:t>is an example of equity!</a:t>
            </a:r>
          </a:p>
        </p:txBody>
      </p:sp>
      <p:pic>
        <p:nvPicPr>
          <p:cNvPr id="4" name="Content Placeholder 4" descr="Illustration showing the concept of equity. People of different heights are watching a soccer game over a fence. The people are standing on boxes of different sizes so that they can all see over the fence.">
            <a:extLst>
              <a:ext uri="{FF2B5EF4-FFF2-40B4-BE49-F238E27FC236}">
                <a16:creationId xmlns:a16="http://schemas.microsoft.com/office/drawing/2014/main" id="{133DEB89-8C9E-BE93-938C-76DFC27BC73F}"/>
              </a:ext>
            </a:extLst>
          </p:cNvPr>
          <p:cNvPicPr>
            <a:picLocks noChangeAspect="1"/>
          </p:cNvPicPr>
          <p:nvPr/>
        </p:nvPicPr>
        <p:blipFill>
          <a:blip r:embed="rId3"/>
          <a:srcRect l="33281" r="33389"/>
          <a:stretch>
            <a:fillRect/>
          </a:stretch>
        </p:blipFill>
        <p:spPr>
          <a:xfrm>
            <a:off x="10744200" y="383433"/>
            <a:ext cx="4876800" cy="9520133"/>
          </a:xfrm>
          <a:prstGeom prst="rect">
            <a:avLst/>
          </a:prstGeom>
        </p:spPr>
      </p:pic>
    </p:spTree>
    <p:extLst>
      <p:ext uri="{BB962C8B-B14F-4D97-AF65-F5344CB8AC3E}">
        <p14:creationId xmlns:p14="http://schemas.microsoft.com/office/powerpoint/2010/main" val="3868300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D2442-C4C3-71E8-3712-4C9A221B0A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D04C6-E844-F26E-4728-8DC7B3159E80}"/>
              </a:ext>
            </a:extLst>
          </p:cNvPr>
          <p:cNvSpPr>
            <a:spLocks noGrp="1"/>
          </p:cNvSpPr>
          <p:nvPr>
            <p:ph type="title"/>
          </p:nvPr>
        </p:nvSpPr>
        <p:spPr>
          <a:xfrm>
            <a:off x="457200" y="1866900"/>
            <a:ext cx="9180512" cy="1050925"/>
          </a:xfrm>
        </p:spPr>
        <p:txBody>
          <a:bodyPr/>
          <a:lstStyle/>
          <a:p>
            <a:r>
              <a:rPr lang="en-US" dirty="0">
                <a:latin typeface="+mj-lt"/>
              </a:rPr>
              <a:t>Scenario 3</a:t>
            </a:r>
          </a:p>
        </p:txBody>
      </p:sp>
      <p:sp>
        <p:nvSpPr>
          <p:cNvPr id="3" name="Content Placeholder 2">
            <a:extLst>
              <a:ext uri="{FF2B5EF4-FFF2-40B4-BE49-F238E27FC236}">
                <a16:creationId xmlns:a16="http://schemas.microsoft.com/office/drawing/2014/main" id="{0EF20F23-C646-7433-89BD-B3D1B34BEB93}"/>
              </a:ext>
            </a:extLst>
          </p:cNvPr>
          <p:cNvSpPr>
            <a:spLocks noGrp="1"/>
          </p:cNvSpPr>
          <p:nvPr>
            <p:ph sz="quarter" idx="12"/>
          </p:nvPr>
        </p:nvSpPr>
        <p:spPr>
          <a:xfrm>
            <a:off x="891702" y="4691316"/>
            <a:ext cx="6399650" cy="4052887"/>
          </a:xfrm>
        </p:spPr>
        <p:txBody>
          <a:bodyPr/>
          <a:lstStyle/>
          <a:p>
            <a:pPr algn="ctr"/>
            <a:r>
              <a:rPr lang="en-US" sz="4800" b="1" dirty="0"/>
              <a:t>Giving access to quality education and jobs with a stable income so that everyone in the country can be food secure</a:t>
            </a:r>
          </a:p>
        </p:txBody>
      </p:sp>
      <p:pic>
        <p:nvPicPr>
          <p:cNvPr id="5" name="Content Placeholder 4" descr="Illustration comparing concepts of equality, equity, and justice using three people of different heights watching a soccer game over a fence. Equality shows all standing on equal boxes with the shortest person unable to see, equity provides varied box heights so all can see, and justice removes the fence allowing unobstructed viewing for all.">
            <a:extLst>
              <a:ext uri="{FF2B5EF4-FFF2-40B4-BE49-F238E27FC236}">
                <a16:creationId xmlns:a16="http://schemas.microsoft.com/office/drawing/2014/main" id="{BA67BAA6-359E-DE48-EF38-9B594ED99030}"/>
              </a:ext>
            </a:extLst>
          </p:cNvPr>
          <p:cNvPicPr>
            <a:picLocks noChangeAspect="1"/>
          </p:cNvPicPr>
          <p:nvPr/>
        </p:nvPicPr>
        <p:blipFill>
          <a:blip r:embed="rId2"/>
          <a:stretch>
            <a:fillRect/>
          </a:stretch>
        </p:blipFill>
        <p:spPr>
          <a:xfrm>
            <a:off x="7320535" y="3147708"/>
            <a:ext cx="10973950" cy="7140102"/>
          </a:xfrm>
          <a:prstGeom prst="rect">
            <a:avLst/>
          </a:prstGeom>
        </p:spPr>
      </p:pic>
    </p:spTree>
    <p:extLst>
      <p:ext uri="{BB962C8B-B14F-4D97-AF65-F5344CB8AC3E}">
        <p14:creationId xmlns:p14="http://schemas.microsoft.com/office/powerpoint/2010/main" val="289297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BB7057-2256-5869-7869-D88A5B372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E7DD6-0A2A-9860-B7DA-404B774B7792}"/>
              </a:ext>
            </a:extLst>
          </p:cNvPr>
          <p:cNvSpPr>
            <a:spLocks noGrp="1"/>
          </p:cNvSpPr>
          <p:nvPr>
            <p:ph type="title"/>
          </p:nvPr>
        </p:nvSpPr>
        <p:spPr>
          <a:xfrm>
            <a:off x="349848" y="1866900"/>
            <a:ext cx="9180512" cy="1050925"/>
          </a:xfrm>
        </p:spPr>
        <p:txBody>
          <a:bodyPr/>
          <a:lstStyle/>
          <a:p>
            <a:r>
              <a:rPr lang="en-US" dirty="0">
                <a:latin typeface="+mj-lt"/>
              </a:rPr>
              <a:t>Scenario 3 - Answer</a:t>
            </a:r>
          </a:p>
        </p:txBody>
      </p:sp>
      <p:sp>
        <p:nvSpPr>
          <p:cNvPr id="3" name="Content Placeholder 2">
            <a:extLst>
              <a:ext uri="{FF2B5EF4-FFF2-40B4-BE49-F238E27FC236}">
                <a16:creationId xmlns:a16="http://schemas.microsoft.com/office/drawing/2014/main" id="{110A6555-D568-EAAF-279B-309EEFECAEAD}"/>
              </a:ext>
            </a:extLst>
          </p:cNvPr>
          <p:cNvSpPr>
            <a:spLocks noGrp="1"/>
          </p:cNvSpPr>
          <p:nvPr>
            <p:ph sz="quarter" idx="12"/>
          </p:nvPr>
        </p:nvSpPr>
        <p:spPr>
          <a:xfrm>
            <a:off x="1080655" y="3695700"/>
            <a:ext cx="7718898" cy="5562600"/>
          </a:xfrm>
        </p:spPr>
        <p:txBody>
          <a:bodyPr/>
          <a:lstStyle/>
          <a:p>
            <a:pPr algn="ctr"/>
            <a:r>
              <a:rPr lang="en-US" sz="4800" b="1" dirty="0"/>
              <a:t>Giving access to quality education and jobs with a stable income so that everyone in the country can be food secure…</a:t>
            </a:r>
          </a:p>
          <a:p>
            <a:pPr algn="ctr"/>
            <a:endParaRPr lang="en-US" sz="4800" b="1" dirty="0"/>
          </a:p>
          <a:p>
            <a:pPr algn="ctr"/>
            <a:r>
              <a:rPr lang="en-US" sz="4800" b="1" dirty="0">
                <a:solidFill>
                  <a:srgbClr val="C00000"/>
                </a:solidFill>
              </a:rPr>
              <a:t>is an example of justice!</a:t>
            </a:r>
          </a:p>
        </p:txBody>
      </p:sp>
      <p:pic>
        <p:nvPicPr>
          <p:cNvPr id="4" name="Content Placeholder 4" descr="Illustration showing the concept of justice using three people of different heights watching a soccer game over a fence. The fence in front of the people has been removed, allowing unobstructed viewing for all.">
            <a:extLst>
              <a:ext uri="{FF2B5EF4-FFF2-40B4-BE49-F238E27FC236}">
                <a16:creationId xmlns:a16="http://schemas.microsoft.com/office/drawing/2014/main" id="{33DA23BF-8F52-D9FD-0E76-7F7567A73EDB}"/>
              </a:ext>
            </a:extLst>
          </p:cNvPr>
          <p:cNvPicPr>
            <a:picLocks noChangeAspect="1"/>
          </p:cNvPicPr>
          <p:nvPr/>
        </p:nvPicPr>
        <p:blipFill>
          <a:blip r:embed="rId3"/>
          <a:srcRect l="64334" r="1"/>
          <a:stretch>
            <a:fillRect/>
          </a:stretch>
        </p:blipFill>
        <p:spPr>
          <a:xfrm>
            <a:off x="10820400" y="208615"/>
            <a:ext cx="5334000" cy="9730759"/>
          </a:xfrm>
          <a:prstGeom prst="rect">
            <a:avLst/>
          </a:prstGeom>
        </p:spPr>
      </p:pic>
    </p:spTree>
    <p:extLst>
      <p:ext uri="{BB962C8B-B14F-4D97-AF65-F5344CB8AC3E}">
        <p14:creationId xmlns:p14="http://schemas.microsoft.com/office/powerpoint/2010/main" val="1797846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412A-DC4C-46FD-11B5-770E66A795E3}"/>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9000A3A8-9735-9166-7BF6-51FB2E089588}"/>
              </a:ext>
            </a:extLst>
          </p:cNvPr>
          <p:cNvSpPr>
            <a:spLocks noGrp="1"/>
          </p:cNvSpPr>
          <p:nvPr>
            <p:ph type="title"/>
          </p:nvPr>
        </p:nvSpPr>
        <p:spPr>
          <a:xfrm>
            <a:off x="221128" y="1736579"/>
            <a:ext cx="17845743" cy="1050925"/>
          </a:xfrm>
        </p:spPr>
        <p:txBody>
          <a:bodyPr lIns="91440" tIns="45720" rIns="91440" bIns="45720" anchor="t"/>
          <a:lstStyle/>
          <a:p>
            <a:r>
              <a:rPr lang="en-US" dirty="0">
                <a:latin typeface="Calibri"/>
                <a:ea typeface="Calibri"/>
                <a:cs typeface="Calibri"/>
              </a:rPr>
              <a:t>Racial/ethnic wealth inequalities in the US are alarming</a:t>
            </a:r>
          </a:p>
        </p:txBody>
      </p:sp>
      <p:pic>
        <p:nvPicPr>
          <p:cNvPr id="4" name="Picture 2" descr="Line chart showing median household wealth by race/ethnicity in the U.S. from 1983 to 2024, with solid lines for historical data and dotted lines for forecasts. White households have significantly higher wealth, peaking at $161,400 in 2010 and forecasted at $122,366 in 2024, while Black and Latino households remain below $11,000, with slight increases projected by 2024.">
            <a:extLst>
              <a:ext uri="{FF2B5EF4-FFF2-40B4-BE49-F238E27FC236}">
                <a16:creationId xmlns:a16="http://schemas.microsoft.com/office/drawing/2014/main" id="{A4C52932-0303-68FA-7067-1CFE4E3FB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3238500"/>
            <a:ext cx="9732211" cy="6934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FDD064B-6CC6-E6E8-9274-A7A2E30E975E}"/>
              </a:ext>
            </a:extLst>
          </p:cNvPr>
          <p:cNvSpPr txBox="1"/>
          <p:nvPr/>
        </p:nvSpPr>
        <p:spPr>
          <a:xfrm>
            <a:off x="10140919" y="3535627"/>
            <a:ext cx="8001000" cy="3477875"/>
          </a:xfrm>
          <a:prstGeom prst="rect">
            <a:avLst/>
          </a:prstGeom>
          <a:noFill/>
        </p:spPr>
        <p:txBody>
          <a:bodyPr wrap="square" lIns="91440" tIns="45720" rIns="91440" bIns="45720" rtlCol="0" anchor="t">
            <a:spAutoFit/>
          </a:bodyPr>
          <a:lstStyle/>
          <a:p>
            <a:pPr marL="685800" indent="-685800">
              <a:buFont typeface="Arial" panose="020B0604020202020204" pitchFamily="34" charset="0"/>
              <a:buChar char="•"/>
            </a:pPr>
            <a:r>
              <a:rPr lang="en-US" sz="4400" dirty="0">
                <a:latin typeface="Calibri"/>
                <a:ea typeface="Calibri"/>
                <a:cs typeface="Calibri"/>
              </a:rPr>
              <a:t>Explained by social injustice driven by poverty and racism</a:t>
            </a:r>
          </a:p>
          <a:p>
            <a:pPr marL="685800" indent="-685800">
              <a:buFont typeface="Arial" panose="020B0604020202020204" pitchFamily="34" charset="0"/>
              <a:buChar char="•"/>
            </a:pPr>
            <a:r>
              <a:rPr lang="en-US" sz="4400" dirty="0">
                <a:latin typeface="Calibri"/>
                <a:ea typeface="Calibri"/>
                <a:cs typeface="Calibri"/>
              </a:rPr>
              <a:t>Strongly affect the physical and mental health and wellbeing of people</a:t>
            </a:r>
          </a:p>
        </p:txBody>
      </p:sp>
    </p:spTree>
    <p:extLst>
      <p:ext uri="{BB962C8B-B14F-4D97-AF65-F5344CB8AC3E}">
        <p14:creationId xmlns:p14="http://schemas.microsoft.com/office/powerpoint/2010/main" val="4099766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6EBAFDA0-2F22-2870-2B05-ECB9342FED8C}"/>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3C74059-6F42-5A15-BA8E-C428B932551D}"/>
              </a:ext>
            </a:extLst>
          </p:cNvPr>
          <p:cNvSpPr>
            <a:spLocks noGrp="1"/>
          </p:cNvSpPr>
          <p:nvPr>
            <p:ph type="title"/>
          </p:nvPr>
        </p:nvSpPr>
        <p:spPr>
          <a:xfrm>
            <a:off x="308337" y="842784"/>
            <a:ext cx="15544800" cy="1981200"/>
          </a:xfrm>
        </p:spPr>
        <p:txBody>
          <a:bodyPr lIns="91440" tIns="45720" rIns="91440" bIns="45720" anchor="t"/>
          <a:lstStyle/>
          <a:p>
            <a:r>
              <a:rPr lang="en-US" dirty="0">
                <a:latin typeface="Calibri"/>
                <a:ea typeface="Calibri"/>
                <a:cs typeface="Calibri"/>
              </a:rPr>
              <a:t>Poverty and social injustice are linked with poorer health outcomes </a:t>
            </a:r>
            <a:br>
              <a:rPr lang="en-US" dirty="0">
                <a:latin typeface="Arial" panose="020B0604020202020204" pitchFamily="34" charset="0"/>
                <a:cs typeface="Arial" panose="020B0604020202020204" pitchFamily="34" charset="0"/>
              </a:rPr>
            </a:br>
            <a:endParaRPr lang="en-US" dirty="0"/>
          </a:p>
        </p:txBody>
      </p:sp>
      <p:sp>
        <p:nvSpPr>
          <p:cNvPr id="7" name="TextBox 6">
            <a:extLst>
              <a:ext uri="{FF2B5EF4-FFF2-40B4-BE49-F238E27FC236}">
                <a16:creationId xmlns:a16="http://schemas.microsoft.com/office/drawing/2014/main" id="{20126E90-16A7-C99D-AA45-F6949012045E}"/>
              </a:ext>
            </a:extLst>
          </p:cNvPr>
          <p:cNvSpPr txBox="1"/>
          <p:nvPr/>
        </p:nvSpPr>
        <p:spPr>
          <a:xfrm>
            <a:off x="940892" y="3449594"/>
            <a:ext cx="16535400" cy="677108"/>
          </a:xfrm>
          <a:prstGeom prst="rect">
            <a:avLst/>
          </a:prstGeom>
          <a:noFill/>
        </p:spPr>
        <p:txBody>
          <a:bodyPr wrap="square" lIns="91440" tIns="45720" rIns="91440" bIns="45720" anchor="t">
            <a:spAutoFit/>
          </a:bodyPr>
          <a:lstStyle/>
          <a:p>
            <a:pPr algn="ctr"/>
            <a:r>
              <a:rPr lang="en-US" sz="3800" b="1" dirty="0">
                <a:effectLst/>
                <a:latin typeface="Calibri"/>
                <a:ea typeface="Calibri"/>
                <a:cs typeface="Calibri"/>
              </a:rPr>
              <a:t>Percent of Adults Reporting Fair or Poor Health Status by Race and Ethnicity, 2022</a:t>
            </a:r>
          </a:p>
        </p:txBody>
      </p:sp>
      <p:pic>
        <p:nvPicPr>
          <p:cNvPr id="3" name="Picture 2" descr="Bar graph showing the percentage of adults in the U.S. who reported fair or poor health status in 2022, organized by race and ethnicity. 16% of white adults, 23% of Hispanic adults, 21% of Black adults, 10% of Asian adults, 29% of American Indian and Alaskan Native, and 20% of NHPI adults reported fair or poor health status.">
            <a:extLst>
              <a:ext uri="{FF2B5EF4-FFF2-40B4-BE49-F238E27FC236}">
                <a16:creationId xmlns:a16="http://schemas.microsoft.com/office/drawing/2014/main" id="{8CCAF3F1-5210-2C13-2A94-939C0CE624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527" y="4305300"/>
            <a:ext cx="16054946" cy="4700390"/>
          </a:xfrm>
          <a:prstGeom prst="rect">
            <a:avLst/>
          </a:prstGeom>
        </p:spPr>
      </p:pic>
      <p:sp>
        <p:nvSpPr>
          <p:cNvPr id="9" name="TextBox 8">
            <a:extLst>
              <a:ext uri="{FF2B5EF4-FFF2-40B4-BE49-F238E27FC236}">
                <a16:creationId xmlns:a16="http://schemas.microsoft.com/office/drawing/2014/main" id="{FD72F9BD-A1C5-D1B6-D302-42B3F911FA60}"/>
              </a:ext>
            </a:extLst>
          </p:cNvPr>
          <p:cNvSpPr txBox="1"/>
          <p:nvPr/>
        </p:nvSpPr>
        <p:spPr>
          <a:xfrm>
            <a:off x="5627679" y="9516952"/>
            <a:ext cx="7032642" cy="369332"/>
          </a:xfrm>
          <a:prstGeom prst="rect">
            <a:avLst/>
          </a:prstGeom>
          <a:noFill/>
        </p:spPr>
        <p:txBody>
          <a:bodyPr wrap="square" lIns="91440" tIns="45720" rIns="91440" bIns="45720" anchor="t">
            <a:spAutoFit/>
          </a:bodyPr>
          <a:lstStyle/>
          <a:p>
            <a:r>
              <a:rPr lang="en-US" b="0" i="0" dirty="0">
                <a:solidFill>
                  <a:srgbClr val="333333"/>
                </a:solidFill>
                <a:effectLst/>
                <a:latin typeface="Calibri"/>
                <a:ea typeface="Calibri"/>
                <a:cs typeface="Calibri"/>
              </a:rPr>
              <a:t>Source: KFF analysis of 2022 Behavioral Risk Factor Surveillance System</a:t>
            </a:r>
            <a:endParaRPr lang="en-US" dirty="0">
              <a:latin typeface="Calibri"/>
              <a:ea typeface="Calibri"/>
              <a:cs typeface="Calibri"/>
            </a:endParaRPr>
          </a:p>
        </p:txBody>
      </p:sp>
    </p:spTree>
    <p:extLst>
      <p:ext uri="{BB962C8B-B14F-4D97-AF65-F5344CB8AC3E}">
        <p14:creationId xmlns:p14="http://schemas.microsoft.com/office/powerpoint/2010/main" val="2189658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FEA0A-7D34-9675-0845-7EF7A99FCB1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03F54FB9-23B8-1369-2FF9-DD09346625F8}"/>
              </a:ext>
            </a:extLst>
          </p:cNvPr>
          <p:cNvSpPr>
            <a:spLocks noGrp="1"/>
          </p:cNvSpPr>
          <p:nvPr>
            <p:ph type="title"/>
          </p:nvPr>
        </p:nvSpPr>
        <p:spPr>
          <a:xfrm>
            <a:off x="279224" y="1905063"/>
            <a:ext cx="16459200" cy="838200"/>
          </a:xfrm>
        </p:spPr>
        <p:txBody>
          <a:bodyPr lIns="91440" tIns="45720" rIns="91440" bIns="45720" anchor="t"/>
          <a:lstStyle/>
          <a:p>
            <a:r>
              <a:rPr lang="en-US" sz="5400" dirty="0">
                <a:latin typeface="Calibri"/>
                <a:ea typeface="Calibri"/>
                <a:cs typeface="Calibri"/>
              </a:rPr>
              <a:t>Poverty and social injustice cause people to live less time</a:t>
            </a:r>
          </a:p>
        </p:txBody>
      </p:sp>
      <p:sp>
        <p:nvSpPr>
          <p:cNvPr id="3" name="TextBox 2">
            <a:extLst>
              <a:ext uri="{FF2B5EF4-FFF2-40B4-BE49-F238E27FC236}">
                <a16:creationId xmlns:a16="http://schemas.microsoft.com/office/drawing/2014/main" id="{D73933B5-C609-E142-4269-326628DA6047}"/>
              </a:ext>
            </a:extLst>
          </p:cNvPr>
          <p:cNvSpPr txBox="1"/>
          <p:nvPr/>
        </p:nvSpPr>
        <p:spPr>
          <a:xfrm>
            <a:off x="332362" y="3162300"/>
            <a:ext cx="8911684" cy="574901"/>
          </a:xfrm>
          <a:prstGeom prst="rect">
            <a:avLst/>
          </a:prstGeom>
          <a:noFill/>
        </p:spPr>
        <p:txBody>
          <a:bodyPr wrap="square" lIns="91440" tIns="45720" rIns="91440" bIns="45720" anchor="t">
            <a:spAutoFit/>
          </a:bodyPr>
          <a:lstStyle/>
          <a:p>
            <a:pPr>
              <a:lnSpc>
                <a:spcPct val="120000"/>
              </a:lnSpc>
            </a:pPr>
            <a:r>
              <a:rPr lang="en-US" sz="2800" b="1" i="0" dirty="0">
                <a:effectLst/>
                <a:latin typeface="Calibri"/>
                <a:ea typeface="Calibri"/>
                <a:cs typeface="Calibri"/>
              </a:rPr>
              <a:t>Life expectancy at birth by census tract, 2010–2015</a:t>
            </a:r>
          </a:p>
        </p:txBody>
      </p:sp>
      <p:pic>
        <p:nvPicPr>
          <p:cNvPr id="2" name="Picture 1" descr="Map of United States counties showing life expectancy at birth with color-coded ranges from yellow (81.0-97.5 years) to dark red (56.3-75.7 years), with black areas indicating data not calculated. The map highlights regional disparities, with higher life expectancy in western and northeastern counties and lower life expectancy concentrated in southeastern and some central areas.">
            <a:extLst>
              <a:ext uri="{FF2B5EF4-FFF2-40B4-BE49-F238E27FC236}">
                <a16:creationId xmlns:a16="http://schemas.microsoft.com/office/drawing/2014/main" id="{208EF994-CB36-8C7E-AEF4-48B322BB4BC2}"/>
              </a:ext>
            </a:extLst>
          </p:cNvPr>
          <p:cNvPicPr>
            <a:picLocks noChangeAspect="1"/>
          </p:cNvPicPr>
          <p:nvPr/>
        </p:nvPicPr>
        <p:blipFill>
          <a:blip r:embed="rId3"/>
          <a:stretch>
            <a:fillRect/>
          </a:stretch>
        </p:blipFill>
        <p:spPr>
          <a:xfrm>
            <a:off x="126971" y="3605284"/>
            <a:ext cx="9525000" cy="6681716"/>
          </a:xfrm>
          <a:prstGeom prst="rect">
            <a:avLst/>
          </a:prstGeom>
        </p:spPr>
      </p:pic>
      <p:sp>
        <p:nvSpPr>
          <p:cNvPr id="5" name="Content Placeholder 4">
            <a:extLst>
              <a:ext uri="{FF2B5EF4-FFF2-40B4-BE49-F238E27FC236}">
                <a16:creationId xmlns:a16="http://schemas.microsoft.com/office/drawing/2014/main" id="{87E7356C-052C-CC98-6553-7C6FF7C7FD6B}"/>
              </a:ext>
            </a:extLst>
          </p:cNvPr>
          <p:cNvSpPr txBox="1">
            <a:spLocks/>
          </p:cNvSpPr>
          <p:nvPr/>
        </p:nvSpPr>
        <p:spPr>
          <a:xfrm>
            <a:off x="10059896" y="3467100"/>
            <a:ext cx="7542304" cy="3865079"/>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dirty="0">
                <a:latin typeface="Calibri"/>
                <a:ea typeface="Calibri"/>
                <a:cs typeface="Calibri"/>
              </a:rPr>
              <a:t>In Washington, D.C., people living in the Barry Farms neighborhood have a </a:t>
            </a:r>
            <a:r>
              <a:rPr lang="en-US" b="1" dirty="0">
                <a:latin typeface="Calibri"/>
                <a:ea typeface="Calibri"/>
                <a:cs typeface="Calibri"/>
              </a:rPr>
              <a:t>life expectancy of 63.2 years</a:t>
            </a:r>
            <a:r>
              <a:rPr lang="en-US" dirty="0">
                <a:latin typeface="Calibri"/>
                <a:ea typeface="Calibri"/>
                <a:cs typeface="Calibri"/>
              </a:rPr>
              <a:t> </a:t>
            </a:r>
          </a:p>
          <a:p>
            <a:pPr>
              <a:lnSpc>
                <a:spcPct val="120000"/>
              </a:lnSpc>
            </a:pPr>
            <a:r>
              <a:rPr lang="en-US" b="1" dirty="0">
                <a:latin typeface="Calibri"/>
                <a:ea typeface="Calibri"/>
                <a:cs typeface="Calibri"/>
              </a:rPr>
              <a:t>Less than 10 miles away</a:t>
            </a:r>
            <a:r>
              <a:rPr lang="en-US" dirty="0">
                <a:latin typeface="Calibri"/>
                <a:ea typeface="Calibri"/>
                <a:cs typeface="Calibri"/>
              </a:rPr>
              <a:t>, a baby born in Friendship Heights and Friendship Village can </a:t>
            </a:r>
            <a:r>
              <a:rPr lang="en-US" b="1" dirty="0">
                <a:latin typeface="Calibri"/>
                <a:ea typeface="Calibri"/>
                <a:cs typeface="Calibri"/>
              </a:rPr>
              <a:t>expect to live 96.1 years</a:t>
            </a:r>
            <a:endParaRPr lang="en-US" dirty="0">
              <a:latin typeface="Calibri"/>
              <a:ea typeface="Calibri"/>
              <a:cs typeface="Calibri"/>
            </a:endParaRPr>
          </a:p>
        </p:txBody>
      </p:sp>
      <p:sp>
        <p:nvSpPr>
          <p:cNvPr id="4" name="TextBox 3">
            <a:extLst>
              <a:ext uri="{FF2B5EF4-FFF2-40B4-BE49-F238E27FC236}">
                <a16:creationId xmlns:a16="http://schemas.microsoft.com/office/drawing/2014/main" id="{CC74CCA7-656E-4B28-C48B-87BE086F6801}"/>
              </a:ext>
            </a:extLst>
          </p:cNvPr>
          <p:cNvSpPr txBox="1"/>
          <p:nvPr/>
        </p:nvSpPr>
        <p:spPr>
          <a:xfrm>
            <a:off x="10059896" y="7369940"/>
            <a:ext cx="7239000" cy="646331"/>
          </a:xfrm>
          <a:prstGeom prst="rect">
            <a:avLst/>
          </a:prstGeom>
          <a:noFill/>
        </p:spPr>
        <p:txBody>
          <a:bodyPr wrap="square" rtlCol="0">
            <a:spAutoFit/>
          </a:bodyPr>
          <a:lstStyle/>
          <a:p>
            <a:r>
              <a:rPr lang="en-US" dirty="0"/>
              <a:t>Source: https://www.alternet.org/2018/10/heres-what-being-born-wrong-zip-code-can-do-your-life-expectancy</a:t>
            </a:r>
          </a:p>
        </p:txBody>
      </p:sp>
    </p:spTree>
    <p:extLst>
      <p:ext uri="{BB962C8B-B14F-4D97-AF65-F5344CB8AC3E}">
        <p14:creationId xmlns:p14="http://schemas.microsoft.com/office/powerpoint/2010/main" val="1091068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7E0583-1C8A-3C5C-2B5A-E2BA8B988C0C}"/>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19D3428-F769-37B3-C1E6-81FE079681FC}"/>
              </a:ext>
            </a:extLst>
          </p:cNvPr>
          <p:cNvSpPr>
            <a:spLocks noGrp="1"/>
          </p:cNvSpPr>
          <p:nvPr>
            <p:ph type="title"/>
          </p:nvPr>
        </p:nvSpPr>
        <p:spPr>
          <a:xfrm>
            <a:off x="304800" y="882304"/>
            <a:ext cx="15544800" cy="1905000"/>
          </a:xfrm>
        </p:spPr>
        <p:txBody>
          <a:bodyPr lIns="91440" tIns="45720" rIns="91440" bIns="45720" anchor="t"/>
          <a:lstStyle/>
          <a:p>
            <a:r>
              <a:rPr lang="en-US" dirty="0">
                <a:latin typeface="Calibri"/>
                <a:ea typeface="Calibri"/>
                <a:cs typeface="Calibri"/>
              </a:rPr>
              <a:t>Poverty and social injustice are linked with</a:t>
            </a:r>
            <a:br>
              <a:rPr lang="en-US" dirty="0">
                <a:latin typeface="Calibri"/>
                <a:ea typeface="Calibri"/>
                <a:cs typeface="Calibri"/>
              </a:rPr>
            </a:br>
            <a:r>
              <a:rPr lang="en-US" dirty="0">
                <a:latin typeface="Calibri"/>
                <a:ea typeface="Calibri"/>
                <a:cs typeface="Calibri"/>
              </a:rPr>
              <a:t>higher maternal mortality </a:t>
            </a:r>
            <a:br>
              <a:rPr lang="en-US" dirty="0">
                <a:latin typeface="Arial Narrow" panose="020B0606020202030204" pitchFamily="34" charset="0"/>
                <a:cs typeface="Arial" panose="020B0604020202020204" pitchFamily="34" charset="0"/>
              </a:rPr>
            </a:br>
            <a:br>
              <a:rPr lang="en-US" dirty="0">
                <a:latin typeface="Arial" panose="020B0604020202020204" pitchFamily="34" charset="0"/>
                <a:cs typeface="Arial" panose="020B0604020202020204" pitchFamily="34" charset="0"/>
              </a:rPr>
            </a:br>
            <a:endParaRPr lang="en-US" dirty="0"/>
          </a:p>
        </p:txBody>
      </p:sp>
      <p:sp>
        <p:nvSpPr>
          <p:cNvPr id="3" name="TextBox 2">
            <a:extLst>
              <a:ext uri="{FF2B5EF4-FFF2-40B4-BE49-F238E27FC236}">
                <a16:creationId xmlns:a16="http://schemas.microsoft.com/office/drawing/2014/main" id="{FAD61AC7-0D26-AC99-89D8-F672B95F7B27}"/>
              </a:ext>
            </a:extLst>
          </p:cNvPr>
          <p:cNvSpPr txBox="1"/>
          <p:nvPr/>
        </p:nvSpPr>
        <p:spPr>
          <a:xfrm>
            <a:off x="3796990" y="9530834"/>
            <a:ext cx="10694020" cy="369332"/>
          </a:xfrm>
          <a:prstGeom prst="rect">
            <a:avLst/>
          </a:prstGeom>
          <a:noFill/>
        </p:spPr>
        <p:txBody>
          <a:bodyPr wrap="square" lIns="91440" tIns="45720" rIns="91440" bIns="45720" anchor="t">
            <a:spAutoFit/>
          </a:bodyPr>
          <a:lstStyle/>
          <a:p>
            <a:r>
              <a:rPr lang="en-US" b="0" i="0" dirty="0">
                <a:solidFill>
                  <a:srgbClr val="333333"/>
                </a:solidFill>
                <a:effectLst/>
                <a:latin typeface="Calibri"/>
                <a:ea typeface="Calibri"/>
                <a:cs typeface="Calibri"/>
              </a:rPr>
              <a:t>Source: </a:t>
            </a:r>
            <a:r>
              <a:rPr lang="en-US" b="0" i="0" u="none" strike="noStrike" dirty="0">
                <a:solidFill>
                  <a:srgbClr val="0075C8"/>
                </a:solidFill>
                <a:effectLst/>
                <a:latin typeface="Calibri"/>
                <a:ea typeface="Calibri"/>
                <a:cs typeface="Calibri"/>
                <a:hlinkClick r:id="rId4"/>
              </a:rPr>
              <a:t>Hoyert DL. Maternal mortality rates in the United States, 2022. NCHS Health E-Stats. 2024.</a:t>
            </a:r>
            <a:endParaRPr lang="en-US" dirty="0">
              <a:latin typeface="Calibri"/>
              <a:ea typeface="Calibri"/>
              <a:cs typeface="Calibri"/>
            </a:endParaRPr>
          </a:p>
        </p:txBody>
      </p:sp>
      <p:pic>
        <p:nvPicPr>
          <p:cNvPr id="7" name="Picture 6" descr="Bar chart showing maternal mortality rates per 100,000 births by race and ethnicity from 2018 to 2022, with data represented by different shades of blue for each year. The chart highlights that Black mothers consistently have the highest mortality rates, peaking at 69.9 in 2021, while White, Hispanic, and Asian groups show lower and relatively stable rates over the years.">
            <a:extLst>
              <a:ext uri="{FF2B5EF4-FFF2-40B4-BE49-F238E27FC236}">
                <a16:creationId xmlns:a16="http://schemas.microsoft.com/office/drawing/2014/main" id="{5BF420E2-7FF4-F588-6648-F00A898A6B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177" y="3156636"/>
            <a:ext cx="12869645" cy="6374198"/>
          </a:xfrm>
          <a:prstGeom prst="rect">
            <a:avLst/>
          </a:prstGeom>
        </p:spPr>
      </p:pic>
    </p:spTree>
    <p:extLst>
      <p:ext uri="{BB962C8B-B14F-4D97-AF65-F5344CB8AC3E}">
        <p14:creationId xmlns:p14="http://schemas.microsoft.com/office/powerpoint/2010/main" val="156636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ABFC0-B921-1EF8-645D-7803C9EE0F40}"/>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2844E09-531D-C821-0E5A-6A249B973D86}"/>
              </a:ext>
            </a:extLst>
          </p:cNvPr>
          <p:cNvSpPr>
            <a:spLocks noGrp="1"/>
          </p:cNvSpPr>
          <p:nvPr>
            <p:ph type="title"/>
          </p:nvPr>
        </p:nvSpPr>
        <p:spPr>
          <a:xfrm>
            <a:off x="307200" y="1866900"/>
            <a:ext cx="17676000" cy="1050925"/>
          </a:xfrm>
        </p:spPr>
        <p:txBody>
          <a:bodyPr lIns="91440" tIns="45720" rIns="91440" bIns="45720" anchor="t"/>
          <a:lstStyle/>
          <a:p>
            <a:r>
              <a:rPr lang="en-US" dirty="0">
                <a:latin typeface="Calibri"/>
                <a:ea typeface="Calibri"/>
                <a:cs typeface="Calibri"/>
              </a:rPr>
              <a:t>Reflection question</a:t>
            </a:r>
            <a:br>
              <a:rPr lang="en-US" dirty="0">
                <a:latin typeface="Calibri"/>
                <a:ea typeface="Calibri"/>
                <a:cs typeface="Calibri"/>
              </a:rPr>
            </a:br>
            <a:endParaRPr lang="en-US" dirty="0">
              <a:latin typeface="Calibri"/>
              <a:ea typeface="Calibri"/>
              <a:cs typeface="Calibri"/>
            </a:endParaRPr>
          </a:p>
        </p:txBody>
      </p:sp>
      <p:sp>
        <p:nvSpPr>
          <p:cNvPr id="3" name="TextBox 2">
            <a:extLst>
              <a:ext uri="{FF2B5EF4-FFF2-40B4-BE49-F238E27FC236}">
                <a16:creationId xmlns:a16="http://schemas.microsoft.com/office/drawing/2014/main" id="{89722BEB-086E-D1A8-AE8A-2E4A5478BC82}"/>
              </a:ext>
            </a:extLst>
          </p:cNvPr>
          <p:cNvSpPr txBox="1"/>
          <p:nvPr/>
        </p:nvSpPr>
        <p:spPr>
          <a:xfrm>
            <a:off x="2439600" y="4076700"/>
            <a:ext cx="13716000" cy="2800767"/>
          </a:xfrm>
          <a:prstGeom prst="rect">
            <a:avLst/>
          </a:prstGeom>
          <a:noFill/>
        </p:spPr>
        <p:txBody>
          <a:bodyPr wrap="square">
            <a:spAutoFit/>
          </a:bodyPr>
          <a:lstStyle/>
          <a:p>
            <a:pPr algn="ctr"/>
            <a:r>
              <a:rPr lang="en-US" sz="8800" b="1" i="1" dirty="0">
                <a:latin typeface="Calibri"/>
                <a:ea typeface="Calibri"/>
                <a:cs typeface="Calibri"/>
              </a:rPr>
              <a:t>Why does poverty and social injustice cause poor health?</a:t>
            </a:r>
            <a:endParaRPr lang="en-US" sz="8800" b="1" i="1" dirty="0"/>
          </a:p>
        </p:txBody>
      </p:sp>
    </p:spTree>
    <p:extLst>
      <p:ext uri="{BB962C8B-B14F-4D97-AF65-F5344CB8AC3E}">
        <p14:creationId xmlns:p14="http://schemas.microsoft.com/office/powerpoint/2010/main" val="3769654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47015-A1D4-5171-C832-046CD174B27E}"/>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B8C89A8-158A-6185-DE36-B7C991E7BB7E}"/>
              </a:ext>
            </a:extLst>
          </p:cNvPr>
          <p:cNvSpPr>
            <a:spLocks noGrp="1"/>
          </p:cNvSpPr>
          <p:nvPr>
            <p:ph type="title"/>
          </p:nvPr>
        </p:nvSpPr>
        <p:spPr>
          <a:xfrm>
            <a:off x="304800" y="1943100"/>
            <a:ext cx="16154400" cy="1050925"/>
          </a:xfrm>
        </p:spPr>
        <p:txBody>
          <a:bodyPr lIns="91440" tIns="45720" rIns="91440" bIns="45720" anchor="t"/>
          <a:lstStyle/>
          <a:p>
            <a:r>
              <a:rPr lang="en-US" dirty="0">
                <a:latin typeface="Calibri"/>
                <a:ea typeface="Calibri"/>
                <a:cs typeface="Calibri"/>
              </a:rPr>
              <a:t>The Social Determinants of Health</a:t>
            </a:r>
          </a:p>
        </p:txBody>
      </p:sp>
      <p:pic>
        <p:nvPicPr>
          <p:cNvPr id="4" name="Picture 3" descr="Pie chart illustrating five social determinants of health, each represented by a distinct color and icon: Education Access and Quality (navy with graduation cap), Health Care Access and Quality (red with medical cross), Economic Stability (teal with dollar sign), Neighborhood and Built Environment (blue with building), and Social and Community Context (orange with group of people). Central gray icon of a person emphasizes individual impact, highlighting key factors influencing health outcomes.">
            <a:extLst>
              <a:ext uri="{FF2B5EF4-FFF2-40B4-BE49-F238E27FC236}">
                <a16:creationId xmlns:a16="http://schemas.microsoft.com/office/drawing/2014/main" id="{77D6D599-FF18-9D06-D6A7-FA155E33C938}"/>
              </a:ext>
            </a:extLst>
          </p:cNvPr>
          <p:cNvPicPr>
            <a:picLocks noChangeAspect="1"/>
          </p:cNvPicPr>
          <p:nvPr/>
        </p:nvPicPr>
        <p:blipFill>
          <a:blip r:embed="rId3"/>
          <a:stretch>
            <a:fillRect/>
          </a:stretch>
        </p:blipFill>
        <p:spPr>
          <a:xfrm>
            <a:off x="457200" y="3924300"/>
            <a:ext cx="6266311" cy="5506133"/>
          </a:xfrm>
          <a:prstGeom prst="rect">
            <a:avLst/>
          </a:prstGeom>
        </p:spPr>
      </p:pic>
      <p:sp>
        <p:nvSpPr>
          <p:cNvPr id="6" name="TextBox 5">
            <a:extLst>
              <a:ext uri="{FF2B5EF4-FFF2-40B4-BE49-F238E27FC236}">
                <a16:creationId xmlns:a16="http://schemas.microsoft.com/office/drawing/2014/main" id="{76F24AB8-2DB7-24F8-8D81-A00920668811}"/>
              </a:ext>
            </a:extLst>
          </p:cNvPr>
          <p:cNvSpPr txBox="1"/>
          <p:nvPr/>
        </p:nvSpPr>
        <p:spPr>
          <a:xfrm>
            <a:off x="7772400" y="3467100"/>
            <a:ext cx="8458200" cy="5016758"/>
          </a:xfrm>
          <a:prstGeom prst="rect">
            <a:avLst/>
          </a:prstGeom>
          <a:noFill/>
        </p:spPr>
        <p:txBody>
          <a:bodyPr wrap="square" lIns="91440" tIns="45720" rIns="91440" bIns="45720" rtlCol="0" anchor="t">
            <a:spAutoFit/>
          </a:bodyPr>
          <a:lstStyle/>
          <a:p>
            <a:r>
              <a:rPr lang="en-US" sz="3200" dirty="0">
                <a:latin typeface="Calibri"/>
                <a:ea typeface="Calibri"/>
                <a:cs typeface="Calibri"/>
              </a:rPr>
              <a:t>Poverty and social injustice are very harmful to health because they limit access to the social determinants of health including:</a:t>
            </a:r>
          </a:p>
          <a:p>
            <a:pPr marL="457200" indent="-457200">
              <a:buFont typeface="Arial" panose="020B0604020202020204" pitchFamily="34" charset="0"/>
              <a:buChar char="•"/>
            </a:pPr>
            <a:r>
              <a:rPr lang="en-US" sz="3200" dirty="0">
                <a:latin typeface="Calibri"/>
                <a:ea typeface="Calibri"/>
                <a:cs typeface="Calibri"/>
              </a:rPr>
              <a:t>Healthy food and nutrition</a:t>
            </a:r>
          </a:p>
          <a:p>
            <a:pPr marL="457200" indent="-457200">
              <a:buFont typeface="Arial" panose="020B0604020202020204" pitchFamily="34" charset="0"/>
              <a:buChar char="•"/>
            </a:pPr>
            <a:r>
              <a:rPr lang="en-US" sz="3200" dirty="0">
                <a:latin typeface="Calibri"/>
                <a:ea typeface="Calibri"/>
                <a:cs typeface="Calibri"/>
              </a:rPr>
              <a:t>Health care</a:t>
            </a:r>
          </a:p>
          <a:p>
            <a:pPr marL="457200" indent="-457200">
              <a:buFont typeface="Arial" panose="020B0604020202020204" pitchFamily="34" charset="0"/>
              <a:buChar char="•"/>
            </a:pPr>
            <a:r>
              <a:rPr lang="en-US" sz="3200" dirty="0">
                <a:latin typeface="Calibri"/>
                <a:ea typeface="Calibri"/>
                <a:cs typeface="Calibri"/>
              </a:rPr>
              <a:t>Physical activity opportunities</a:t>
            </a:r>
          </a:p>
          <a:p>
            <a:pPr marL="457200" indent="-457200">
              <a:buFont typeface="Arial" panose="020B0604020202020204" pitchFamily="34" charset="0"/>
              <a:buChar char="•"/>
            </a:pPr>
            <a:r>
              <a:rPr lang="en-US" sz="3200" dirty="0">
                <a:latin typeface="Calibri"/>
                <a:ea typeface="Calibri"/>
                <a:cs typeface="Calibri"/>
              </a:rPr>
              <a:t>Safe neighborhoods free of contaminants and violence</a:t>
            </a:r>
          </a:p>
          <a:p>
            <a:pPr marL="457200" indent="-457200">
              <a:buFont typeface="Arial" panose="020B0604020202020204" pitchFamily="34" charset="0"/>
              <a:buChar char="•"/>
            </a:pPr>
            <a:r>
              <a:rPr lang="en-US" sz="3200" dirty="0">
                <a:latin typeface="Calibri"/>
                <a:ea typeface="Calibri"/>
                <a:cs typeface="Calibri"/>
              </a:rPr>
              <a:t>Quality education</a:t>
            </a:r>
          </a:p>
          <a:p>
            <a:pPr marL="457200" indent="-457200">
              <a:buFont typeface="Arial" panose="020B0604020202020204" pitchFamily="34" charset="0"/>
              <a:buChar char="•"/>
            </a:pPr>
            <a:r>
              <a:rPr lang="en-US" sz="3200" dirty="0">
                <a:latin typeface="Calibri"/>
                <a:ea typeface="Calibri"/>
                <a:cs typeface="Calibri"/>
              </a:rPr>
              <a:t>Well paying jobs</a:t>
            </a:r>
          </a:p>
        </p:txBody>
      </p:sp>
    </p:spTree>
    <p:extLst>
      <p:ext uri="{BB962C8B-B14F-4D97-AF65-F5344CB8AC3E}">
        <p14:creationId xmlns:p14="http://schemas.microsoft.com/office/powerpoint/2010/main" val="346611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1D7BF-3D0A-8639-2717-BFC6138583D1}"/>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B5A36C9D-ED2A-BAEE-77D3-4CAF968DB61E}"/>
              </a:ext>
            </a:extLst>
          </p:cNvPr>
          <p:cNvSpPr>
            <a:spLocks noGrp="1"/>
          </p:cNvSpPr>
          <p:nvPr>
            <p:ph type="title"/>
          </p:nvPr>
        </p:nvSpPr>
        <p:spPr>
          <a:xfrm>
            <a:off x="457200" y="1955542"/>
            <a:ext cx="16154400" cy="1050925"/>
          </a:xfrm>
        </p:spPr>
        <p:txBody>
          <a:bodyPr lIns="91440" tIns="45720" rIns="91440" bIns="45720" anchor="t"/>
          <a:lstStyle/>
          <a:p>
            <a:r>
              <a:rPr lang="en-US" dirty="0">
                <a:latin typeface="Calibri"/>
                <a:ea typeface="Calibri"/>
                <a:cs typeface="Calibri"/>
              </a:rPr>
              <a:t>Health Inequities Among Youth in the US</a:t>
            </a:r>
            <a:endParaRPr lang="en-US" dirty="0">
              <a:ea typeface="Calibri"/>
              <a:cs typeface="Calibri"/>
            </a:endParaRPr>
          </a:p>
        </p:txBody>
      </p:sp>
      <p:pic>
        <p:nvPicPr>
          <p:cNvPr id="4" name="Picture 3" descr="Pie chart illustrating five social determinants of health, each represented by a distinct color and icon: Education Access and Quality (navy with graduation cap), Health Care Access and Quality (red with medical cross), Economic Stability (teal with dollar sign), Neighborhood and Built Environment (blue with building), and Social and Community Context (orange with group of people). Central gray icon of a person emphasizes individual impact, highlighting key factors influencing health outcomes.">
            <a:extLst>
              <a:ext uri="{FF2B5EF4-FFF2-40B4-BE49-F238E27FC236}">
                <a16:creationId xmlns:a16="http://schemas.microsoft.com/office/drawing/2014/main" id="{8BC2E791-CA1F-47B6-D7EE-923535F01C52}"/>
              </a:ext>
            </a:extLst>
          </p:cNvPr>
          <p:cNvPicPr>
            <a:picLocks noChangeAspect="1"/>
          </p:cNvPicPr>
          <p:nvPr/>
        </p:nvPicPr>
        <p:blipFill>
          <a:blip r:embed="rId3"/>
          <a:stretch>
            <a:fillRect/>
          </a:stretch>
        </p:blipFill>
        <p:spPr>
          <a:xfrm>
            <a:off x="457200" y="3924300"/>
            <a:ext cx="6266311" cy="5506133"/>
          </a:xfrm>
          <a:prstGeom prst="rect">
            <a:avLst/>
          </a:prstGeom>
        </p:spPr>
      </p:pic>
      <p:sp>
        <p:nvSpPr>
          <p:cNvPr id="6" name="TextBox 5">
            <a:extLst>
              <a:ext uri="{FF2B5EF4-FFF2-40B4-BE49-F238E27FC236}">
                <a16:creationId xmlns:a16="http://schemas.microsoft.com/office/drawing/2014/main" id="{EF0C571F-3AB7-45DE-9A9C-5DFF11B063AE}"/>
              </a:ext>
            </a:extLst>
          </p:cNvPr>
          <p:cNvSpPr txBox="1"/>
          <p:nvPr/>
        </p:nvSpPr>
        <p:spPr>
          <a:xfrm>
            <a:off x="6735135" y="3314700"/>
            <a:ext cx="11311467" cy="5016758"/>
          </a:xfrm>
          <a:prstGeom prst="rect">
            <a:avLst/>
          </a:prstGeom>
          <a:noFill/>
        </p:spPr>
        <p:txBody>
          <a:bodyPr wrap="square" lIns="91440" tIns="45720" rIns="91440" bIns="45720" rtlCol="0" anchor="t">
            <a:spAutoFit/>
          </a:bodyPr>
          <a:lstStyle/>
          <a:p>
            <a:pPr lvl="0"/>
            <a:r>
              <a:rPr lang="en-US" sz="3200" dirty="0">
                <a:latin typeface="Calibri"/>
                <a:ea typeface="Calibri"/>
                <a:cs typeface="Calibri"/>
              </a:rPr>
              <a:t>Health inequities are most frequently described for non-communicable diseases like heart disease, diabetes, and cancer that are generally more common among older people. </a:t>
            </a:r>
          </a:p>
          <a:p>
            <a:pPr marL="457200" lvl="0" indent="-457200">
              <a:buFont typeface="Arial" panose="020B0604020202020204" pitchFamily="34" charset="0"/>
              <a:buChar char="•"/>
            </a:pPr>
            <a:r>
              <a:rPr lang="en-US" sz="3200" dirty="0">
                <a:latin typeface="Calibri"/>
                <a:ea typeface="Calibri"/>
                <a:cs typeface="Calibri"/>
              </a:rPr>
              <a:t>However, many of these diseases also exist in younger people</a:t>
            </a:r>
          </a:p>
          <a:p>
            <a:pPr marL="457200" lvl="0" indent="-457200">
              <a:buFont typeface="Arial" panose="020B0604020202020204" pitchFamily="34" charset="0"/>
              <a:buChar char="•"/>
            </a:pPr>
            <a:r>
              <a:rPr lang="en-US" sz="3200" dirty="0">
                <a:latin typeface="Calibri"/>
                <a:ea typeface="Calibri"/>
                <a:cs typeface="Calibri"/>
              </a:rPr>
              <a:t>Inequalities have consistently been found for several indicators of poor health during childhood and adolescence, such as</a:t>
            </a:r>
          </a:p>
          <a:p>
            <a:pPr marL="914400" lvl="1" indent="-457200">
              <a:buFont typeface="Arial" panose="020B0604020202020204" pitchFamily="34" charset="0"/>
              <a:buChar char="•"/>
            </a:pPr>
            <a:r>
              <a:rPr lang="en-US" sz="3200" dirty="0">
                <a:latin typeface="Calibri"/>
                <a:ea typeface="Calibri"/>
                <a:cs typeface="Calibri"/>
              </a:rPr>
              <a:t>Overweight or obesity</a:t>
            </a:r>
          </a:p>
          <a:p>
            <a:pPr marL="914400" lvl="1" indent="-457200">
              <a:buFont typeface="Arial" panose="020B0604020202020204" pitchFamily="34" charset="0"/>
              <a:buChar char="•"/>
            </a:pPr>
            <a:r>
              <a:rPr lang="en-US" sz="3200" dirty="0">
                <a:latin typeface="Calibri"/>
                <a:ea typeface="Calibri"/>
                <a:cs typeface="Calibri"/>
              </a:rPr>
              <a:t>Accidents </a:t>
            </a:r>
          </a:p>
          <a:p>
            <a:pPr marL="914400" lvl="1" indent="-457200">
              <a:buFont typeface="Arial" panose="020B0604020202020204" pitchFamily="34" charset="0"/>
              <a:buChar char="•"/>
            </a:pPr>
            <a:r>
              <a:rPr lang="en-US" sz="3200" dirty="0">
                <a:latin typeface="Calibri"/>
                <a:ea typeface="Calibri"/>
                <a:cs typeface="Calibri"/>
              </a:rPr>
              <a:t>Injuries </a:t>
            </a:r>
          </a:p>
          <a:p>
            <a:pPr marL="914400" lvl="1" indent="-457200">
              <a:buFont typeface="Arial" panose="020B0604020202020204" pitchFamily="34" charset="0"/>
              <a:buChar char="•"/>
            </a:pPr>
            <a:r>
              <a:rPr lang="en-US" sz="3200" dirty="0">
                <a:latin typeface="Calibri"/>
                <a:ea typeface="Calibri"/>
                <a:cs typeface="Calibri"/>
              </a:rPr>
              <a:t>Poor physical and mental health</a:t>
            </a:r>
          </a:p>
        </p:txBody>
      </p:sp>
    </p:spTree>
    <p:extLst>
      <p:ext uri="{BB962C8B-B14F-4D97-AF65-F5344CB8AC3E}">
        <p14:creationId xmlns:p14="http://schemas.microsoft.com/office/powerpoint/2010/main" val="392341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8F2BA-1E30-0A1F-41F4-4CC71133B4C0}"/>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FA04579-68AB-F52E-7D63-923004580ADA}"/>
              </a:ext>
            </a:extLst>
          </p:cNvPr>
          <p:cNvSpPr>
            <a:spLocks noGrp="1"/>
          </p:cNvSpPr>
          <p:nvPr>
            <p:ph type="title"/>
          </p:nvPr>
        </p:nvSpPr>
        <p:spPr>
          <a:xfrm>
            <a:off x="304800" y="1181099"/>
            <a:ext cx="16154400" cy="1738493"/>
          </a:xfrm>
        </p:spPr>
        <p:txBody>
          <a:bodyPr lIns="91440" tIns="45720" rIns="91440" bIns="45720" anchor="t"/>
          <a:lstStyle/>
          <a:p>
            <a:pPr lvl="0"/>
            <a:r>
              <a:rPr lang="en-US" sz="5400" dirty="0">
                <a:solidFill>
                  <a:prstClr val="white"/>
                </a:solidFill>
                <a:latin typeface="Calibri"/>
                <a:ea typeface="Calibri"/>
                <a:cs typeface="Calibri"/>
              </a:rPr>
              <a:t>In 2023, Hartford had one of the highest prevalences of obesity across CT, with an obesity rate of 29%</a:t>
            </a:r>
          </a:p>
        </p:txBody>
      </p:sp>
      <p:pic>
        <p:nvPicPr>
          <p:cNvPr id="4" name="Picture 3" descr="Pie chart illustrating five social determinants of health, each represented by a distinct color and icon: Education Access and Quality (navy with graduation cap), Health Care Access and Quality (red with medical cross), Economic Stability (teal with dollar sign), Neighborhood and Built Environment (blue with building), and Social and Community Context (orange with group of people). Central gray icon of a person emphasizes individual impact, highlighting key factors influencing health outcomes.">
            <a:extLst>
              <a:ext uri="{FF2B5EF4-FFF2-40B4-BE49-F238E27FC236}">
                <a16:creationId xmlns:a16="http://schemas.microsoft.com/office/drawing/2014/main" id="{760A6175-09BD-99C0-6C39-AF2FBBC8C918}"/>
              </a:ext>
            </a:extLst>
          </p:cNvPr>
          <p:cNvPicPr>
            <a:picLocks noChangeAspect="1"/>
          </p:cNvPicPr>
          <p:nvPr/>
        </p:nvPicPr>
        <p:blipFill>
          <a:blip r:embed="rId3"/>
          <a:stretch>
            <a:fillRect/>
          </a:stretch>
        </p:blipFill>
        <p:spPr>
          <a:xfrm>
            <a:off x="304800" y="4156395"/>
            <a:ext cx="5632836" cy="4949506"/>
          </a:xfrm>
          <a:prstGeom prst="rect">
            <a:avLst/>
          </a:prstGeom>
        </p:spPr>
      </p:pic>
      <p:sp>
        <p:nvSpPr>
          <p:cNvPr id="6" name="TextBox 5">
            <a:extLst>
              <a:ext uri="{FF2B5EF4-FFF2-40B4-BE49-F238E27FC236}">
                <a16:creationId xmlns:a16="http://schemas.microsoft.com/office/drawing/2014/main" id="{63EEE21F-0655-BDF2-B9EB-E904BF82B58C}"/>
              </a:ext>
            </a:extLst>
          </p:cNvPr>
          <p:cNvSpPr txBox="1"/>
          <p:nvPr/>
        </p:nvSpPr>
        <p:spPr>
          <a:xfrm>
            <a:off x="5867400" y="3253209"/>
            <a:ext cx="12230100" cy="4031873"/>
          </a:xfrm>
          <a:prstGeom prst="rect">
            <a:avLst/>
          </a:prstGeom>
          <a:noFill/>
        </p:spPr>
        <p:txBody>
          <a:bodyPr wrap="square" lIns="91440" tIns="45720" rIns="91440" bIns="45720" rtlCol="0" anchor="t">
            <a:spAutoFit/>
          </a:bodyPr>
          <a:lstStyle/>
          <a:p>
            <a:pPr lvl="0"/>
            <a:r>
              <a:rPr lang="en-US" sz="3200" dirty="0">
                <a:ea typeface="Calibri"/>
                <a:cs typeface="Calibri"/>
              </a:rPr>
              <a:t>According to </a:t>
            </a:r>
            <a:r>
              <a:rPr lang="en-US" sz="3200" dirty="0" err="1">
                <a:ea typeface="Calibri"/>
                <a:cs typeface="Calibri"/>
              </a:rPr>
              <a:t>DataHaven’s</a:t>
            </a:r>
            <a:r>
              <a:rPr lang="en-US" sz="3200" dirty="0">
                <a:ea typeface="Calibri"/>
                <a:cs typeface="Calibri"/>
              </a:rPr>
              <a:t> Hartford Equity Report </a:t>
            </a:r>
          </a:p>
          <a:p>
            <a:pPr marL="1028700" lvl="1" indent="-571500">
              <a:buFont typeface="Arial" panose="020B0604020202020204" pitchFamily="34" charset="0"/>
              <a:buChar char="•"/>
            </a:pPr>
            <a:r>
              <a:rPr lang="en-US" sz="3200" dirty="0">
                <a:ea typeface="Calibri"/>
                <a:cs typeface="Calibri"/>
              </a:rPr>
              <a:t>About 42% of the capital’s Latino population and 39% of its Black population had obesity compared to 28% of the white population.</a:t>
            </a:r>
          </a:p>
          <a:p>
            <a:pPr lvl="0"/>
            <a:r>
              <a:rPr lang="en-US" sz="3200" dirty="0">
                <a:solidFill>
                  <a:prstClr val="black">
                    <a:hueOff val="0"/>
                    <a:satOff val="0"/>
                    <a:lumOff val="0"/>
                    <a:alphaOff val="0"/>
                  </a:prstClr>
                </a:solidFill>
                <a:ea typeface="Calibri"/>
                <a:cs typeface="Calibri"/>
              </a:rPr>
              <a:t> </a:t>
            </a:r>
          </a:p>
          <a:p>
            <a:pPr lvl="0"/>
            <a:r>
              <a:rPr lang="en-US" sz="3200" dirty="0">
                <a:solidFill>
                  <a:prstClr val="black">
                    <a:hueOff val="0"/>
                    <a:satOff val="0"/>
                    <a:lumOff val="0"/>
                    <a:alphaOff val="0"/>
                  </a:prstClr>
                </a:solidFill>
                <a:ea typeface="Calibri"/>
                <a:cs typeface="Calibri"/>
              </a:rPr>
              <a:t>According to The CT Department of Public Health</a:t>
            </a:r>
          </a:p>
          <a:p>
            <a:pPr marL="914400" lvl="1" indent="-457200">
              <a:buFont typeface="Arial" panose="020B0604020202020204" pitchFamily="34" charset="0"/>
              <a:buChar char="•"/>
            </a:pPr>
            <a:r>
              <a:rPr lang="en-US" sz="3200" dirty="0">
                <a:solidFill>
                  <a:prstClr val="black">
                    <a:hueOff val="0"/>
                    <a:satOff val="0"/>
                    <a:lumOff val="0"/>
                    <a:alphaOff val="0"/>
                  </a:prstClr>
                </a:solidFill>
                <a:ea typeface="Calibri"/>
                <a:cs typeface="Calibri"/>
              </a:rPr>
              <a:t>1 in 5, 5 to 17 years old in CT had obesity in 2020 </a:t>
            </a:r>
          </a:p>
          <a:p>
            <a:pPr marL="914400" lvl="1" indent="-457200">
              <a:buFont typeface="Arial" panose="020B0604020202020204" pitchFamily="34" charset="0"/>
              <a:buChar char="•"/>
            </a:pPr>
            <a:r>
              <a:rPr lang="en-US" sz="3200" dirty="0">
                <a:solidFill>
                  <a:prstClr val="black">
                    <a:hueOff val="0"/>
                    <a:satOff val="0"/>
                    <a:lumOff val="0"/>
                    <a:alphaOff val="0"/>
                  </a:prstClr>
                </a:solidFill>
                <a:ea typeface="Calibri"/>
                <a:cs typeface="Calibri"/>
              </a:rPr>
              <a:t>30.8% of them identified as Hispanic, vs. 12.5% who identified as Non-Hispanic white</a:t>
            </a:r>
          </a:p>
        </p:txBody>
      </p:sp>
      <p:sp>
        <p:nvSpPr>
          <p:cNvPr id="2" name="TextBox 1">
            <a:extLst>
              <a:ext uri="{FF2B5EF4-FFF2-40B4-BE49-F238E27FC236}">
                <a16:creationId xmlns:a16="http://schemas.microsoft.com/office/drawing/2014/main" id="{FC412C33-270F-BB25-1DA7-CBAEA6BFFE1C}"/>
              </a:ext>
            </a:extLst>
          </p:cNvPr>
          <p:cNvSpPr txBox="1"/>
          <p:nvPr/>
        </p:nvSpPr>
        <p:spPr>
          <a:xfrm>
            <a:off x="8134350" y="7313889"/>
            <a:ext cx="7696200" cy="861774"/>
          </a:xfrm>
          <a:prstGeom prst="rect">
            <a:avLst/>
          </a:prstGeom>
          <a:noFill/>
        </p:spPr>
        <p:txBody>
          <a:bodyPr wrap="square" lIns="91440" tIns="45720" rIns="91440" bIns="45720" rtlCol="0" anchor="t">
            <a:spAutoFit/>
          </a:bodyPr>
          <a:lstStyle/>
          <a:p>
            <a:pPr algn="ctr"/>
            <a:r>
              <a:rPr lang="en-US" sz="5000" b="1" dirty="0">
                <a:latin typeface="Calibri"/>
                <a:ea typeface="Calibri"/>
                <a:cs typeface="Calibri"/>
              </a:rPr>
              <a:t>Why do you think this is?</a:t>
            </a:r>
          </a:p>
        </p:txBody>
      </p:sp>
      <p:sp>
        <p:nvSpPr>
          <p:cNvPr id="3" name="TextBox 2">
            <a:extLst>
              <a:ext uri="{FF2B5EF4-FFF2-40B4-BE49-F238E27FC236}">
                <a16:creationId xmlns:a16="http://schemas.microsoft.com/office/drawing/2014/main" id="{C6003E2E-E4D9-F803-1692-FFF82EF5FEF0}"/>
              </a:ext>
            </a:extLst>
          </p:cNvPr>
          <p:cNvSpPr txBox="1"/>
          <p:nvPr/>
        </p:nvSpPr>
        <p:spPr>
          <a:xfrm>
            <a:off x="440267" y="9738326"/>
            <a:ext cx="9795933" cy="369332"/>
          </a:xfrm>
          <a:prstGeom prst="rect">
            <a:avLst/>
          </a:prstGeom>
          <a:noFill/>
        </p:spPr>
        <p:txBody>
          <a:bodyPr wrap="square" rtlCol="0">
            <a:spAutoFit/>
          </a:bodyPr>
          <a:lstStyle/>
          <a:p>
            <a:r>
              <a:rPr lang="en-US" dirty="0"/>
              <a:t>Source: https://ctdatahaven.org/addressing-hartford-s-childhood-obesity-disparities/</a:t>
            </a:r>
          </a:p>
        </p:txBody>
      </p:sp>
    </p:spTree>
    <p:extLst>
      <p:ext uri="{BB962C8B-B14F-4D97-AF65-F5344CB8AC3E}">
        <p14:creationId xmlns:p14="http://schemas.microsoft.com/office/powerpoint/2010/main" val="373119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2E418F7-77D0-6050-7E09-8F776CDEF939}"/>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7D78330B-A4FB-82E7-71C9-452C5E15720D}"/>
              </a:ext>
            </a:extLst>
          </p:cNvPr>
          <p:cNvSpPr>
            <a:spLocks noGrp="1"/>
          </p:cNvSpPr>
          <p:nvPr>
            <p:ph type="title"/>
          </p:nvPr>
        </p:nvSpPr>
        <p:spPr>
          <a:xfrm>
            <a:off x="297711" y="723900"/>
            <a:ext cx="17692577" cy="1684336"/>
          </a:xfrm>
          <a:solidFill>
            <a:schemeClr val="accent1"/>
          </a:solidFill>
        </p:spPr>
        <p:txBody>
          <a:bodyPr lIns="91440" tIns="45720" rIns="91440" bIns="45720" anchor="t">
            <a:noAutofit/>
          </a:bodyPr>
          <a:lstStyle/>
          <a:p>
            <a:pPr lvl="0">
              <a:lnSpc>
                <a:spcPct val="90000"/>
              </a:lnSpc>
            </a:pPr>
            <a:r>
              <a:rPr lang="en-US" sz="6000" i="0" kern="1200" dirty="0">
                <a:solidFill>
                  <a:schemeClr val="bg1"/>
                </a:solidFill>
                <a:latin typeface="Calibri"/>
                <a:ea typeface="Calibri"/>
                <a:cs typeface="Calibri"/>
              </a:rPr>
              <a:t>Why is the socio-ecological model (SEM) important to address social injustice and resulting health inequities?</a:t>
            </a:r>
          </a:p>
        </p:txBody>
      </p:sp>
      <p:sp>
        <p:nvSpPr>
          <p:cNvPr id="6" name="TextBox 5">
            <a:extLst>
              <a:ext uri="{FF2B5EF4-FFF2-40B4-BE49-F238E27FC236}">
                <a16:creationId xmlns:a16="http://schemas.microsoft.com/office/drawing/2014/main" id="{6013F027-2346-554D-1552-6B251774DD47}"/>
              </a:ext>
            </a:extLst>
          </p:cNvPr>
          <p:cNvSpPr txBox="1"/>
          <p:nvPr/>
        </p:nvSpPr>
        <p:spPr>
          <a:xfrm>
            <a:off x="1" y="2636837"/>
            <a:ext cx="8000999" cy="7650163"/>
          </a:xfrm>
          <a:prstGeom prst="rect">
            <a:avLst/>
          </a:prstGeom>
          <a:solidFill>
            <a:schemeClr val="bg1"/>
          </a:solidFill>
        </p:spPr>
        <p:txBody>
          <a:bodyPr lIns="91440" tIns="45720" rIns="91440" bIns="45720" rtlCol="0" anchor="t">
            <a:noAutofit/>
          </a:bodyPr>
          <a:lstStyle/>
          <a:p>
            <a:pPr marL="457200" indent="-457200">
              <a:lnSpc>
                <a:spcPct val="90000"/>
              </a:lnSpc>
              <a:spcBef>
                <a:spcPct val="20000"/>
              </a:spcBef>
              <a:buFont typeface="Arial" panose="020B0604020202020204" pitchFamily="34" charset="0"/>
              <a:buChar char="•"/>
            </a:pPr>
            <a:r>
              <a:rPr lang="en-US" sz="3200" dirty="0">
                <a:solidFill>
                  <a:srgbClr val="000D2F"/>
                </a:solidFill>
                <a:latin typeface="Calibri"/>
                <a:ea typeface="Calibri"/>
                <a:cs typeface="Calibri"/>
              </a:rPr>
              <a:t>Key for designing policies and programs to address social injustice and resulting health inequities.</a:t>
            </a:r>
          </a:p>
          <a:p>
            <a:pPr marL="457200" indent="-457200">
              <a:lnSpc>
                <a:spcPct val="90000"/>
              </a:lnSpc>
              <a:spcBef>
                <a:spcPct val="20000"/>
              </a:spcBef>
              <a:buFont typeface="Arial" panose="020B0604020202020204" pitchFamily="34" charset="0"/>
              <a:buChar char="•"/>
            </a:pPr>
            <a:r>
              <a:rPr lang="en-US" sz="3200" dirty="0">
                <a:solidFill>
                  <a:srgbClr val="000D2F"/>
                </a:solidFill>
                <a:latin typeface="Calibri"/>
                <a:ea typeface="Calibri"/>
                <a:cs typeface="Calibri"/>
              </a:rPr>
              <a:t>Acknowledges that the ability of individuals to make healthy choices and protect their health depends heavily on factors beyond their control.</a:t>
            </a:r>
          </a:p>
          <a:p>
            <a:pPr marL="457200" indent="-457200">
              <a:lnSpc>
                <a:spcPct val="90000"/>
              </a:lnSpc>
              <a:spcBef>
                <a:spcPct val="20000"/>
              </a:spcBef>
              <a:buFont typeface="Arial" panose="020B0604020202020204" pitchFamily="34" charset="0"/>
              <a:buChar char="•"/>
            </a:pPr>
            <a:r>
              <a:rPr lang="en-US" sz="3200" dirty="0">
                <a:solidFill>
                  <a:srgbClr val="000D2F"/>
                </a:solidFill>
                <a:latin typeface="Calibri"/>
                <a:ea typeface="Calibri"/>
                <a:cs typeface="Calibri"/>
              </a:rPr>
              <a:t>Calls for addressing social injustice and health inequities though multiple levels, from government policies to specific interventions at the community, household and individual level</a:t>
            </a:r>
          </a:p>
          <a:p>
            <a:pPr marL="457200" indent="-457200">
              <a:lnSpc>
                <a:spcPct val="90000"/>
              </a:lnSpc>
              <a:spcBef>
                <a:spcPct val="20000"/>
              </a:spcBef>
              <a:buFont typeface="Arial" panose="020B0604020202020204" pitchFamily="34" charset="0"/>
              <a:buChar char="•"/>
            </a:pPr>
            <a:r>
              <a:rPr lang="en-US" sz="3200" dirty="0">
                <a:solidFill>
                  <a:srgbClr val="000D2F"/>
                </a:solidFill>
                <a:latin typeface="Calibri"/>
                <a:ea typeface="Calibri"/>
                <a:cs typeface="Calibri"/>
              </a:rPr>
              <a:t>Fully acknowledges the social determinants of health as the root cause of social injustice and health inequities </a:t>
            </a:r>
          </a:p>
          <a:p>
            <a:pPr marL="914400" lvl="1" indent="-457200">
              <a:lnSpc>
                <a:spcPct val="90000"/>
              </a:lnSpc>
              <a:spcBef>
                <a:spcPct val="20000"/>
              </a:spcBef>
              <a:buFont typeface="Arial" panose="020B0604020202020204" pitchFamily="34" charset="0"/>
              <a:buChar char="•"/>
            </a:pPr>
            <a:endParaRPr lang="en-US" sz="3400" dirty="0">
              <a:solidFill>
                <a:schemeClr val="bg1"/>
              </a:solidFill>
              <a:latin typeface="Arial Narrow" panose="020B0606020202030204" pitchFamily="34" charset="0"/>
            </a:endParaRPr>
          </a:p>
          <a:p>
            <a:pPr>
              <a:lnSpc>
                <a:spcPct val="90000"/>
              </a:lnSpc>
              <a:spcBef>
                <a:spcPct val="20000"/>
              </a:spcBef>
            </a:pPr>
            <a:endParaRPr lang="en-US" sz="3400" dirty="0">
              <a:solidFill>
                <a:schemeClr val="bg1"/>
              </a:solidFill>
              <a:latin typeface="Arial Narrow" panose="020B0606020202030204" pitchFamily="34" charset="0"/>
            </a:endParaRPr>
          </a:p>
          <a:p>
            <a:pPr>
              <a:lnSpc>
                <a:spcPct val="90000"/>
              </a:lnSpc>
              <a:spcBef>
                <a:spcPct val="20000"/>
              </a:spcBef>
            </a:pPr>
            <a:endParaRPr lang="en-US" sz="3400" dirty="0">
              <a:solidFill>
                <a:schemeClr val="bg1"/>
              </a:solidFill>
              <a:latin typeface="Arial Narrow" panose="020B0606020202030204" pitchFamily="34" charset="0"/>
            </a:endParaRPr>
          </a:p>
        </p:txBody>
      </p:sp>
      <p:pic>
        <p:nvPicPr>
          <p:cNvPr id="2" name="Picture 1" descr="Diagram illustrating the socio-ecological model five nested levels of influence on behavior, ranging from Individual to Policy. Each level is color-coded from light blue (Individual) to dark blue (Policy) and paired with corresponding examples such as knowledge and skills for Individual, and federal legislation for Policy.">
            <a:extLst>
              <a:ext uri="{FF2B5EF4-FFF2-40B4-BE49-F238E27FC236}">
                <a16:creationId xmlns:a16="http://schemas.microsoft.com/office/drawing/2014/main" id="{8040734D-3562-040F-FFBE-E6F1E3ECBA63}"/>
              </a:ext>
            </a:extLst>
          </p:cNvPr>
          <p:cNvPicPr>
            <a:picLocks noChangeAspect="1"/>
          </p:cNvPicPr>
          <p:nvPr/>
        </p:nvPicPr>
        <p:blipFill>
          <a:blip r:embed="rId3"/>
          <a:stretch>
            <a:fillRect/>
          </a:stretch>
        </p:blipFill>
        <p:spPr>
          <a:xfrm>
            <a:off x="7852317" y="2658210"/>
            <a:ext cx="10439400" cy="7650163"/>
          </a:xfrm>
          <a:prstGeom prst="rect">
            <a:avLst/>
          </a:prstGeom>
          <a:noFill/>
        </p:spPr>
      </p:pic>
      <p:sp>
        <p:nvSpPr>
          <p:cNvPr id="5" name="TextBox 4">
            <a:extLst>
              <a:ext uri="{FF2B5EF4-FFF2-40B4-BE49-F238E27FC236}">
                <a16:creationId xmlns:a16="http://schemas.microsoft.com/office/drawing/2014/main" id="{A10C521A-C1AB-2F3C-9D38-A46A76375BF2}"/>
              </a:ext>
            </a:extLst>
          </p:cNvPr>
          <p:cNvSpPr txBox="1"/>
          <p:nvPr/>
        </p:nvSpPr>
        <p:spPr>
          <a:xfrm>
            <a:off x="6934200" y="9853869"/>
            <a:ext cx="10809766" cy="369332"/>
          </a:xfrm>
          <a:prstGeom prst="rect">
            <a:avLst/>
          </a:prstGeom>
          <a:noFill/>
        </p:spPr>
        <p:txBody>
          <a:bodyPr wrap="square">
            <a:spAutoFit/>
          </a:bodyPr>
          <a:lstStyle/>
          <a:p>
            <a:r>
              <a:rPr lang="en-US" dirty="0"/>
              <a:t>Source: https://kasleykillam.medium.com/the-inspiration-behind-community-microgrants-5bdedff5e48a</a:t>
            </a:r>
          </a:p>
        </p:txBody>
      </p:sp>
    </p:spTree>
    <p:extLst>
      <p:ext uri="{BB962C8B-B14F-4D97-AF65-F5344CB8AC3E}">
        <p14:creationId xmlns:p14="http://schemas.microsoft.com/office/powerpoint/2010/main" val="3946568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A4C51-C97A-1F24-22A1-CF21061672A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F5D81073-6A4A-77FD-65EC-11EBC69B449E}"/>
              </a:ext>
            </a:extLst>
          </p:cNvPr>
          <p:cNvSpPr>
            <a:spLocks noGrp="1"/>
          </p:cNvSpPr>
          <p:nvPr>
            <p:ph type="title"/>
          </p:nvPr>
        </p:nvSpPr>
        <p:spPr>
          <a:xfrm>
            <a:off x="304800" y="952500"/>
            <a:ext cx="16002000" cy="1988125"/>
          </a:xfrm>
        </p:spPr>
        <p:txBody>
          <a:bodyPr lIns="91440" tIns="45720" rIns="91440" bIns="45720" anchor="t"/>
          <a:lstStyle/>
          <a:p>
            <a:pPr lvl="0"/>
            <a:r>
              <a:rPr lang="en-US" dirty="0">
                <a:solidFill>
                  <a:prstClr val="white"/>
                </a:solidFill>
                <a:latin typeface="Calibri"/>
                <a:ea typeface="Calibri"/>
                <a:cs typeface="Calibri"/>
              </a:rPr>
              <a:t>What can the ACS do to address social injustice and resulting health inequities?</a:t>
            </a:r>
          </a:p>
        </p:txBody>
      </p:sp>
      <p:pic>
        <p:nvPicPr>
          <p:cNvPr id="4" name="Picture 3" descr="Pie chart illustrating five social determinants of health, each represented by a distinct color and icon: Education Access and Quality (navy with graduation cap), Health Care Access and Quality (red with medical cross), Economic Stability (teal with dollar sign), Neighborhood and Built Environment (blue with building), and Social and Community Context (orange with group of people). Central gray icon of a person emphasizes individual impact, highlighting key factors influencing health outcomes.">
            <a:extLst>
              <a:ext uri="{FF2B5EF4-FFF2-40B4-BE49-F238E27FC236}">
                <a16:creationId xmlns:a16="http://schemas.microsoft.com/office/drawing/2014/main" id="{03D0BC62-C855-479F-4214-848E8418ECDF}"/>
              </a:ext>
            </a:extLst>
          </p:cNvPr>
          <p:cNvPicPr>
            <a:picLocks noChangeAspect="1"/>
          </p:cNvPicPr>
          <p:nvPr/>
        </p:nvPicPr>
        <p:blipFill>
          <a:blip r:embed="rId3"/>
          <a:stretch>
            <a:fillRect/>
          </a:stretch>
        </p:blipFill>
        <p:spPr>
          <a:xfrm>
            <a:off x="457200" y="3924301"/>
            <a:ext cx="5896973" cy="5181600"/>
          </a:xfrm>
          <a:prstGeom prst="rect">
            <a:avLst/>
          </a:prstGeom>
        </p:spPr>
      </p:pic>
      <p:sp>
        <p:nvSpPr>
          <p:cNvPr id="6" name="TextBox 5">
            <a:extLst>
              <a:ext uri="{FF2B5EF4-FFF2-40B4-BE49-F238E27FC236}">
                <a16:creationId xmlns:a16="http://schemas.microsoft.com/office/drawing/2014/main" id="{9F8B1288-C7F0-328F-727A-E575054B03F9}"/>
              </a:ext>
            </a:extLst>
          </p:cNvPr>
          <p:cNvSpPr txBox="1"/>
          <p:nvPr/>
        </p:nvSpPr>
        <p:spPr>
          <a:xfrm>
            <a:off x="6629400" y="3162300"/>
            <a:ext cx="10972800" cy="5016758"/>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3200" dirty="0">
                <a:latin typeface="Calibri"/>
                <a:ea typeface="Calibri"/>
                <a:cs typeface="Calibri"/>
              </a:rPr>
              <a:t>Community engaged research that brings together communities with academic institutions is essential to:</a:t>
            </a:r>
          </a:p>
          <a:p>
            <a:pPr marL="914400" lvl="1" indent="-457200">
              <a:buFont typeface="Arial" panose="020B0604020202020204" pitchFamily="34" charset="0"/>
              <a:buChar char="•"/>
            </a:pPr>
            <a:r>
              <a:rPr lang="en-US" sz="3200" dirty="0">
                <a:latin typeface="Calibri"/>
                <a:ea typeface="Calibri"/>
                <a:cs typeface="Calibri"/>
              </a:rPr>
              <a:t>Co-design, implement an devaluate equitable culturally sensitive policies and programs that work!</a:t>
            </a:r>
          </a:p>
          <a:p>
            <a:pPr marL="1371600" lvl="2" indent="-457200">
              <a:buFont typeface="Arial" panose="020B0604020202020204" pitchFamily="34" charset="0"/>
              <a:buChar char="•"/>
            </a:pPr>
            <a:r>
              <a:rPr lang="en-US" sz="3200" dirty="0">
                <a:latin typeface="Calibri"/>
                <a:ea typeface="Calibri"/>
                <a:cs typeface="Calibri"/>
              </a:rPr>
              <a:t>Improving nutrition &amp; health outcomes</a:t>
            </a:r>
          </a:p>
          <a:p>
            <a:pPr marL="1371600" lvl="2" indent="-457200">
              <a:buFont typeface="Arial" panose="020B0604020202020204" pitchFamily="34" charset="0"/>
              <a:buChar char="•"/>
            </a:pPr>
            <a:r>
              <a:rPr lang="en-US" sz="3200" dirty="0">
                <a:latin typeface="Calibri"/>
                <a:ea typeface="Calibri"/>
                <a:cs typeface="Calibri"/>
              </a:rPr>
              <a:t>Reducing inequities</a:t>
            </a:r>
          </a:p>
          <a:p>
            <a:pPr marL="457200" indent="-457200">
              <a:buFont typeface="Arial" panose="020B0604020202020204" pitchFamily="34" charset="0"/>
              <a:buChar char="•"/>
            </a:pPr>
            <a:r>
              <a:rPr lang="en-US" sz="3200" dirty="0">
                <a:latin typeface="Calibri"/>
                <a:ea typeface="Calibri"/>
                <a:cs typeface="Calibri"/>
              </a:rPr>
              <a:t>As ACS, in this project you will be trained on how to do it!</a:t>
            </a:r>
          </a:p>
          <a:p>
            <a:pPr marL="457200" indent="-457200">
              <a:buFont typeface="Arial" panose="020B0604020202020204" pitchFamily="34" charset="0"/>
              <a:buChar char="•"/>
            </a:pPr>
            <a:r>
              <a:rPr lang="en-US" sz="3200" dirty="0">
                <a:latin typeface="Calibri"/>
                <a:ea typeface="Calibri"/>
                <a:cs typeface="Calibri"/>
              </a:rPr>
              <a:t>In the long term there is a need to reform the social, economic, food and health structures that facilitate the concentration of power and money in just a few communities. </a:t>
            </a:r>
          </a:p>
        </p:txBody>
      </p:sp>
    </p:spTree>
    <p:extLst>
      <p:ext uri="{BB962C8B-B14F-4D97-AF65-F5344CB8AC3E}">
        <p14:creationId xmlns:p14="http://schemas.microsoft.com/office/powerpoint/2010/main" val="304690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07579-8870-8971-5583-C0C85ED8AAC2}"/>
              </a:ext>
            </a:extLst>
          </p:cNvPr>
          <p:cNvSpPr>
            <a:spLocks noGrp="1"/>
          </p:cNvSpPr>
          <p:nvPr>
            <p:ph type="title"/>
          </p:nvPr>
        </p:nvSpPr>
        <p:spPr>
          <a:xfrm>
            <a:off x="2400300" y="3086100"/>
            <a:ext cx="13487400" cy="2895599"/>
          </a:xfrm>
        </p:spPr>
        <p:txBody>
          <a:bodyPr lIns="91440" tIns="45720" rIns="91440" bIns="45720" anchor="t"/>
          <a:lstStyle/>
          <a:p>
            <a:r>
              <a:rPr lang="en-US" dirty="0">
                <a:latin typeface="Calibri"/>
                <a:ea typeface="Calibri"/>
                <a:cs typeface="Calibri"/>
              </a:rPr>
              <a:t>What are three things that you learned today?</a:t>
            </a:r>
          </a:p>
        </p:txBody>
      </p:sp>
      <p:pic>
        <p:nvPicPr>
          <p:cNvPr id="5" name="Picture 4" descr="Logo for the Adolescent Citizen Scientists program featuring an apple icon, an array of hands, and the words “Teens Improving the Food Environment”">
            <a:extLst>
              <a:ext uri="{FF2B5EF4-FFF2-40B4-BE49-F238E27FC236}">
                <a16:creationId xmlns:a16="http://schemas.microsoft.com/office/drawing/2014/main" id="{5558B256-6FEC-9E3D-9CA1-03B35B032E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7023045"/>
            <a:ext cx="2895600" cy="2895600"/>
          </a:xfrm>
          <a:prstGeom prst="rect">
            <a:avLst/>
          </a:prstGeom>
        </p:spPr>
      </p:pic>
      <p:pic>
        <p:nvPicPr>
          <p:cNvPr id="4" name="Picture 3" descr="UConn Rudd Center for Food Policy and Health logo">
            <a:extLst>
              <a:ext uri="{FF2B5EF4-FFF2-40B4-BE49-F238E27FC236}">
                <a16:creationId xmlns:a16="http://schemas.microsoft.com/office/drawing/2014/main" id="{E6C00583-D0A0-7ACC-117D-400759B49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1317" y="7465792"/>
            <a:ext cx="5002366" cy="2260545"/>
          </a:xfrm>
          <a:prstGeom prst="rect">
            <a:avLst/>
          </a:prstGeom>
        </p:spPr>
      </p:pic>
      <p:pic>
        <p:nvPicPr>
          <p:cNvPr id="3" name="Picture 2" descr="Hispanic Health Council logo">
            <a:extLst>
              <a:ext uri="{FF2B5EF4-FFF2-40B4-BE49-F238E27FC236}">
                <a16:creationId xmlns:a16="http://schemas.microsoft.com/office/drawing/2014/main" id="{AE3DC859-0522-FC8D-4297-24BC35619FFB}"/>
              </a:ext>
            </a:extLst>
          </p:cNvPr>
          <p:cNvPicPr>
            <a:picLocks noChangeAspect="1"/>
          </p:cNvPicPr>
          <p:nvPr/>
        </p:nvPicPr>
        <p:blipFill>
          <a:blip r:embed="rId4">
            <a:extLst>
              <a:ext uri="{28A0092B-C50C-407E-A947-70E740481C1C}">
                <a14:useLocalDpi xmlns:a14="http://schemas.microsoft.com/office/drawing/2010/main" val="0"/>
              </a:ext>
            </a:extLst>
          </a:blip>
          <a:srcRect l="8001" r="8674" b="15172"/>
          <a:stretch>
            <a:fillRect/>
          </a:stretch>
        </p:blipFill>
        <p:spPr>
          <a:xfrm>
            <a:off x="11658600" y="8191500"/>
            <a:ext cx="5874004" cy="1534837"/>
          </a:xfrm>
          <a:prstGeom prst="rect">
            <a:avLst/>
          </a:prstGeom>
        </p:spPr>
      </p:pic>
    </p:spTree>
    <p:extLst>
      <p:ext uri="{BB962C8B-B14F-4D97-AF65-F5344CB8AC3E}">
        <p14:creationId xmlns:p14="http://schemas.microsoft.com/office/powerpoint/2010/main" val="1283171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lIns="91440" tIns="45720" rIns="91440" bIns="45720" anchor="t"/>
          <a:lstStyle/>
          <a:p>
            <a:r>
              <a:rPr lang="en-US" dirty="0">
                <a:latin typeface="Calibri"/>
                <a:ea typeface="Calibri"/>
                <a:cs typeface="Calibri"/>
              </a:rPr>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lIns="91440" tIns="45720" rIns="91440" bIns="45720" anchor="t"/>
          <a:lstStyle/>
          <a:p>
            <a:r>
              <a:rPr lang="en-US" dirty="0">
                <a:latin typeface="Calibri"/>
                <a:ea typeface="Calibri"/>
                <a:cs typeface="Calibri"/>
              </a:rPr>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dirty="0"/>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lIns="91440" tIns="45720" rIns="91440" bIns="45720" anchor="t"/>
          <a:lstStyle/>
          <a:p>
            <a:r>
              <a:rPr lang="en-US" dirty="0">
                <a:latin typeface="Calibri"/>
                <a:ea typeface="Calibri"/>
                <a:cs typeface="Calibri"/>
              </a:rPr>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dirty="0"/>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lIns="91440" tIns="45720" rIns="91440" bIns="45720" anchor="t"/>
          <a:lstStyle/>
          <a:p>
            <a:r>
              <a:rPr lang="en-US" dirty="0">
                <a:latin typeface="Calibri"/>
                <a:ea typeface="Calibri"/>
                <a:cs typeface="Calibri"/>
              </a:rPr>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dirty="0"/>
              <a:t>uconnruddcenter.org/adolescent-citizen-scientists</a:t>
            </a:r>
          </a:p>
        </p:txBody>
      </p:sp>
      <p:pic>
        <p:nvPicPr>
          <p:cNvPr id="9" name="Picture 8" descr="Logo for the Adolescent Citizen Scientists program featuring an apple icon, an array of hands, and the words “Teens Improving the Food Environment”">
            <a:extLst>
              <a:ext uri="{FF2B5EF4-FFF2-40B4-BE49-F238E27FC236}">
                <a16:creationId xmlns:a16="http://schemas.microsoft.com/office/drawing/2014/main" id="{C1183A60-3AAD-8DC5-94DE-77ADE2FA9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82800" y="1339541"/>
            <a:ext cx="2895600" cy="2895600"/>
          </a:xfrm>
          <a:prstGeom prst="rect">
            <a:avLst/>
          </a:prstGeom>
        </p:spPr>
      </p:pic>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CCC696C26BD1438B26FB44AA5F340F" ma:contentTypeVersion="18" ma:contentTypeDescription="Create a new document." ma:contentTypeScope="" ma:versionID="312509a3e52cc99c8fa7d2a003973262">
  <xsd:schema xmlns:xsd="http://www.w3.org/2001/XMLSchema" xmlns:xs="http://www.w3.org/2001/XMLSchema" xmlns:p="http://schemas.microsoft.com/office/2006/metadata/properties" xmlns:ns3="f1e43ed7-6cd8-4b97-b336-5b8c561264ee" xmlns:ns4="4fb9607e-adb3-4276-b74e-56dcbe18ebdb" targetNamespace="http://schemas.microsoft.com/office/2006/metadata/properties" ma:root="true" ma:fieldsID="df55c1d8a7e40cf5c53380970c0e8ff5" ns3:_="" ns4:_="">
    <xsd:import namespace="f1e43ed7-6cd8-4b97-b336-5b8c561264ee"/>
    <xsd:import namespace="4fb9607e-adb3-4276-b74e-56dcbe18ebd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ServiceOCR"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e43ed7-6cd8-4b97-b336-5b8c561264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description="" ma:indexed="true"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b9607e-adb3-4276-b74e-56dcbe18ebd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1e43ed7-6cd8-4b97-b336-5b8c561264ee" xsi:nil="true"/>
  </documentManagement>
</p:properties>
</file>

<file path=customXml/itemProps1.xml><?xml version="1.0" encoding="utf-8"?>
<ds:datastoreItem xmlns:ds="http://schemas.openxmlformats.org/officeDocument/2006/customXml" ds:itemID="{08F4E7DB-382F-4334-A986-31F52ACBCD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e43ed7-6cd8-4b97-b336-5b8c561264ee"/>
    <ds:schemaRef ds:uri="4fb9607e-adb3-4276-b74e-56dcbe18eb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EDF225-EE64-4B3E-880A-ACE732992AAC}">
  <ds:schemaRefs>
    <ds:schemaRef ds:uri="http://schemas.microsoft.com/sharepoint/v3/contenttype/forms"/>
  </ds:schemaRefs>
</ds:datastoreItem>
</file>

<file path=customXml/itemProps3.xml><?xml version="1.0" encoding="utf-8"?>
<ds:datastoreItem xmlns:ds="http://schemas.openxmlformats.org/officeDocument/2006/customXml" ds:itemID="{819FAF83-997F-4BD6-BD70-7F2122D9DC5D}">
  <ds:schemaRefs>
    <ds:schemaRef ds:uri="f1e43ed7-6cd8-4b97-b336-5b8c561264ee"/>
    <ds:schemaRef ds:uri="http://purl.org/dc/dcmitype/"/>
    <ds:schemaRef ds:uri="http://schemas.microsoft.com/office/2006/metadata/properties"/>
    <ds:schemaRef ds:uri="http://purl.org/dc/elements/1.1/"/>
    <ds:schemaRef ds:uri="http://www.w3.org/XML/1998/namespac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fb9607e-adb3-4276-b74e-56dcbe18ebdb"/>
  </ds:schemaRefs>
</ds:datastoreItem>
</file>

<file path=docMetadata/LabelInfo.xml><?xml version="1.0" encoding="utf-8"?>
<clbl:labelList xmlns:clbl="http://schemas.microsoft.com/office/2020/mipLabelMetadata">
  <clbl:label id="{dd8cbebb-2139-4df8-b411-4e3e87abeb5c}" enabled="0" method="" siteId="{dd8cbebb-2139-4df8-b411-4e3e87abeb5c}" removed="1"/>
</clbl:labelList>
</file>

<file path=docProps/app.xml><?xml version="1.0" encoding="utf-8"?>
<Properties xmlns="http://schemas.openxmlformats.org/officeDocument/2006/extended-properties" xmlns:vt="http://schemas.openxmlformats.org/officeDocument/2006/docPropsVTypes">
  <Template/>
  <TotalTime>32410</TotalTime>
  <Words>976</Words>
  <Application>Microsoft Macintosh PowerPoint</Application>
  <PresentationFormat>Custom</PresentationFormat>
  <Paragraphs>115</Paragraphs>
  <Slides>23</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Geneva</vt:lpstr>
      <vt:lpstr>Calibri</vt:lpstr>
      <vt:lpstr>Arial Narrow</vt:lpstr>
      <vt:lpstr>Wingdings</vt:lpstr>
      <vt:lpstr>Aptos</vt:lpstr>
      <vt:lpstr>Rudd Center Theme</vt:lpstr>
      <vt:lpstr>Health Equality, Equity and Justice</vt:lpstr>
      <vt:lpstr>Learning Objectives</vt:lpstr>
      <vt:lpstr>Icebreaker</vt:lpstr>
      <vt:lpstr>The difference between equality, equity and justice</vt:lpstr>
      <vt:lpstr>Session activity</vt:lpstr>
      <vt:lpstr>Scenario 1</vt:lpstr>
      <vt:lpstr>Scenario 1 - Answer</vt:lpstr>
      <vt:lpstr>Scenario 2</vt:lpstr>
      <vt:lpstr>Scenario 2 - Answer</vt:lpstr>
      <vt:lpstr>Scenario 3</vt:lpstr>
      <vt:lpstr>Scenario 3 - Answer</vt:lpstr>
      <vt:lpstr>Racial/ethnic wealth inequalities in the US are alarming</vt:lpstr>
      <vt:lpstr>Poverty and social injustice are linked with poorer health outcomes  </vt:lpstr>
      <vt:lpstr>Poverty and social injustice cause people to live less time</vt:lpstr>
      <vt:lpstr>Poverty and social injustice are linked with higher maternal mortality   </vt:lpstr>
      <vt:lpstr>Reflection question </vt:lpstr>
      <vt:lpstr>The Social Determinants of Health</vt:lpstr>
      <vt:lpstr>Health Inequities Among Youth in the US</vt:lpstr>
      <vt:lpstr>In 2023, Hartford had one of the highest prevalences of obesity across CT, with an obesity rate of 29%</vt:lpstr>
      <vt:lpstr>Why is the socio-ecological model (SEM) important to address social injustice and resulting health inequities?</vt:lpstr>
      <vt:lpstr>What can the ACS do to address social injustice and resulting health inequities?</vt:lpstr>
      <vt:lpstr>What are three things that you learned today?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Rudd Presentation Template</dc:title>
  <dc:creator>Mancini, Sally</dc:creator>
  <cp:lastModifiedBy>Hardee, Carson</cp:lastModifiedBy>
  <cp:revision>138</cp:revision>
  <dcterms:created xsi:type="dcterms:W3CDTF">2006-08-16T00:00:00Z</dcterms:created>
  <dcterms:modified xsi:type="dcterms:W3CDTF">2026-07-28T17:49:29Z</dcterms:modified>
  <dc:identifier>DAEsu5uH2X8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0x01010041CCC696C26BD1438B26FB44AA5F340F</vt:lpwstr>
  </property>
  <property fmtid="{D5CDD505-2E9C-101B-9397-08002B2CF9AE}" pid="3" name="MediaServiceImageTags">
    <vt:lpwstr/>
  </property>
</Properties>
</file>