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76" r:id="rId5"/>
    <p:sldId id="282" r:id="rId6"/>
    <p:sldId id="293" r:id="rId7"/>
    <p:sldId id="820" r:id="rId8"/>
    <p:sldId id="834" r:id="rId9"/>
    <p:sldId id="819" r:id="rId10"/>
    <p:sldId id="821" r:id="rId11"/>
    <p:sldId id="822" r:id="rId12"/>
    <p:sldId id="823" r:id="rId13"/>
    <p:sldId id="824" r:id="rId14"/>
    <p:sldId id="835" r:id="rId15"/>
    <p:sldId id="836" r:id="rId16"/>
    <p:sldId id="837" r:id="rId17"/>
    <p:sldId id="831" r:id="rId18"/>
    <p:sldId id="830" r:id="rId19"/>
    <p:sldId id="832" r:id="rId20"/>
    <p:sldId id="833" r:id="rId21"/>
    <p:sldId id="291" r:id="rId22"/>
    <p:sldId id="280" r:id="rId23"/>
  </p:sldIdLst>
  <p:sldSz cx="18288000" cy="10287000"/>
  <p:notesSz cx="6858000" cy="9144000"/>
  <p:embeddedFontLst>
    <p:embeddedFont>
      <p:font typeface="Arial Narrow" panose="020B0604020202020204" pitchFamily="34" charset="0"/>
      <p:regular r:id="rId25"/>
      <p:bold r:id="rId26"/>
      <p:italic r:id="rId27"/>
      <p:boldItalic r:id="rId28"/>
    </p:embeddedFont>
    <p:embeddedFont>
      <p:font typeface="Tahoma" panose="020B0604030504040204" pitchFamily="34" charset="0"/>
      <p:regular r:id="rId29"/>
      <p:bold r:id="rId30"/>
    </p:embeddedFont>
    <p:embeddedFont>
      <p:font typeface="Verdana" panose="020B060403050404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207"/>
    <a:srgbClr val="BE2D2D"/>
    <a:srgbClr val="D4AF36"/>
    <a:srgbClr val="000000"/>
    <a:srgbClr val="E01E43"/>
    <a:srgbClr val="000D2F"/>
    <a:srgbClr val="0016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97"/>
    <p:restoredTop sz="94635"/>
  </p:normalViewPr>
  <p:slideViewPr>
    <p:cSldViewPr snapToGrid="0">
      <p:cViewPr varScale="1">
        <p:scale>
          <a:sx n="73" d="100"/>
          <a:sy n="73" d="100"/>
        </p:scale>
        <p:origin x="808"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96784E-8A7F-494E-8F55-057340C0A3E7}" type="doc">
      <dgm:prSet loTypeId="urn:microsoft.com/office/officeart/2005/8/layout/process1" loCatId="" qsTypeId="urn:microsoft.com/office/officeart/2005/8/quickstyle/simple1" qsCatId="simple" csTypeId="urn:microsoft.com/office/officeart/2005/8/colors/accent1_2" csCatId="accent1" phldr="1"/>
      <dgm:spPr/>
    </dgm:pt>
    <dgm:pt modelId="{262DD247-BD6B-3943-8932-E932257386A1}">
      <dgm:prSet phldrT="[Text]"/>
      <dgm:spPr>
        <a:solidFill>
          <a:srgbClr val="000000"/>
        </a:solidFill>
      </dgm:spPr>
      <dgm:t>
        <a:bodyPr/>
        <a:lstStyle/>
        <a:p>
          <a:r>
            <a:rPr lang="en-US" dirty="0"/>
            <a:t>Hartford Mobile Market</a:t>
          </a:r>
        </a:p>
      </dgm:t>
    </dgm:pt>
    <dgm:pt modelId="{DFD17A82-1515-D741-8941-82E08A21CC7B}" type="parTrans" cxnId="{13CDD3A2-0F2D-7F4A-8A88-2A0E3EECF755}">
      <dgm:prSet/>
      <dgm:spPr/>
      <dgm:t>
        <a:bodyPr/>
        <a:lstStyle/>
        <a:p>
          <a:endParaRPr lang="en-US"/>
        </a:p>
      </dgm:t>
    </dgm:pt>
    <dgm:pt modelId="{4AA757DA-6F77-5F4D-A546-B4934A059274}" type="sibTrans" cxnId="{13CDD3A2-0F2D-7F4A-8A88-2A0E3EECF755}">
      <dgm:prSet/>
      <dgm:spPr/>
      <dgm:t>
        <a:bodyPr/>
        <a:lstStyle/>
        <a:p>
          <a:endParaRPr lang="en-US"/>
        </a:p>
      </dgm:t>
    </dgm:pt>
    <dgm:pt modelId="{12575A5D-55B0-A245-8D8C-B97FC18666A1}">
      <dgm:prSet phldrT="[Text]"/>
      <dgm:spPr>
        <a:solidFill>
          <a:srgbClr val="007207"/>
        </a:solidFill>
      </dgm:spPr>
      <dgm:t>
        <a:bodyPr/>
        <a:lstStyle/>
        <a:p>
          <a:r>
            <a:rPr lang="en-US" dirty="0"/>
            <a:t>Increased Produce Access</a:t>
          </a:r>
        </a:p>
      </dgm:t>
    </dgm:pt>
    <dgm:pt modelId="{777AB582-C9D4-2F42-A5A7-201CCFC34E0D}" type="parTrans" cxnId="{DD80EE76-71BF-414F-8758-F940B958B86A}">
      <dgm:prSet/>
      <dgm:spPr/>
      <dgm:t>
        <a:bodyPr/>
        <a:lstStyle/>
        <a:p>
          <a:endParaRPr lang="en-US"/>
        </a:p>
      </dgm:t>
    </dgm:pt>
    <dgm:pt modelId="{C949A496-7147-4746-9809-4D2B591FFD98}" type="sibTrans" cxnId="{DD80EE76-71BF-414F-8758-F940B958B86A}">
      <dgm:prSet/>
      <dgm:spPr/>
      <dgm:t>
        <a:bodyPr/>
        <a:lstStyle/>
        <a:p>
          <a:endParaRPr lang="en-US"/>
        </a:p>
      </dgm:t>
    </dgm:pt>
    <dgm:pt modelId="{62D6443C-DF9D-7340-A45C-741D4B29A870}">
      <dgm:prSet phldrT="[Text]"/>
      <dgm:spPr>
        <a:solidFill>
          <a:srgbClr val="007207"/>
        </a:solidFill>
      </dgm:spPr>
      <dgm:t>
        <a:bodyPr/>
        <a:lstStyle/>
        <a:p>
          <a:r>
            <a:rPr lang="en-US" dirty="0"/>
            <a:t>Increased Produce Purchases</a:t>
          </a:r>
        </a:p>
      </dgm:t>
    </dgm:pt>
    <dgm:pt modelId="{2698EF2C-B9A1-044F-9720-567F48539A90}" type="parTrans" cxnId="{F76EB0E5-183B-5941-B6CC-E3A4D22C96AC}">
      <dgm:prSet/>
      <dgm:spPr/>
      <dgm:t>
        <a:bodyPr/>
        <a:lstStyle/>
        <a:p>
          <a:endParaRPr lang="en-US"/>
        </a:p>
      </dgm:t>
    </dgm:pt>
    <dgm:pt modelId="{F5D1F4C6-5B08-4D47-B26B-8286AB31E7B9}" type="sibTrans" cxnId="{F76EB0E5-183B-5941-B6CC-E3A4D22C96AC}">
      <dgm:prSet/>
      <dgm:spPr/>
      <dgm:t>
        <a:bodyPr/>
        <a:lstStyle/>
        <a:p>
          <a:endParaRPr lang="en-US"/>
        </a:p>
      </dgm:t>
    </dgm:pt>
    <dgm:pt modelId="{CC1F1C4D-6ED3-FA4B-93AB-E7D643618005}">
      <dgm:prSet phldrT="[Text]"/>
      <dgm:spPr>
        <a:solidFill>
          <a:srgbClr val="007207"/>
        </a:solidFill>
      </dgm:spPr>
      <dgm:t>
        <a:bodyPr/>
        <a:lstStyle/>
        <a:p>
          <a:r>
            <a:rPr lang="en-US" dirty="0"/>
            <a:t>Increased Nutrition Education</a:t>
          </a:r>
        </a:p>
      </dgm:t>
    </dgm:pt>
    <dgm:pt modelId="{90BD25FB-8648-6E49-B1FF-8D2BE29E66BF}" type="sibTrans" cxnId="{F3D8ADFD-EA37-B74E-803A-A1D057ACB129}">
      <dgm:prSet/>
      <dgm:spPr/>
      <dgm:t>
        <a:bodyPr/>
        <a:lstStyle/>
        <a:p>
          <a:endParaRPr lang="en-US"/>
        </a:p>
      </dgm:t>
    </dgm:pt>
    <dgm:pt modelId="{037E1BED-447C-C14C-B806-56F18C350425}" type="parTrans" cxnId="{F3D8ADFD-EA37-B74E-803A-A1D057ACB129}">
      <dgm:prSet/>
      <dgm:spPr/>
      <dgm:t>
        <a:bodyPr/>
        <a:lstStyle/>
        <a:p>
          <a:endParaRPr lang="en-US"/>
        </a:p>
      </dgm:t>
    </dgm:pt>
    <dgm:pt modelId="{52960AD9-0078-794C-B523-6FD2F78F6814}">
      <dgm:prSet phldrT="[Text]"/>
      <dgm:spPr>
        <a:solidFill>
          <a:srgbClr val="000000"/>
        </a:solidFill>
      </dgm:spPr>
      <dgm:t>
        <a:bodyPr/>
        <a:lstStyle/>
        <a:p>
          <a:r>
            <a:rPr lang="en-US" dirty="0"/>
            <a:t>Increased Produce Intake</a:t>
          </a:r>
        </a:p>
      </dgm:t>
    </dgm:pt>
    <dgm:pt modelId="{6A0BF39F-8F23-A543-B407-6905F92231CB}" type="sibTrans" cxnId="{8E29E714-14A0-0B4F-8BB6-D94743FF5955}">
      <dgm:prSet/>
      <dgm:spPr/>
      <dgm:t>
        <a:bodyPr/>
        <a:lstStyle/>
        <a:p>
          <a:endParaRPr lang="en-US"/>
        </a:p>
      </dgm:t>
    </dgm:pt>
    <dgm:pt modelId="{F5C6E287-81BF-DB48-8776-D95D2139C063}" type="parTrans" cxnId="{8E29E714-14A0-0B4F-8BB6-D94743FF5955}">
      <dgm:prSet/>
      <dgm:spPr/>
      <dgm:t>
        <a:bodyPr/>
        <a:lstStyle/>
        <a:p>
          <a:endParaRPr lang="en-US"/>
        </a:p>
      </dgm:t>
    </dgm:pt>
    <dgm:pt modelId="{8BA1D0A7-FCF1-C640-A11E-C12CE2FC833C}" type="pres">
      <dgm:prSet presAssocID="{7796784E-8A7F-494E-8F55-057340C0A3E7}" presName="Name0" presStyleCnt="0">
        <dgm:presLayoutVars>
          <dgm:dir/>
          <dgm:resizeHandles val="exact"/>
        </dgm:presLayoutVars>
      </dgm:prSet>
      <dgm:spPr/>
    </dgm:pt>
    <dgm:pt modelId="{676ABA44-DFC9-7444-B295-3FD69243FC6F}" type="pres">
      <dgm:prSet presAssocID="{262DD247-BD6B-3943-8932-E932257386A1}" presName="node" presStyleLbl="node1" presStyleIdx="0" presStyleCnt="5">
        <dgm:presLayoutVars>
          <dgm:bulletEnabled val="1"/>
        </dgm:presLayoutVars>
      </dgm:prSet>
      <dgm:spPr/>
    </dgm:pt>
    <dgm:pt modelId="{82B97956-DD11-214B-84B0-8A309EEAA9CB}" type="pres">
      <dgm:prSet presAssocID="{4AA757DA-6F77-5F4D-A546-B4934A059274}" presName="sibTrans" presStyleLbl="sibTrans2D1" presStyleIdx="0" presStyleCnt="4"/>
      <dgm:spPr/>
    </dgm:pt>
    <dgm:pt modelId="{18462B1F-6510-0F44-B80F-5F617C2D5CEF}" type="pres">
      <dgm:prSet presAssocID="{4AA757DA-6F77-5F4D-A546-B4934A059274}" presName="connectorText" presStyleLbl="sibTrans2D1" presStyleIdx="0" presStyleCnt="4"/>
      <dgm:spPr/>
    </dgm:pt>
    <dgm:pt modelId="{BBD50AAF-C03F-3046-9AC1-512601F273EB}" type="pres">
      <dgm:prSet presAssocID="{12575A5D-55B0-A245-8D8C-B97FC18666A1}" presName="node" presStyleLbl="node1" presStyleIdx="1" presStyleCnt="5">
        <dgm:presLayoutVars>
          <dgm:bulletEnabled val="1"/>
        </dgm:presLayoutVars>
      </dgm:prSet>
      <dgm:spPr/>
    </dgm:pt>
    <dgm:pt modelId="{ACBD4CAE-85EF-DD48-8BA8-E50A1BB1D2A4}" type="pres">
      <dgm:prSet presAssocID="{C949A496-7147-4746-9809-4D2B591FFD98}" presName="sibTrans" presStyleLbl="sibTrans2D1" presStyleIdx="1" presStyleCnt="4"/>
      <dgm:spPr/>
    </dgm:pt>
    <dgm:pt modelId="{54BBE38C-6C53-A443-AF04-28E60A8FB141}" type="pres">
      <dgm:prSet presAssocID="{C949A496-7147-4746-9809-4D2B591FFD98}" presName="connectorText" presStyleLbl="sibTrans2D1" presStyleIdx="1" presStyleCnt="4"/>
      <dgm:spPr/>
    </dgm:pt>
    <dgm:pt modelId="{2B8D3815-8B3C-DC4B-8C59-8C60C2E98DF6}" type="pres">
      <dgm:prSet presAssocID="{62D6443C-DF9D-7340-A45C-741D4B29A870}" presName="node" presStyleLbl="node1" presStyleIdx="2" presStyleCnt="5">
        <dgm:presLayoutVars>
          <dgm:bulletEnabled val="1"/>
        </dgm:presLayoutVars>
      </dgm:prSet>
      <dgm:spPr/>
    </dgm:pt>
    <dgm:pt modelId="{2DE151BD-3775-F64B-9CDD-BE21E38D2BD6}" type="pres">
      <dgm:prSet presAssocID="{F5D1F4C6-5B08-4D47-B26B-8286AB31E7B9}" presName="sibTrans" presStyleLbl="sibTrans2D1" presStyleIdx="2" presStyleCnt="4"/>
      <dgm:spPr/>
    </dgm:pt>
    <dgm:pt modelId="{BF319BB0-6C5A-2C4F-80D7-8DC451019CD5}" type="pres">
      <dgm:prSet presAssocID="{F5D1F4C6-5B08-4D47-B26B-8286AB31E7B9}" presName="connectorText" presStyleLbl="sibTrans2D1" presStyleIdx="2" presStyleCnt="4"/>
      <dgm:spPr/>
    </dgm:pt>
    <dgm:pt modelId="{67D947E1-0060-9B4B-A248-AADF05B3C887}" type="pres">
      <dgm:prSet presAssocID="{52960AD9-0078-794C-B523-6FD2F78F6814}" presName="node" presStyleLbl="node1" presStyleIdx="3" presStyleCnt="5">
        <dgm:presLayoutVars>
          <dgm:bulletEnabled val="1"/>
        </dgm:presLayoutVars>
      </dgm:prSet>
      <dgm:spPr/>
    </dgm:pt>
    <dgm:pt modelId="{3D389FD2-F862-BE4F-BE25-447BD10876CD}" type="pres">
      <dgm:prSet presAssocID="{6A0BF39F-8F23-A543-B407-6905F92231CB}" presName="sibTrans" presStyleLbl="sibTrans2D1" presStyleIdx="3" presStyleCnt="4" custAng="10859832"/>
      <dgm:spPr/>
    </dgm:pt>
    <dgm:pt modelId="{B053C758-725D-6048-8EA1-4D1C9DDE0287}" type="pres">
      <dgm:prSet presAssocID="{6A0BF39F-8F23-A543-B407-6905F92231CB}" presName="connectorText" presStyleLbl="sibTrans2D1" presStyleIdx="3" presStyleCnt="4"/>
      <dgm:spPr/>
    </dgm:pt>
    <dgm:pt modelId="{6D1DC315-F35E-EE44-AFED-6630ED1FFD6F}" type="pres">
      <dgm:prSet presAssocID="{CC1F1C4D-6ED3-FA4B-93AB-E7D643618005}" presName="node" presStyleLbl="node1" presStyleIdx="4" presStyleCnt="5" custLinFactX="-98339" custLinFactY="63002" custLinFactNeighborX="-100000" custLinFactNeighborY="100000">
        <dgm:presLayoutVars>
          <dgm:bulletEnabled val="1"/>
        </dgm:presLayoutVars>
      </dgm:prSet>
      <dgm:spPr/>
    </dgm:pt>
  </dgm:ptLst>
  <dgm:cxnLst>
    <dgm:cxn modelId="{23307C12-6873-5C4D-885B-49A79C73AA71}" type="presOf" srcId="{4AA757DA-6F77-5F4D-A546-B4934A059274}" destId="{82B97956-DD11-214B-84B0-8A309EEAA9CB}" srcOrd="0" destOrd="0" presId="urn:microsoft.com/office/officeart/2005/8/layout/process1"/>
    <dgm:cxn modelId="{8E29E714-14A0-0B4F-8BB6-D94743FF5955}" srcId="{7796784E-8A7F-494E-8F55-057340C0A3E7}" destId="{52960AD9-0078-794C-B523-6FD2F78F6814}" srcOrd="3" destOrd="0" parTransId="{F5C6E287-81BF-DB48-8776-D95D2139C063}" sibTransId="{6A0BF39F-8F23-A543-B407-6905F92231CB}"/>
    <dgm:cxn modelId="{8D4CE223-FF64-9C43-9149-468D85A8D3AE}" type="presOf" srcId="{6A0BF39F-8F23-A543-B407-6905F92231CB}" destId="{3D389FD2-F862-BE4F-BE25-447BD10876CD}" srcOrd="0" destOrd="0" presId="urn:microsoft.com/office/officeart/2005/8/layout/process1"/>
    <dgm:cxn modelId="{9509E143-78EB-2143-AC87-FE39B4750FAB}" type="presOf" srcId="{F5D1F4C6-5B08-4D47-B26B-8286AB31E7B9}" destId="{2DE151BD-3775-F64B-9CDD-BE21E38D2BD6}" srcOrd="0" destOrd="0" presId="urn:microsoft.com/office/officeart/2005/8/layout/process1"/>
    <dgm:cxn modelId="{2F04AB44-D8FD-1F43-B683-D7246D3C8445}" type="presOf" srcId="{12575A5D-55B0-A245-8D8C-B97FC18666A1}" destId="{BBD50AAF-C03F-3046-9AC1-512601F273EB}" srcOrd="0" destOrd="0" presId="urn:microsoft.com/office/officeart/2005/8/layout/process1"/>
    <dgm:cxn modelId="{F4B89649-95D1-9249-9EEA-FF20F46AA3C7}" type="presOf" srcId="{52960AD9-0078-794C-B523-6FD2F78F6814}" destId="{67D947E1-0060-9B4B-A248-AADF05B3C887}" srcOrd="0" destOrd="0" presId="urn:microsoft.com/office/officeart/2005/8/layout/process1"/>
    <dgm:cxn modelId="{5BD8AF49-3DEA-C14B-A2A6-4D19E391557E}" type="presOf" srcId="{7796784E-8A7F-494E-8F55-057340C0A3E7}" destId="{8BA1D0A7-FCF1-C640-A11E-C12CE2FC833C}" srcOrd="0" destOrd="0" presId="urn:microsoft.com/office/officeart/2005/8/layout/process1"/>
    <dgm:cxn modelId="{6A11CE50-A120-BA43-BA75-02107DEC219F}" type="presOf" srcId="{F5D1F4C6-5B08-4D47-B26B-8286AB31E7B9}" destId="{BF319BB0-6C5A-2C4F-80D7-8DC451019CD5}" srcOrd="1" destOrd="0" presId="urn:microsoft.com/office/officeart/2005/8/layout/process1"/>
    <dgm:cxn modelId="{FBD82E6A-1C61-1946-958C-4C52748C60DB}" type="presOf" srcId="{262DD247-BD6B-3943-8932-E932257386A1}" destId="{676ABA44-DFC9-7444-B295-3FD69243FC6F}" srcOrd="0" destOrd="0" presId="urn:microsoft.com/office/officeart/2005/8/layout/process1"/>
    <dgm:cxn modelId="{97226C73-CEC6-A846-A6D6-ADFFB052429E}" type="presOf" srcId="{C949A496-7147-4746-9809-4D2B591FFD98}" destId="{ACBD4CAE-85EF-DD48-8BA8-E50A1BB1D2A4}" srcOrd="0" destOrd="0" presId="urn:microsoft.com/office/officeart/2005/8/layout/process1"/>
    <dgm:cxn modelId="{DD80EE76-71BF-414F-8758-F940B958B86A}" srcId="{7796784E-8A7F-494E-8F55-057340C0A3E7}" destId="{12575A5D-55B0-A245-8D8C-B97FC18666A1}" srcOrd="1" destOrd="0" parTransId="{777AB582-C9D4-2F42-A5A7-201CCFC34E0D}" sibTransId="{C949A496-7147-4746-9809-4D2B591FFD98}"/>
    <dgm:cxn modelId="{E0085FA2-821A-0145-A71A-D63F38940CC5}" type="presOf" srcId="{62D6443C-DF9D-7340-A45C-741D4B29A870}" destId="{2B8D3815-8B3C-DC4B-8C59-8C60C2E98DF6}" srcOrd="0" destOrd="0" presId="urn:microsoft.com/office/officeart/2005/8/layout/process1"/>
    <dgm:cxn modelId="{13CDD3A2-0F2D-7F4A-8A88-2A0E3EECF755}" srcId="{7796784E-8A7F-494E-8F55-057340C0A3E7}" destId="{262DD247-BD6B-3943-8932-E932257386A1}" srcOrd="0" destOrd="0" parTransId="{DFD17A82-1515-D741-8941-82E08A21CC7B}" sibTransId="{4AA757DA-6F77-5F4D-A546-B4934A059274}"/>
    <dgm:cxn modelId="{DA3879A5-CA04-CE4F-9937-2A25A306E96D}" type="presOf" srcId="{4AA757DA-6F77-5F4D-A546-B4934A059274}" destId="{18462B1F-6510-0F44-B80F-5F617C2D5CEF}" srcOrd="1" destOrd="0" presId="urn:microsoft.com/office/officeart/2005/8/layout/process1"/>
    <dgm:cxn modelId="{958479BF-ED73-8F48-B710-3C93396BFC90}" type="presOf" srcId="{CC1F1C4D-6ED3-FA4B-93AB-E7D643618005}" destId="{6D1DC315-F35E-EE44-AFED-6630ED1FFD6F}" srcOrd="0" destOrd="0" presId="urn:microsoft.com/office/officeart/2005/8/layout/process1"/>
    <dgm:cxn modelId="{0233BFD4-FE72-8442-B27D-4D82E4DAF617}" type="presOf" srcId="{C949A496-7147-4746-9809-4D2B591FFD98}" destId="{54BBE38C-6C53-A443-AF04-28E60A8FB141}" srcOrd="1" destOrd="0" presId="urn:microsoft.com/office/officeart/2005/8/layout/process1"/>
    <dgm:cxn modelId="{F76EB0E5-183B-5941-B6CC-E3A4D22C96AC}" srcId="{7796784E-8A7F-494E-8F55-057340C0A3E7}" destId="{62D6443C-DF9D-7340-A45C-741D4B29A870}" srcOrd="2" destOrd="0" parTransId="{2698EF2C-B9A1-044F-9720-567F48539A90}" sibTransId="{F5D1F4C6-5B08-4D47-B26B-8286AB31E7B9}"/>
    <dgm:cxn modelId="{B7A435E7-7CA9-4F4E-A224-7A8F7834F688}" type="presOf" srcId="{6A0BF39F-8F23-A543-B407-6905F92231CB}" destId="{B053C758-725D-6048-8EA1-4D1C9DDE0287}" srcOrd="1" destOrd="0" presId="urn:microsoft.com/office/officeart/2005/8/layout/process1"/>
    <dgm:cxn modelId="{F3D8ADFD-EA37-B74E-803A-A1D057ACB129}" srcId="{7796784E-8A7F-494E-8F55-057340C0A3E7}" destId="{CC1F1C4D-6ED3-FA4B-93AB-E7D643618005}" srcOrd="4" destOrd="0" parTransId="{037E1BED-447C-C14C-B806-56F18C350425}" sibTransId="{90BD25FB-8648-6E49-B1FF-8D2BE29E66BF}"/>
    <dgm:cxn modelId="{32FDAC08-531C-2B40-B2C5-0F3D91CDD668}" type="presParOf" srcId="{8BA1D0A7-FCF1-C640-A11E-C12CE2FC833C}" destId="{676ABA44-DFC9-7444-B295-3FD69243FC6F}" srcOrd="0" destOrd="0" presId="urn:microsoft.com/office/officeart/2005/8/layout/process1"/>
    <dgm:cxn modelId="{61CD1418-79AD-C141-BB25-EFAAD9B5CAF4}" type="presParOf" srcId="{8BA1D0A7-FCF1-C640-A11E-C12CE2FC833C}" destId="{82B97956-DD11-214B-84B0-8A309EEAA9CB}" srcOrd="1" destOrd="0" presId="urn:microsoft.com/office/officeart/2005/8/layout/process1"/>
    <dgm:cxn modelId="{48DA4CF7-C7C6-AD46-92F8-5E73059F366C}" type="presParOf" srcId="{82B97956-DD11-214B-84B0-8A309EEAA9CB}" destId="{18462B1F-6510-0F44-B80F-5F617C2D5CEF}" srcOrd="0" destOrd="0" presId="urn:microsoft.com/office/officeart/2005/8/layout/process1"/>
    <dgm:cxn modelId="{E5B652A9-200C-EB45-9F83-F83F2E12DE64}" type="presParOf" srcId="{8BA1D0A7-FCF1-C640-A11E-C12CE2FC833C}" destId="{BBD50AAF-C03F-3046-9AC1-512601F273EB}" srcOrd="2" destOrd="0" presId="urn:microsoft.com/office/officeart/2005/8/layout/process1"/>
    <dgm:cxn modelId="{E1D4074F-5924-C348-89DC-D0DB76F9F709}" type="presParOf" srcId="{8BA1D0A7-FCF1-C640-A11E-C12CE2FC833C}" destId="{ACBD4CAE-85EF-DD48-8BA8-E50A1BB1D2A4}" srcOrd="3" destOrd="0" presId="urn:microsoft.com/office/officeart/2005/8/layout/process1"/>
    <dgm:cxn modelId="{61E6D99A-050D-A947-A92F-C56633F3E7A8}" type="presParOf" srcId="{ACBD4CAE-85EF-DD48-8BA8-E50A1BB1D2A4}" destId="{54BBE38C-6C53-A443-AF04-28E60A8FB141}" srcOrd="0" destOrd="0" presId="urn:microsoft.com/office/officeart/2005/8/layout/process1"/>
    <dgm:cxn modelId="{A0506CD0-E55E-B248-A953-860850625798}" type="presParOf" srcId="{8BA1D0A7-FCF1-C640-A11E-C12CE2FC833C}" destId="{2B8D3815-8B3C-DC4B-8C59-8C60C2E98DF6}" srcOrd="4" destOrd="0" presId="urn:microsoft.com/office/officeart/2005/8/layout/process1"/>
    <dgm:cxn modelId="{2BC72FAD-59EF-6046-8C50-F701E5E1BCEA}" type="presParOf" srcId="{8BA1D0A7-FCF1-C640-A11E-C12CE2FC833C}" destId="{2DE151BD-3775-F64B-9CDD-BE21E38D2BD6}" srcOrd="5" destOrd="0" presId="urn:microsoft.com/office/officeart/2005/8/layout/process1"/>
    <dgm:cxn modelId="{A512FFC1-78CE-7F49-B566-E7AE5E31F538}" type="presParOf" srcId="{2DE151BD-3775-F64B-9CDD-BE21E38D2BD6}" destId="{BF319BB0-6C5A-2C4F-80D7-8DC451019CD5}" srcOrd="0" destOrd="0" presId="urn:microsoft.com/office/officeart/2005/8/layout/process1"/>
    <dgm:cxn modelId="{F490F0AD-06AF-A74C-B26E-228E0A4B746D}" type="presParOf" srcId="{8BA1D0A7-FCF1-C640-A11E-C12CE2FC833C}" destId="{67D947E1-0060-9B4B-A248-AADF05B3C887}" srcOrd="6" destOrd="0" presId="urn:microsoft.com/office/officeart/2005/8/layout/process1"/>
    <dgm:cxn modelId="{D384A980-C65A-454C-97AE-AD69CE581AF2}" type="presParOf" srcId="{8BA1D0A7-FCF1-C640-A11E-C12CE2FC833C}" destId="{3D389FD2-F862-BE4F-BE25-447BD10876CD}" srcOrd="7" destOrd="0" presId="urn:microsoft.com/office/officeart/2005/8/layout/process1"/>
    <dgm:cxn modelId="{74826ECE-7C4E-7146-94B4-DA9C15FE50C9}" type="presParOf" srcId="{3D389FD2-F862-BE4F-BE25-447BD10876CD}" destId="{B053C758-725D-6048-8EA1-4D1C9DDE0287}" srcOrd="0" destOrd="0" presId="urn:microsoft.com/office/officeart/2005/8/layout/process1"/>
    <dgm:cxn modelId="{500194A0-BCA4-3B4D-9A77-16C4DBE5653F}" type="presParOf" srcId="{8BA1D0A7-FCF1-C640-A11E-C12CE2FC833C}" destId="{6D1DC315-F35E-EE44-AFED-6630ED1FFD6F}"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C56A87-4ADF-424F-9FAE-450915FCF76D}" type="doc">
      <dgm:prSet loTypeId="urn:microsoft.com/office/officeart/2005/8/layout/equation2" loCatId="" qsTypeId="urn:microsoft.com/office/officeart/2005/8/quickstyle/simple1" qsCatId="simple" csTypeId="urn:microsoft.com/office/officeart/2005/8/colors/accent1_2" csCatId="accent1" phldr="1"/>
      <dgm:spPr/>
    </dgm:pt>
    <dgm:pt modelId="{F2A8497F-D544-5445-832C-88A3F283D8A2}">
      <dgm:prSet phldrT="[Text]"/>
      <dgm:spPr/>
      <dgm:t>
        <a:bodyPr/>
        <a:lstStyle/>
        <a:p>
          <a:r>
            <a:rPr lang="en-US" dirty="0"/>
            <a:t>Regional market &amp; others</a:t>
          </a:r>
        </a:p>
      </dgm:t>
    </dgm:pt>
    <dgm:pt modelId="{029DFA13-C143-0748-A09E-B458669EC7F3}" type="parTrans" cxnId="{BC66F114-826C-A940-A1B7-40C54F91940B}">
      <dgm:prSet/>
      <dgm:spPr/>
      <dgm:t>
        <a:bodyPr/>
        <a:lstStyle/>
        <a:p>
          <a:endParaRPr lang="en-US"/>
        </a:p>
      </dgm:t>
    </dgm:pt>
    <dgm:pt modelId="{6A80CDCB-94FC-C94E-8E07-25590CD88B47}" type="sibTrans" cxnId="{BC66F114-826C-A940-A1B7-40C54F91940B}">
      <dgm:prSet/>
      <dgm:spPr/>
      <dgm:t>
        <a:bodyPr/>
        <a:lstStyle/>
        <a:p>
          <a:endParaRPr lang="en-US"/>
        </a:p>
      </dgm:t>
    </dgm:pt>
    <dgm:pt modelId="{EAEBD52C-C4AD-7F4A-AE02-EC73497464DA}">
      <dgm:prSet phldrT="[Text]"/>
      <dgm:spPr/>
      <dgm:t>
        <a:bodyPr/>
        <a:lstStyle/>
        <a:p>
          <a:r>
            <a:rPr lang="en-US" dirty="0"/>
            <a:t>Local farms, honey, dry foods </a:t>
          </a:r>
        </a:p>
      </dgm:t>
    </dgm:pt>
    <dgm:pt modelId="{A363A74A-2763-A847-84CA-BB9FC41DD16E}" type="parTrans" cxnId="{24979474-6571-3340-A112-3046D2704FCB}">
      <dgm:prSet/>
      <dgm:spPr/>
      <dgm:t>
        <a:bodyPr/>
        <a:lstStyle/>
        <a:p>
          <a:endParaRPr lang="en-US"/>
        </a:p>
      </dgm:t>
    </dgm:pt>
    <dgm:pt modelId="{A71C1AE0-257D-C944-86FC-102FE3824745}" type="sibTrans" cxnId="{24979474-6571-3340-A112-3046D2704FCB}">
      <dgm:prSet/>
      <dgm:spPr/>
      <dgm:t>
        <a:bodyPr/>
        <a:lstStyle/>
        <a:p>
          <a:endParaRPr lang="en-US"/>
        </a:p>
      </dgm:t>
    </dgm:pt>
    <dgm:pt modelId="{347CB55F-6FAB-5F4A-820D-75DF7D0DDE57}">
      <dgm:prSet phldrT="[Text]"/>
      <dgm:spPr>
        <a:solidFill>
          <a:srgbClr val="007207"/>
        </a:solidFill>
      </dgm:spPr>
      <dgm:t>
        <a:bodyPr/>
        <a:lstStyle/>
        <a:p>
          <a:pPr>
            <a:spcAft>
              <a:spcPts val="0"/>
            </a:spcAft>
          </a:pPr>
          <a:r>
            <a:rPr lang="en-US" dirty="0"/>
            <a:t>Produce Supply/</a:t>
          </a:r>
        </a:p>
        <a:p>
          <a:pPr>
            <a:spcAft>
              <a:spcPts val="0"/>
            </a:spcAft>
          </a:pPr>
          <a:r>
            <a:rPr lang="en-US" dirty="0"/>
            <a:t>Inventory</a:t>
          </a:r>
        </a:p>
      </dgm:t>
    </dgm:pt>
    <dgm:pt modelId="{8AC934AA-7ED5-2B4D-A26A-BFC2965A38EE}" type="parTrans" cxnId="{B1240FE0-E455-4341-84B5-B0B75E3ECDB2}">
      <dgm:prSet/>
      <dgm:spPr/>
      <dgm:t>
        <a:bodyPr/>
        <a:lstStyle/>
        <a:p>
          <a:endParaRPr lang="en-US"/>
        </a:p>
      </dgm:t>
    </dgm:pt>
    <dgm:pt modelId="{564A8EA1-E324-F243-A536-099FF61B4239}" type="sibTrans" cxnId="{B1240FE0-E455-4341-84B5-B0B75E3ECDB2}">
      <dgm:prSet/>
      <dgm:spPr/>
      <dgm:t>
        <a:bodyPr/>
        <a:lstStyle/>
        <a:p>
          <a:endParaRPr lang="en-US"/>
        </a:p>
      </dgm:t>
    </dgm:pt>
    <dgm:pt modelId="{F360BF12-F518-AA49-B009-1519A6DFD298}" type="pres">
      <dgm:prSet presAssocID="{5DC56A87-4ADF-424F-9FAE-450915FCF76D}" presName="Name0" presStyleCnt="0">
        <dgm:presLayoutVars>
          <dgm:dir/>
          <dgm:resizeHandles val="exact"/>
        </dgm:presLayoutVars>
      </dgm:prSet>
      <dgm:spPr/>
    </dgm:pt>
    <dgm:pt modelId="{32CCBB04-1FA0-694C-8B62-4E56CBB31566}" type="pres">
      <dgm:prSet presAssocID="{5DC56A87-4ADF-424F-9FAE-450915FCF76D}" presName="vNodes" presStyleCnt="0"/>
      <dgm:spPr/>
    </dgm:pt>
    <dgm:pt modelId="{54E428E1-323C-DB40-805B-AEB67B9B3A39}" type="pres">
      <dgm:prSet presAssocID="{F2A8497F-D544-5445-832C-88A3F283D8A2}" presName="node" presStyleLbl="node1" presStyleIdx="0" presStyleCnt="3">
        <dgm:presLayoutVars>
          <dgm:bulletEnabled val="1"/>
        </dgm:presLayoutVars>
      </dgm:prSet>
      <dgm:spPr/>
    </dgm:pt>
    <dgm:pt modelId="{EA59700D-EEF6-A44A-9486-12605BDC318A}" type="pres">
      <dgm:prSet presAssocID="{6A80CDCB-94FC-C94E-8E07-25590CD88B47}" presName="spacerT" presStyleCnt="0"/>
      <dgm:spPr/>
    </dgm:pt>
    <dgm:pt modelId="{43FD5AC7-DF9C-A54F-887C-C5BA8E9F85E6}" type="pres">
      <dgm:prSet presAssocID="{6A80CDCB-94FC-C94E-8E07-25590CD88B47}" presName="sibTrans" presStyleLbl="sibTrans2D1" presStyleIdx="0" presStyleCnt="2"/>
      <dgm:spPr/>
    </dgm:pt>
    <dgm:pt modelId="{88F1E1FE-0A43-D943-AFB8-58B9D098BE60}" type="pres">
      <dgm:prSet presAssocID="{6A80CDCB-94FC-C94E-8E07-25590CD88B47}" presName="spacerB" presStyleCnt="0"/>
      <dgm:spPr/>
    </dgm:pt>
    <dgm:pt modelId="{360EED68-9B05-CC44-A820-BDDC680F358F}" type="pres">
      <dgm:prSet presAssocID="{EAEBD52C-C4AD-7F4A-AE02-EC73497464DA}" presName="node" presStyleLbl="node1" presStyleIdx="1" presStyleCnt="3">
        <dgm:presLayoutVars>
          <dgm:bulletEnabled val="1"/>
        </dgm:presLayoutVars>
      </dgm:prSet>
      <dgm:spPr/>
    </dgm:pt>
    <dgm:pt modelId="{EE7C80A1-9996-2A41-B8C6-4E61DE77A077}" type="pres">
      <dgm:prSet presAssocID="{5DC56A87-4ADF-424F-9FAE-450915FCF76D}" presName="sibTransLast" presStyleLbl="sibTrans2D1" presStyleIdx="1" presStyleCnt="2"/>
      <dgm:spPr/>
    </dgm:pt>
    <dgm:pt modelId="{111220F6-CF52-EA4F-9EDE-DC0086F971DD}" type="pres">
      <dgm:prSet presAssocID="{5DC56A87-4ADF-424F-9FAE-450915FCF76D}" presName="connectorText" presStyleLbl="sibTrans2D1" presStyleIdx="1" presStyleCnt="2"/>
      <dgm:spPr/>
    </dgm:pt>
    <dgm:pt modelId="{50DCBA26-D0AB-E549-97F4-D6F169838817}" type="pres">
      <dgm:prSet presAssocID="{5DC56A87-4ADF-424F-9FAE-450915FCF76D}" presName="lastNode" presStyleLbl="node1" presStyleIdx="2" presStyleCnt="3">
        <dgm:presLayoutVars>
          <dgm:bulletEnabled val="1"/>
        </dgm:presLayoutVars>
      </dgm:prSet>
      <dgm:spPr/>
    </dgm:pt>
  </dgm:ptLst>
  <dgm:cxnLst>
    <dgm:cxn modelId="{470A9012-AF41-A747-8CED-6A547DBCD205}" type="presOf" srcId="{A71C1AE0-257D-C944-86FC-102FE3824745}" destId="{EE7C80A1-9996-2A41-B8C6-4E61DE77A077}" srcOrd="0" destOrd="0" presId="urn:microsoft.com/office/officeart/2005/8/layout/equation2"/>
    <dgm:cxn modelId="{BC66F114-826C-A940-A1B7-40C54F91940B}" srcId="{5DC56A87-4ADF-424F-9FAE-450915FCF76D}" destId="{F2A8497F-D544-5445-832C-88A3F283D8A2}" srcOrd="0" destOrd="0" parTransId="{029DFA13-C143-0748-A09E-B458669EC7F3}" sibTransId="{6A80CDCB-94FC-C94E-8E07-25590CD88B47}"/>
    <dgm:cxn modelId="{DDA17F3A-3C01-0741-891E-69A84E8E943D}" type="presOf" srcId="{347CB55F-6FAB-5F4A-820D-75DF7D0DDE57}" destId="{50DCBA26-D0AB-E549-97F4-D6F169838817}" srcOrd="0" destOrd="0" presId="urn:microsoft.com/office/officeart/2005/8/layout/equation2"/>
    <dgm:cxn modelId="{1D5D203B-BF99-5748-B192-411D9BBD52A2}" type="presOf" srcId="{A71C1AE0-257D-C944-86FC-102FE3824745}" destId="{111220F6-CF52-EA4F-9EDE-DC0086F971DD}" srcOrd="1" destOrd="0" presId="urn:microsoft.com/office/officeart/2005/8/layout/equation2"/>
    <dgm:cxn modelId="{4AFD5A5C-2509-B149-A501-B434D95BAA17}" type="presOf" srcId="{F2A8497F-D544-5445-832C-88A3F283D8A2}" destId="{54E428E1-323C-DB40-805B-AEB67B9B3A39}" srcOrd="0" destOrd="0" presId="urn:microsoft.com/office/officeart/2005/8/layout/equation2"/>
    <dgm:cxn modelId="{644EFA5E-6453-024E-B381-F2E4B1B4EC7C}" type="presOf" srcId="{EAEBD52C-C4AD-7F4A-AE02-EC73497464DA}" destId="{360EED68-9B05-CC44-A820-BDDC680F358F}" srcOrd="0" destOrd="0" presId="urn:microsoft.com/office/officeart/2005/8/layout/equation2"/>
    <dgm:cxn modelId="{24979474-6571-3340-A112-3046D2704FCB}" srcId="{5DC56A87-4ADF-424F-9FAE-450915FCF76D}" destId="{EAEBD52C-C4AD-7F4A-AE02-EC73497464DA}" srcOrd="1" destOrd="0" parTransId="{A363A74A-2763-A847-84CA-BB9FC41DD16E}" sibTransId="{A71C1AE0-257D-C944-86FC-102FE3824745}"/>
    <dgm:cxn modelId="{C0B5037E-EFE4-0047-8D58-50A1AA5C32DD}" type="presOf" srcId="{6A80CDCB-94FC-C94E-8E07-25590CD88B47}" destId="{43FD5AC7-DF9C-A54F-887C-C5BA8E9F85E6}" srcOrd="0" destOrd="0" presId="urn:microsoft.com/office/officeart/2005/8/layout/equation2"/>
    <dgm:cxn modelId="{B1240FE0-E455-4341-84B5-B0B75E3ECDB2}" srcId="{5DC56A87-4ADF-424F-9FAE-450915FCF76D}" destId="{347CB55F-6FAB-5F4A-820D-75DF7D0DDE57}" srcOrd="2" destOrd="0" parTransId="{8AC934AA-7ED5-2B4D-A26A-BFC2965A38EE}" sibTransId="{564A8EA1-E324-F243-A536-099FF61B4239}"/>
    <dgm:cxn modelId="{C0CFC3ED-A4D3-AD4C-AE37-8B31F0E7083E}" type="presOf" srcId="{5DC56A87-4ADF-424F-9FAE-450915FCF76D}" destId="{F360BF12-F518-AA49-B009-1519A6DFD298}" srcOrd="0" destOrd="0" presId="urn:microsoft.com/office/officeart/2005/8/layout/equation2"/>
    <dgm:cxn modelId="{BE7FAB4D-CA59-F040-89BA-78F620A09D0C}" type="presParOf" srcId="{F360BF12-F518-AA49-B009-1519A6DFD298}" destId="{32CCBB04-1FA0-694C-8B62-4E56CBB31566}" srcOrd="0" destOrd="0" presId="urn:microsoft.com/office/officeart/2005/8/layout/equation2"/>
    <dgm:cxn modelId="{F796C2BC-F6A6-DE47-A6D1-E3C3E29A6AD0}" type="presParOf" srcId="{32CCBB04-1FA0-694C-8B62-4E56CBB31566}" destId="{54E428E1-323C-DB40-805B-AEB67B9B3A39}" srcOrd="0" destOrd="0" presId="urn:microsoft.com/office/officeart/2005/8/layout/equation2"/>
    <dgm:cxn modelId="{927F1C6B-565B-0D42-A2DD-232FAF8A0D19}" type="presParOf" srcId="{32CCBB04-1FA0-694C-8B62-4E56CBB31566}" destId="{EA59700D-EEF6-A44A-9486-12605BDC318A}" srcOrd="1" destOrd="0" presId="urn:microsoft.com/office/officeart/2005/8/layout/equation2"/>
    <dgm:cxn modelId="{05CCE9D2-B9E8-1446-ACC2-0341304A29EC}" type="presParOf" srcId="{32CCBB04-1FA0-694C-8B62-4E56CBB31566}" destId="{43FD5AC7-DF9C-A54F-887C-C5BA8E9F85E6}" srcOrd="2" destOrd="0" presId="urn:microsoft.com/office/officeart/2005/8/layout/equation2"/>
    <dgm:cxn modelId="{79616954-0F02-A844-BA3E-B2A0388D974A}" type="presParOf" srcId="{32CCBB04-1FA0-694C-8B62-4E56CBB31566}" destId="{88F1E1FE-0A43-D943-AFB8-58B9D098BE60}" srcOrd="3" destOrd="0" presId="urn:microsoft.com/office/officeart/2005/8/layout/equation2"/>
    <dgm:cxn modelId="{02049ED8-0F33-EA42-B898-ECC4FA131F1B}" type="presParOf" srcId="{32CCBB04-1FA0-694C-8B62-4E56CBB31566}" destId="{360EED68-9B05-CC44-A820-BDDC680F358F}" srcOrd="4" destOrd="0" presId="urn:microsoft.com/office/officeart/2005/8/layout/equation2"/>
    <dgm:cxn modelId="{5AECF171-3A18-474B-9646-3E21E90C4313}" type="presParOf" srcId="{F360BF12-F518-AA49-B009-1519A6DFD298}" destId="{EE7C80A1-9996-2A41-B8C6-4E61DE77A077}" srcOrd="1" destOrd="0" presId="urn:microsoft.com/office/officeart/2005/8/layout/equation2"/>
    <dgm:cxn modelId="{963298EA-487F-8246-9A03-9B05D6A9744A}" type="presParOf" srcId="{EE7C80A1-9996-2A41-B8C6-4E61DE77A077}" destId="{111220F6-CF52-EA4F-9EDE-DC0086F971DD}" srcOrd="0" destOrd="0" presId="urn:microsoft.com/office/officeart/2005/8/layout/equation2"/>
    <dgm:cxn modelId="{6C010F48-51DB-BA47-89FA-7B9A9FE2382F}" type="presParOf" srcId="{F360BF12-F518-AA49-B009-1519A6DFD298}" destId="{50DCBA26-D0AB-E549-97F4-D6F169838817}"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B797F5-75BD-BC43-842E-09F37016E335}"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en-US"/>
        </a:p>
      </dgm:t>
    </dgm:pt>
    <dgm:pt modelId="{E373E435-589F-6F44-9D19-CE8247A386FE}">
      <dgm:prSet phldrT="[Text]"/>
      <dgm:spPr/>
      <dgm:t>
        <a:bodyPr/>
        <a:lstStyle/>
        <a:p>
          <a:r>
            <a:rPr lang="en-US" dirty="0"/>
            <a:t>Payment Methods Accepted at HMM:</a:t>
          </a:r>
        </a:p>
      </dgm:t>
    </dgm:pt>
    <dgm:pt modelId="{7131F295-6753-F64F-8FB6-ABFBF8706A85}" type="parTrans" cxnId="{0422940D-FF92-A444-A735-C4D038D05019}">
      <dgm:prSet/>
      <dgm:spPr/>
      <dgm:t>
        <a:bodyPr/>
        <a:lstStyle/>
        <a:p>
          <a:endParaRPr lang="en-US"/>
        </a:p>
      </dgm:t>
    </dgm:pt>
    <dgm:pt modelId="{CF30C063-61C9-C343-85CD-809F768989B4}" type="sibTrans" cxnId="{0422940D-FF92-A444-A735-C4D038D05019}">
      <dgm:prSet/>
      <dgm:spPr/>
      <dgm:t>
        <a:bodyPr/>
        <a:lstStyle/>
        <a:p>
          <a:endParaRPr lang="en-US"/>
        </a:p>
      </dgm:t>
    </dgm:pt>
    <dgm:pt modelId="{0AB38F67-0A34-8547-83E6-1F999375E974}">
      <dgm:prSet phldrT="[Text]"/>
      <dgm:spPr>
        <a:solidFill>
          <a:schemeClr val="bg1">
            <a:lumMod val="85000"/>
            <a:alpha val="90000"/>
          </a:schemeClr>
        </a:solidFill>
      </dgm:spPr>
      <dgm:t>
        <a:bodyPr/>
        <a:lstStyle/>
        <a:p>
          <a:r>
            <a:rPr lang="en-US" dirty="0"/>
            <a:t>SNAP</a:t>
          </a:r>
        </a:p>
      </dgm:t>
    </dgm:pt>
    <dgm:pt modelId="{2D346A56-0FDE-7D41-92EA-408676C47FBE}" type="parTrans" cxnId="{55B3754F-913E-4E48-96A0-592F3F9B3108}">
      <dgm:prSet/>
      <dgm:spPr/>
      <dgm:t>
        <a:bodyPr/>
        <a:lstStyle/>
        <a:p>
          <a:endParaRPr lang="en-US"/>
        </a:p>
      </dgm:t>
    </dgm:pt>
    <dgm:pt modelId="{D390B7DC-A977-BC4A-B2C8-652EADAF8518}" type="sibTrans" cxnId="{55B3754F-913E-4E48-96A0-592F3F9B3108}">
      <dgm:prSet/>
      <dgm:spPr/>
      <dgm:t>
        <a:bodyPr/>
        <a:lstStyle/>
        <a:p>
          <a:endParaRPr lang="en-US"/>
        </a:p>
      </dgm:t>
    </dgm:pt>
    <dgm:pt modelId="{84F7AC2E-FCE7-934D-BFD4-691A335A01FA}">
      <dgm:prSet phldrT="[Text]"/>
      <dgm:spPr>
        <a:solidFill>
          <a:schemeClr val="bg1">
            <a:lumMod val="85000"/>
            <a:alpha val="90000"/>
          </a:schemeClr>
        </a:solidFill>
      </dgm:spPr>
      <dgm:t>
        <a:bodyPr/>
        <a:lstStyle/>
        <a:p>
          <a:r>
            <a:rPr lang="en-US" dirty="0"/>
            <a:t>WIC</a:t>
          </a:r>
        </a:p>
      </dgm:t>
    </dgm:pt>
    <dgm:pt modelId="{9756E854-D555-FE46-A210-B4545DC5B761}" type="parTrans" cxnId="{7238A1B2-8DB8-9141-BF30-5A6D3A745BDE}">
      <dgm:prSet/>
      <dgm:spPr/>
      <dgm:t>
        <a:bodyPr/>
        <a:lstStyle/>
        <a:p>
          <a:endParaRPr lang="en-US"/>
        </a:p>
      </dgm:t>
    </dgm:pt>
    <dgm:pt modelId="{9A11D896-35A0-F84F-8968-5C0C9125EC06}" type="sibTrans" cxnId="{7238A1B2-8DB8-9141-BF30-5A6D3A745BDE}">
      <dgm:prSet/>
      <dgm:spPr/>
      <dgm:t>
        <a:bodyPr/>
        <a:lstStyle/>
        <a:p>
          <a:endParaRPr lang="en-US"/>
        </a:p>
      </dgm:t>
    </dgm:pt>
    <dgm:pt modelId="{F0234DA8-DE7E-BB48-B217-9CC18C3D1134}">
      <dgm:prSet phldrT="[Text]"/>
      <dgm:spPr/>
      <dgm:t>
        <a:bodyPr/>
        <a:lstStyle/>
        <a:p>
          <a:r>
            <a:rPr lang="en-US" dirty="0"/>
            <a:t>Strategies to Promote the HMM:</a:t>
          </a:r>
        </a:p>
      </dgm:t>
    </dgm:pt>
    <dgm:pt modelId="{B0A399AE-1334-B04C-A58E-5DBA0E0EBA78}" type="parTrans" cxnId="{2D09B715-4F27-744C-9220-C4B9AAC1F9C8}">
      <dgm:prSet/>
      <dgm:spPr/>
      <dgm:t>
        <a:bodyPr/>
        <a:lstStyle/>
        <a:p>
          <a:endParaRPr lang="en-US"/>
        </a:p>
      </dgm:t>
    </dgm:pt>
    <dgm:pt modelId="{1C799EF0-7AC2-2C44-9C2C-37F245242C3E}" type="sibTrans" cxnId="{2D09B715-4F27-744C-9220-C4B9AAC1F9C8}">
      <dgm:prSet/>
      <dgm:spPr/>
      <dgm:t>
        <a:bodyPr/>
        <a:lstStyle/>
        <a:p>
          <a:endParaRPr lang="en-US"/>
        </a:p>
      </dgm:t>
    </dgm:pt>
    <dgm:pt modelId="{B1A4CEEF-1AA4-3844-A663-260516EFC027}">
      <dgm:prSet phldrT="[Text]"/>
      <dgm:spPr>
        <a:solidFill>
          <a:schemeClr val="bg1">
            <a:lumMod val="85000"/>
            <a:alpha val="90000"/>
          </a:schemeClr>
        </a:solidFill>
      </dgm:spPr>
      <dgm:t>
        <a:bodyPr/>
        <a:lstStyle/>
        <a:p>
          <a:r>
            <a:rPr lang="en-US" dirty="0"/>
            <a:t>Low prices</a:t>
          </a:r>
        </a:p>
      </dgm:t>
    </dgm:pt>
    <dgm:pt modelId="{EEFDB6FB-C218-4640-83C9-353B78052609}" type="parTrans" cxnId="{A801ED2A-D608-AD48-93C0-64B19E47CF5E}">
      <dgm:prSet/>
      <dgm:spPr/>
      <dgm:t>
        <a:bodyPr/>
        <a:lstStyle/>
        <a:p>
          <a:endParaRPr lang="en-US"/>
        </a:p>
      </dgm:t>
    </dgm:pt>
    <dgm:pt modelId="{9BD0AD92-19A7-E04B-A306-6500F6FFA8F9}" type="sibTrans" cxnId="{A801ED2A-D608-AD48-93C0-64B19E47CF5E}">
      <dgm:prSet/>
      <dgm:spPr/>
      <dgm:t>
        <a:bodyPr/>
        <a:lstStyle/>
        <a:p>
          <a:endParaRPr lang="en-US"/>
        </a:p>
      </dgm:t>
    </dgm:pt>
    <dgm:pt modelId="{4C65869A-2165-7D48-9BE4-6651DFE44831}">
      <dgm:prSet phldrT="[Text]"/>
      <dgm:spPr>
        <a:solidFill>
          <a:schemeClr val="bg1">
            <a:lumMod val="85000"/>
            <a:alpha val="90000"/>
          </a:schemeClr>
        </a:solidFill>
      </dgm:spPr>
      <dgm:t>
        <a:bodyPr/>
        <a:lstStyle/>
        <a:p>
          <a:r>
            <a:rPr lang="en-US" dirty="0"/>
            <a:t>Community outreach</a:t>
          </a:r>
        </a:p>
      </dgm:t>
    </dgm:pt>
    <dgm:pt modelId="{6E43F718-21A5-6749-AA51-1F4DC636B7A6}" type="parTrans" cxnId="{DB7B1501-AE52-AE43-B81F-A427C59802E7}">
      <dgm:prSet/>
      <dgm:spPr/>
      <dgm:t>
        <a:bodyPr/>
        <a:lstStyle/>
        <a:p>
          <a:endParaRPr lang="en-US"/>
        </a:p>
      </dgm:t>
    </dgm:pt>
    <dgm:pt modelId="{B169E853-6B22-6D4D-82F4-D75E31690392}" type="sibTrans" cxnId="{DB7B1501-AE52-AE43-B81F-A427C59802E7}">
      <dgm:prSet/>
      <dgm:spPr/>
      <dgm:t>
        <a:bodyPr/>
        <a:lstStyle/>
        <a:p>
          <a:endParaRPr lang="en-US"/>
        </a:p>
      </dgm:t>
    </dgm:pt>
    <dgm:pt modelId="{985BDDD5-A2A6-A149-B6C8-1F70F4B9C3F6}">
      <dgm:prSet phldrT="[Text]"/>
      <dgm:spPr>
        <a:solidFill>
          <a:schemeClr val="bg1">
            <a:lumMod val="85000"/>
            <a:alpha val="90000"/>
          </a:schemeClr>
        </a:solidFill>
      </dgm:spPr>
      <dgm:t>
        <a:bodyPr/>
        <a:lstStyle/>
        <a:p>
          <a:r>
            <a:rPr lang="en-US" dirty="0"/>
            <a:t>Cash</a:t>
          </a:r>
        </a:p>
      </dgm:t>
    </dgm:pt>
    <dgm:pt modelId="{82B02F87-1F8E-3F47-9171-EA0B9ABAD968}" type="parTrans" cxnId="{9AC8018C-C0A9-834A-A1C7-95BE14B95CD4}">
      <dgm:prSet/>
      <dgm:spPr/>
      <dgm:t>
        <a:bodyPr/>
        <a:lstStyle/>
        <a:p>
          <a:endParaRPr lang="en-US"/>
        </a:p>
      </dgm:t>
    </dgm:pt>
    <dgm:pt modelId="{69A62D2E-5D1A-7B4F-B3D8-B0F47A0BC064}" type="sibTrans" cxnId="{9AC8018C-C0A9-834A-A1C7-95BE14B95CD4}">
      <dgm:prSet/>
      <dgm:spPr/>
      <dgm:t>
        <a:bodyPr/>
        <a:lstStyle/>
        <a:p>
          <a:endParaRPr lang="en-US"/>
        </a:p>
      </dgm:t>
    </dgm:pt>
    <dgm:pt modelId="{1EAF8349-B85F-DF4D-B03C-C3EA6B48B477}">
      <dgm:prSet phldrT="[Text]"/>
      <dgm:spPr>
        <a:solidFill>
          <a:schemeClr val="bg1">
            <a:lumMod val="85000"/>
            <a:alpha val="90000"/>
          </a:schemeClr>
        </a:solidFill>
      </dgm:spPr>
      <dgm:t>
        <a:bodyPr/>
        <a:lstStyle/>
        <a:p>
          <a:r>
            <a:rPr lang="en-US" dirty="0"/>
            <a:t>Others</a:t>
          </a:r>
        </a:p>
      </dgm:t>
    </dgm:pt>
    <dgm:pt modelId="{5C73686D-60DF-DA46-AB41-03D26CC25447}" type="parTrans" cxnId="{3E619A60-68A7-3343-A6E1-1CF705710E32}">
      <dgm:prSet/>
      <dgm:spPr/>
      <dgm:t>
        <a:bodyPr/>
        <a:lstStyle/>
        <a:p>
          <a:endParaRPr lang="en-US"/>
        </a:p>
      </dgm:t>
    </dgm:pt>
    <dgm:pt modelId="{680BC670-AFE6-F247-BD8F-89A3B70A75CD}" type="sibTrans" cxnId="{3E619A60-68A7-3343-A6E1-1CF705710E32}">
      <dgm:prSet/>
      <dgm:spPr/>
      <dgm:t>
        <a:bodyPr/>
        <a:lstStyle/>
        <a:p>
          <a:endParaRPr lang="en-US"/>
        </a:p>
      </dgm:t>
    </dgm:pt>
    <dgm:pt modelId="{BE1C187F-8D51-ED47-8D33-B3CC7D4ABD3D}">
      <dgm:prSet phldrT="[Text]"/>
      <dgm:spPr>
        <a:solidFill>
          <a:schemeClr val="bg1">
            <a:lumMod val="85000"/>
            <a:alpha val="90000"/>
          </a:schemeClr>
        </a:solidFill>
      </dgm:spPr>
      <dgm:t>
        <a:bodyPr/>
        <a:lstStyle/>
        <a:p>
          <a:r>
            <a:rPr lang="en-US" dirty="0"/>
            <a:t>Marketing</a:t>
          </a:r>
        </a:p>
      </dgm:t>
    </dgm:pt>
    <dgm:pt modelId="{A5E5A182-82F8-6541-81BD-5F00A9B633F8}" type="parTrans" cxnId="{E71E49D8-AC00-AF49-A510-133A297B228A}">
      <dgm:prSet/>
      <dgm:spPr/>
      <dgm:t>
        <a:bodyPr/>
        <a:lstStyle/>
        <a:p>
          <a:endParaRPr lang="en-US"/>
        </a:p>
      </dgm:t>
    </dgm:pt>
    <dgm:pt modelId="{41ECAD8E-8255-B346-A6EE-CF6E9D9367DB}" type="sibTrans" cxnId="{E71E49D8-AC00-AF49-A510-133A297B228A}">
      <dgm:prSet/>
      <dgm:spPr/>
      <dgm:t>
        <a:bodyPr/>
        <a:lstStyle/>
        <a:p>
          <a:endParaRPr lang="en-US"/>
        </a:p>
      </dgm:t>
    </dgm:pt>
    <dgm:pt modelId="{3A8F7C30-2BDE-A74B-A668-AD634A2670AF}">
      <dgm:prSet phldrT="[Text]"/>
      <dgm:spPr>
        <a:solidFill>
          <a:schemeClr val="bg1">
            <a:lumMod val="85000"/>
            <a:alpha val="90000"/>
          </a:schemeClr>
        </a:solidFill>
      </dgm:spPr>
      <dgm:t>
        <a:bodyPr/>
        <a:lstStyle/>
        <a:p>
          <a:r>
            <a:rPr lang="en-US" dirty="0"/>
            <a:t>Customer satisfaction surveys</a:t>
          </a:r>
        </a:p>
      </dgm:t>
    </dgm:pt>
    <dgm:pt modelId="{6EAC8874-624B-E740-9352-B67F2907E241}" type="parTrans" cxnId="{3ABB1C75-B975-D34E-ADCE-E6B1D4CC8B99}">
      <dgm:prSet/>
      <dgm:spPr/>
      <dgm:t>
        <a:bodyPr/>
        <a:lstStyle/>
        <a:p>
          <a:endParaRPr lang="en-US"/>
        </a:p>
      </dgm:t>
    </dgm:pt>
    <dgm:pt modelId="{6F3E625C-0302-BA4A-BF12-8B6FBADA6438}" type="sibTrans" cxnId="{3ABB1C75-B975-D34E-ADCE-E6B1D4CC8B99}">
      <dgm:prSet/>
      <dgm:spPr/>
      <dgm:t>
        <a:bodyPr/>
        <a:lstStyle/>
        <a:p>
          <a:endParaRPr lang="en-US"/>
        </a:p>
      </dgm:t>
    </dgm:pt>
    <dgm:pt modelId="{E8F8B4ED-4902-1B42-A56A-E6FBA18075BC}" type="pres">
      <dgm:prSet presAssocID="{45B797F5-75BD-BC43-842E-09F37016E335}" presName="Name0" presStyleCnt="0">
        <dgm:presLayoutVars>
          <dgm:dir/>
          <dgm:animLvl val="lvl"/>
          <dgm:resizeHandles val="exact"/>
        </dgm:presLayoutVars>
      </dgm:prSet>
      <dgm:spPr/>
    </dgm:pt>
    <dgm:pt modelId="{994CE68E-D8A6-304D-8E91-D55F5FA73734}" type="pres">
      <dgm:prSet presAssocID="{E373E435-589F-6F44-9D19-CE8247A386FE}" presName="composite" presStyleCnt="0"/>
      <dgm:spPr/>
    </dgm:pt>
    <dgm:pt modelId="{887E273D-D410-E34F-AC6C-1ACC7D6B822B}" type="pres">
      <dgm:prSet presAssocID="{E373E435-589F-6F44-9D19-CE8247A386FE}" presName="parTx" presStyleLbl="alignNode1" presStyleIdx="0" presStyleCnt="2">
        <dgm:presLayoutVars>
          <dgm:chMax val="0"/>
          <dgm:chPref val="0"/>
          <dgm:bulletEnabled val="1"/>
        </dgm:presLayoutVars>
      </dgm:prSet>
      <dgm:spPr/>
    </dgm:pt>
    <dgm:pt modelId="{3171F4F6-CB25-AA4F-8A6C-B5A711CA7B91}" type="pres">
      <dgm:prSet presAssocID="{E373E435-589F-6F44-9D19-CE8247A386FE}" presName="desTx" presStyleLbl="alignAccFollowNode1" presStyleIdx="0" presStyleCnt="2">
        <dgm:presLayoutVars>
          <dgm:bulletEnabled val="1"/>
        </dgm:presLayoutVars>
      </dgm:prSet>
      <dgm:spPr/>
    </dgm:pt>
    <dgm:pt modelId="{3EE1C358-1F2B-0748-BC94-2D68BC4E5F5B}" type="pres">
      <dgm:prSet presAssocID="{CF30C063-61C9-C343-85CD-809F768989B4}" presName="space" presStyleCnt="0"/>
      <dgm:spPr/>
    </dgm:pt>
    <dgm:pt modelId="{DA9B4395-A76E-3B48-948B-86CB5433B470}" type="pres">
      <dgm:prSet presAssocID="{F0234DA8-DE7E-BB48-B217-9CC18C3D1134}" presName="composite" presStyleCnt="0"/>
      <dgm:spPr/>
    </dgm:pt>
    <dgm:pt modelId="{291811C9-2CF3-3445-B867-5E28DC3683BA}" type="pres">
      <dgm:prSet presAssocID="{F0234DA8-DE7E-BB48-B217-9CC18C3D1134}" presName="parTx" presStyleLbl="alignNode1" presStyleIdx="1" presStyleCnt="2">
        <dgm:presLayoutVars>
          <dgm:chMax val="0"/>
          <dgm:chPref val="0"/>
          <dgm:bulletEnabled val="1"/>
        </dgm:presLayoutVars>
      </dgm:prSet>
      <dgm:spPr/>
    </dgm:pt>
    <dgm:pt modelId="{E259117B-1F4E-9341-84C9-DC41DFADCC63}" type="pres">
      <dgm:prSet presAssocID="{F0234DA8-DE7E-BB48-B217-9CC18C3D1134}" presName="desTx" presStyleLbl="alignAccFollowNode1" presStyleIdx="1" presStyleCnt="2">
        <dgm:presLayoutVars>
          <dgm:bulletEnabled val="1"/>
        </dgm:presLayoutVars>
      </dgm:prSet>
      <dgm:spPr/>
    </dgm:pt>
  </dgm:ptLst>
  <dgm:cxnLst>
    <dgm:cxn modelId="{DB7B1501-AE52-AE43-B81F-A427C59802E7}" srcId="{F0234DA8-DE7E-BB48-B217-9CC18C3D1134}" destId="{4C65869A-2165-7D48-9BE4-6651DFE44831}" srcOrd="1" destOrd="0" parTransId="{6E43F718-21A5-6749-AA51-1F4DC636B7A6}" sibTransId="{B169E853-6B22-6D4D-82F4-D75E31690392}"/>
    <dgm:cxn modelId="{03855106-87D6-374D-A26B-79FA2ED78E2D}" type="presOf" srcId="{3A8F7C30-2BDE-A74B-A668-AD634A2670AF}" destId="{E259117B-1F4E-9341-84C9-DC41DFADCC63}" srcOrd="0" destOrd="3" presId="urn:microsoft.com/office/officeart/2005/8/layout/hList1"/>
    <dgm:cxn modelId="{0422940D-FF92-A444-A735-C4D038D05019}" srcId="{45B797F5-75BD-BC43-842E-09F37016E335}" destId="{E373E435-589F-6F44-9D19-CE8247A386FE}" srcOrd="0" destOrd="0" parTransId="{7131F295-6753-F64F-8FB6-ABFBF8706A85}" sibTransId="{CF30C063-61C9-C343-85CD-809F768989B4}"/>
    <dgm:cxn modelId="{2D09B715-4F27-744C-9220-C4B9AAC1F9C8}" srcId="{45B797F5-75BD-BC43-842E-09F37016E335}" destId="{F0234DA8-DE7E-BB48-B217-9CC18C3D1134}" srcOrd="1" destOrd="0" parTransId="{B0A399AE-1334-B04C-A58E-5DBA0E0EBA78}" sibTransId="{1C799EF0-7AC2-2C44-9C2C-37F245242C3E}"/>
    <dgm:cxn modelId="{F6841C1B-2C78-5247-BF81-DC9617A845C1}" type="presOf" srcId="{4C65869A-2165-7D48-9BE4-6651DFE44831}" destId="{E259117B-1F4E-9341-84C9-DC41DFADCC63}" srcOrd="0" destOrd="1" presId="urn:microsoft.com/office/officeart/2005/8/layout/hList1"/>
    <dgm:cxn modelId="{A801ED2A-D608-AD48-93C0-64B19E47CF5E}" srcId="{F0234DA8-DE7E-BB48-B217-9CC18C3D1134}" destId="{B1A4CEEF-1AA4-3844-A663-260516EFC027}" srcOrd="0" destOrd="0" parTransId="{EEFDB6FB-C218-4640-83C9-353B78052609}" sibTransId="{9BD0AD92-19A7-E04B-A306-6500F6FFA8F9}"/>
    <dgm:cxn modelId="{587C8B2D-3476-DE45-8B42-44554E9B1019}" type="presOf" srcId="{985BDDD5-A2A6-A149-B6C8-1F70F4B9C3F6}" destId="{3171F4F6-CB25-AA4F-8A6C-B5A711CA7B91}" srcOrd="0" destOrd="2" presId="urn:microsoft.com/office/officeart/2005/8/layout/hList1"/>
    <dgm:cxn modelId="{55B3754F-913E-4E48-96A0-592F3F9B3108}" srcId="{E373E435-589F-6F44-9D19-CE8247A386FE}" destId="{0AB38F67-0A34-8547-83E6-1F999375E974}" srcOrd="0" destOrd="0" parTransId="{2D346A56-0FDE-7D41-92EA-408676C47FBE}" sibTransId="{D390B7DC-A977-BC4A-B2C8-652EADAF8518}"/>
    <dgm:cxn modelId="{3E619A60-68A7-3343-A6E1-1CF705710E32}" srcId="{E373E435-589F-6F44-9D19-CE8247A386FE}" destId="{1EAF8349-B85F-DF4D-B03C-C3EA6B48B477}" srcOrd="3" destOrd="0" parTransId="{5C73686D-60DF-DA46-AB41-03D26CC25447}" sibTransId="{680BC670-AFE6-F247-BD8F-89A3B70A75CD}"/>
    <dgm:cxn modelId="{87F0BA62-CF20-494B-B64C-DE09B4958608}" type="presOf" srcId="{B1A4CEEF-1AA4-3844-A663-260516EFC027}" destId="{E259117B-1F4E-9341-84C9-DC41DFADCC63}" srcOrd="0" destOrd="0" presId="urn:microsoft.com/office/officeart/2005/8/layout/hList1"/>
    <dgm:cxn modelId="{8A2DA574-0405-5340-AD33-EFE17E5EC1D0}" type="presOf" srcId="{BE1C187F-8D51-ED47-8D33-B3CC7D4ABD3D}" destId="{E259117B-1F4E-9341-84C9-DC41DFADCC63}" srcOrd="0" destOrd="2" presId="urn:microsoft.com/office/officeart/2005/8/layout/hList1"/>
    <dgm:cxn modelId="{3ABB1C75-B975-D34E-ADCE-E6B1D4CC8B99}" srcId="{F0234DA8-DE7E-BB48-B217-9CC18C3D1134}" destId="{3A8F7C30-2BDE-A74B-A668-AD634A2670AF}" srcOrd="3" destOrd="0" parTransId="{6EAC8874-624B-E740-9352-B67F2907E241}" sibTransId="{6F3E625C-0302-BA4A-BF12-8B6FBADA6438}"/>
    <dgm:cxn modelId="{48644D75-01F3-B94D-994C-925CE5D3B9AF}" type="presOf" srcId="{1EAF8349-B85F-DF4D-B03C-C3EA6B48B477}" destId="{3171F4F6-CB25-AA4F-8A6C-B5A711CA7B91}" srcOrd="0" destOrd="3" presId="urn:microsoft.com/office/officeart/2005/8/layout/hList1"/>
    <dgm:cxn modelId="{A434277A-A482-CA41-8302-204C103C77EA}" type="presOf" srcId="{E373E435-589F-6F44-9D19-CE8247A386FE}" destId="{887E273D-D410-E34F-AC6C-1ACC7D6B822B}" srcOrd="0" destOrd="0" presId="urn:microsoft.com/office/officeart/2005/8/layout/hList1"/>
    <dgm:cxn modelId="{9AC8018C-C0A9-834A-A1C7-95BE14B95CD4}" srcId="{E373E435-589F-6F44-9D19-CE8247A386FE}" destId="{985BDDD5-A2A6-A149-B6C8-1F70F4B9C3F6}" srcOrd="2" destOrd="0" parTransId="{82B02F87-1F8E-3F47-9171-EA0B9ABAD968}" sibTransId="{69A62D2E-5D1A-7B4F-B3D8-B0F47A0BC064}"/>
    <dgm:cxn modelId="{A1F00296-7554-AB42-8223-1E4C8C65C552}" type="presOf" srcId="{0AB38F67-0A34-8547-83E6-1F999375E974}" destId="{3171F4F6-CB25-AA4F-8A6C-B5A711CA7B91}" srcOrd="0" destOrd="0" presId="urn:microsoft.com/office/officeart/2005/8/layout/hList1"/>
    <dgm:cxn modelId="{68414796-D656-5944-9447-2B699706FEDE}" type="presOf" srcId="{84F7AC2E-FCE7-934D-BFD4-691A335A01FA}" destId="{3171F4F6-CB25-AA4F-8A6C-B5A711CA7B91}" srcOrd="0" destOrd="1" presId="urn:microsoft.com/office/officeart/2005/8/layout/hList1"/>
    <dgm:cxn modelId="{B54134A2-0D98-6847-99B6-CD701EBC33D4}" type="presOf" srcId="{F0234DA8-DE7E-BB48-B217-9CC18C3D1134}" destId="{291811C9-2CF3-3445-B867-5E28DC3683BA}" srcOrd="0" destOrd="0" presId="urn:microsoft.com/office/officeart/2005/8/layout/hList1"/>
    <dgm:cxn modelId="{7238A1B2-8DB8-9141-BF30-5A6D3A745BDE}" srcId="{E373E435-589F-6F44-9D19-CE8247A386FE}" destId="{84F7AC2E-FCE7-934D-BFD4-691A335A01FA}" srcOrd="1" destOrd="0" parTransId="{9756E854-D555-FE46-A210-B4545DC5B761}" sibTransId="{9A11D896-35A0-F84F-8968-5C0C9125EC06}"/>
    <dgm:cxn modelId="{505261CD-5003-EB4D-BFF1-E3AE06FA560D}" type="presOf" srcId="{45B797F5-75BD-BC43-842E-09F37016E335}" destId="{E8F8B4ED-4902-1B42-A56A-E6FBA18075BC}" srcOrd="0" destOrd="0" presId="urn:microsoft.com/office/officeart/2005/8/layout/hList1"/>
    <dgm:cxn modelId="{E71E49D8-AC00-AF49-A510-133A297B228A}" srcId="{F0234DA8-DE7E-BB48-B217-9CC18C3D1134}" destId="{BE1C187F-8D51-ED47-8D33-B3CC7D4ABD3D}" srcOrd="2" destOrd="0" parTransId="{A5E5A182-82F8-6541-81BD-5F00A9B633F8}" sibTransId="{41ECAD8E-8255-B346-A6EE-CF6E9D9367DB}"/>
    <dgm:cxn modelId="{BFBB41E8-017B-4640-B8CC-B7C503A06E25}" type="presParOf" srcId="{E8F8B4ED-4902-1B42-A56A-E6FBA18075BC}" destId="{994CE68E-D8A6-304D-8E91-D55F5FA73734}" srcOrd="0" destOrd="0" presId="urn:microsoft.com/office/officeart/2005/8/layout/hList1"/>
    <dgm:cxn modelId="{294548FA-86DD-C84A-B61F-78EB485AEA39}" type="presParOf" srcId="{994CE68E-D8A6-304D-8E91-D55F5FA73734}" destId="{887E273D-D410-E34F-AC6C-1ACC7D6B822B}" srcOrd="0" destOrd="0" presId="urn:microsoft.com/office/officeart/2005/8/layout/hList1"/>
    <dgm:cxn modelId="{2A58F4B3-3532-F343-8640-04232544D93B}" type="presParOf" srcId="{994CE68E-D8A6-304D-8E91-D55F5FA73734}" destId="{3171F4F6-CB25-AA4F-8A6C-B5A711CA7B91}" srcOrd="1" destOrd="0" presId="urn:microsoft.com/office/officeart/2005/8/layout/hList1"/>
    <dgm:cxn modelId="{6A922C4D-BFE8-4042-9188-E8BBA4063575}" type="presParOf" srcId="{E8F8B4ED-4902-1B42-A56A-E6FBA18075BC}" destId="{3EE1C358-1F2B-0748-BC94-2D68BC4E5F5B}" srcOrd="1" destOrd="0" presId="urn:microsoft.com/office/officeart/2005/8/layout/hList1"/>
    <dgm:cxn modelId="{5537F1D8-80CB-9D4E-AF7C-A0DB0E1208E3}" type="presParOf" srcId="{E8F8B4ED-4902-1B42-A56A-E6FBA18075BC}" destId="{DA9B4395-A76E-3B48-948B-86CB5433B470}" srcOrd="2" destOrd="0" presId="urn:microsoft.com/office/officeart/2005/8/layout/hList1"/>
    <dgm:cxn modelId="{5F704306-FB45-5B4C-AAC5-57A1B65F7625}" type="presParOf" srcId="{DA9B4395-A76E-3B48-948B-86CB5433B470}" destId="{291811C9-2CF3-3445-B867-5E28DC3683BA}" srcOrd="0" destOrd="0" presId="urn:microsoft.com/office/officeart/2005/8/layout/hList1"/>
    <dgm:cxn modelId="{1A848D0E-F0D4-AB45-9C40-41F906DCBD00}" type="presParOf" srcId="{DA9B4395-A76E-3B48-948B-86CB5433B470}" destId="{E259117B-1F4E-9341-84C9-DC41DFADCC63}"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ABA44-DFC9-7444-B295-3FD69243FC6F}">
      <dsp:nvSpPr>
        <dsp:cNvPr id="0" name=""/>
        <dsp:cNvSpPr/>
      </dsp:nvSpPr>
      <dsp:spPr>
        <a:xfrm>
          <a:off x="9247" y="2581092"/>
          <a:ext cx="2866767" cy="1720060"/>
        </a:xfrm>
        <a:prstGeom prst="roundRect">
          <a:avLst>
            <a:gd name="adj" fmla="val 10000"/>
          </a:avLst>
        </a:prstGeom>
        <a:solidFill>
          <a:srgbClr val="0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Hartford Mobile Market</a:t>
          </a:r>
        </a:p>
      </dsp:txBody>
      <dsp:txXfrm>
        <a:off x="59626" y="2631471"/>
        <a:ext cx="2766009" cy="1619302"/>
      </dsp:txXfrm>
    </dsp:sp>
    <dsp:sp modelId="{82B97956-DD11-214B-84B0-8A309EEAA9CB}">
      <dsp:nvSpPr>
        <dsp:cNvPr id="0" name=""/>
        <dsp:cNvSpPr/>
      </dsp:nvSpPr>
      <dsp:spPr>
        <a:xfrm>
          <a:off x="3162692" y="3085643"/>
          <a:ext cx="607754" cy="7109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3162692" y="3227835"/>
        <a:ext cx="425428" cy="426574"/>
      </dsp:txXfrm>
    </dsp:sp>
    <dsp:sp modelId="{BBD50AAF-C03F-3046-9AC1-512601F273EB}">
      <dsp:nvSpPr>
        <dsp:cNvPr id="0" name=""/>
        <dsp:cNvSpPr/>
      </dsp:nvSpPr>
      <dsp:spPr>
        <a:xfrm>
          <a:off x="4022722" y="2581092"/>
          <a:ext cx="2866767" cy="1720060"/>
        </a:xfrm>
        <a:prstGeom prst="roundRect">
          <a:avLst>
            <a:gd name="adj" fmla="val 10000"/>
          </a:avLst>
        </a:prstGeom>
        <a:solidFill>
          <a:srgbClr val="00720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Increased Produce Access</a:t>
          </a:r>
        </a:p>
      </dsp:txBody>
      <dsp:txXfrm>
        <a:off x="4073101" y="2631471"/>
        <a:ext cx="2766009" cy="1619302"/>
      </dsp:txXfrm>
    </dsp:sp>
    <dsp:sp modelId="{ACBD4CAE-85EF-DD48-8BA8-E50A1BB1D2A4}">
      <dsp:nvSpPr>
        <dsp:cNvPr id="0" name=""/>
        <dsp:cNvSpPr/>
      </dsp:nvSpPr>
      <dsp:spPr>
        <a:xfrm>
          <a:off x="7176167" y="3085643"/>
          <a:ext cx="607754" cy="7109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176167" y="3227835"/>
        <a:ext cx="425428" cy="426574"/>
      </dsp:txXfrm>
    </dsp:sp>
    <dsp:sp modelId="{2B8D3815-8B3C-DC4B-8C59-8C60C2E98DF6}">
      <dsp:nvSpPr>
        <dsp:cNvPr id="0" name=""/>
        <dsp:cNvSpPr/>
      </dsp:nvSpPr>
      <dsp:spPr>
        <a:xfrm>
          <a:off x="8036197" y="2581092"/>
          <a:ext cx="2866767" cy="1720060"/>
        </a:xfrm>
        <a:prstGeom prst="roundRect">
          <a:avLst>
            <a:gd name="adj" fmla="val 10000"/>
          </a:avLst>
        </a:prstGeom>
        <a:solidFill>
          <a:srgbClr val="00720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Increased Produce Purchases</a:t>
          </a:r>
        </a:p>
      </dsp:txBody>
      <dsp:txXfrm>
        <a:off x="8086576" y="2631471"/>
        <a:ext cx="2766009" cy="1619302"/>
      </dsp:txXfrm>
    </dsp:sp>
    <dsp:sp modelId="{2DE151BD-3775-F64B-9CDD-BE21E38D2BD6}">
      <dsp:nvSpPr>
        <dsp:cNvPr id="0" name=""/>
        <dsp:cNvSpPr/>
      </dsp:nvSpPr>
      <dsp:spPr>
        <a:xfrm>
          <a:off x="11189642" y="3085643"/>
          <a:ext cx="607754" cy="7109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11189642" y="3227835"/>
        <a:ext cx="425428" cy="426574"/>
      </dsp:txXfrm>
    </dsp:sp>
    <dsp:sp modelId="{67D947E1-0060-9B4B-A248-AADF05B3C887}">
      <dsp:nvSpPr>
        <dsp:cNvPr id="0" name=""/>
        <dsp:cNvSpPr/>
      </dsp:nvSpPr>
      <dsp:spPr>
        <a:xfrm>
          <a:off x="12049672" y="2581092"/>
          <a:ext cx="2866767" cy="1720060"/>
        </a:xfrm>
        <a:prstGeom prst="roundRect">
          <a:avLst>
            <a:gd name="adj" fmla="val 10000"/>
          </a:avLst>
        </a:prstGeom>
        <a:solidFill>
          <a:srgbClr val="0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Increased Produce Intake</a:t>
          </a:r>
        </a:p>
      </dsp:txBody>
      <dsp:txXfrm>
        <a:off x="12100051" y="2631471"/>
        <a:ext cx="2766009" cy="1619302"/>
      </dsp:txXfrm>
    </dsp:sp>
    <dsp:sp modelId="{3D389FD2-F862-BE4F-BE25-447BD10876CD}">
      <dsp:nvSpPr>
        <dsp:cNvPr id="0" name=""/>
        <dsp:cNvSpPr/>
      </dsp:nvSpPr>
      <dsp:spPr>
        <a:xfrm rot="16196418">
          <a:off x="13278891" y="4389104"/>
          <a:ext cx="456424" cy="7109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13347426" y="4599759"/>
        <a:ext cx="319497" cy="426574"/>
      </dsp:txXfrm>
    </dsp:sp>
    <dsp:sp modelId="{6D1DC315-F35E-EE44-AFED-6630ED1FFD6F}">
      <dsp:nvSpPr>
        <dsp:cNvPr id="0" name=""/>
        <dsp:cNvSpPr/>
      </dsp:nvSpPr>
      <dsp:spPr>
        <a:xfrm>
          <a:off x="12097289" y="5162184"/>
          <a:ext cx="2866767" cy="1720060"/>
        </a:xfrm>
        <a:prstGeom prst="roundRect">
          <a:avLst>
            <a:gd name="adj" fmla="val 10000"/>
          </a:avLst>
        </a:prstGeom>
        <a:solidFill>
          <a:srgbClr val="00720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Increased Nutrition Education</a:t>
          </a:r>
        </a:p>
      </dsp:txBody>
      <dsp:txXfrm>
        <a:off x="12147668" y="5212563"/>
        <a:ext cx="2766009" cy="16193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E428E1-323C-DB40-805B-AEB67B9B3A39}">
      <dsp:nvSpPr>
        <dsp:cNvPr id="0" name=""/>
        <dsp:cNvSpPr/>
      </dsp:nvSpPr>
      <dsp:spPr>
        <a:xfrm>
          <a:off x="911553" y="3153"/>
          <a:ext cx="2349157" cy="23491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Regional market &amp; others</a:t>
          </a:r>
        </a:p>
      </dsp:txBody>
      <dsp:txXfrm>
        <a:off x="1255579" y="347179"/>
        <a:ext cx="1661105" cy="1661105"/>
      </dsp:txXfrm>
    </dsp:sp>
    <dsp:sp modelId="{43FD5AC7-DF9C-A54F-887C-C5BA8E9F85E6}">
      <dsp:nvSpPr>
        <dsp:cNvPr id="0" name=""/>
        <dsp:cNvSpPr/>
      </dsp:nvSpPr>
      <dsp:spPr>
        <a:xfrm>
          <a:off x="1404876" y="2543061"/>
          <a:ext cx="1362511" cy="136251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1585477" y="3064085"/>
        <a:ext cx="1001309" cy="320463"/>
      </dsp:txXfrm>
    </dsp:sp>
    <dsp:sp modelId="{360EED68-9B05-CC44-A820-BDDC680F358F}">
      <dsp:nvSpPr>
        <dsp:cNvPr id="0" name=""/>
        <dsp:cNvSpPr/>
      </dsp:nvSpPr>
      <dsp:spPr>
        <a:xfrm>
          <a:off x="911553" y="4096324"/>
          <a:ext cx="2349157" cy="23491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Local farms, honey, dry foods </a:t>
          </a:r>
        </a:p>
      </dsp:txBody>
      <dsp:txXfrm>
        <a:off x="1255579" y="4440350"/>
        <a:ext cx="1661105" cy="1661105"/>
      </dsp:txXfrm>
    </dsp:sp>
    <dsp:sp modelId="{EE7C80A1-9996-2A41-B8C6-4E61DE77A077}">
      <dsp:nvSpPr>
        <dsp:cNvPr id="0" name=""/>
        <dsp:cNvSpPr/>
      </dsp:nvSpPr>
      <dsp:spPr>
        <a:xfrm>
          <a:off x="3613084" y="2787374"/>
          <a:ext cx="747032" cy="87388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3613084" y="2962151"/>
        <a:ext cx="522922" cy="524332"/>
      </dsp:txXfrm>
    </dsp:sp>
    <dsp:sp modelId="{50DCBA26-D0AB-E549-97F4-D6F169838817}">
      <dsp:nvSpPr>
        <dsp:cNvPr id="0" name=""/>
        <dsp:cNvSpPr/>
      </dsp:nvSpPr>
      <dsp:spPr>
        <a:xfrm>
          <a:off x="4670205" y="875160"/>
          <a:ext cx="4698314" cy="4698314"/>
        </a:xfrm>
        <a:prstGeom prst="ellipse">
          <a:avLst/>
        </a:prstGeom>
        <a:solidFill>
          <a:srgbClr val="00720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ts val="0"/>
            </a:spcAft>
            <a:buNone/>
          </a:pPr>
          <a:r>
            <a:rPr lang="en-US" sz="6400" kern="1200" dirty="0"/>
            <a:t>Produce Supply/</a:t>
          </a:r>
        </a:p>
        <a:p>
          <a:pPr marL="0" lvl="0" indent="0" algn="ctr" defTabSz="2844800">
            <a:lnSpc>
              <a:spcPct val="90000"/>
            </a:lnSpc>
            <a:spcBef>
              <a:spcPct val="0"/>
            </a:spcBef>
            <a:spcAft>
              <a:spcPts val="0"/>
            </a:spcAft>
            <a:buNone/>
          </a:pPr>
          <a:r>
            <a:rPr lang="en-US" sz="6400" kern="1200" dirty="0"/>
            <a:t>Inventory</a:t>
          </a:r>
        </a:p>
      </dsp:txBody>
      <dsp:txXfrm>
        <a:off x="5358257" y="1563212"/>
        <a:ext cx="3322210" cy="33222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E273D-D410-E34F-AC6C-1ACC7D6B822B}">
      <dsp:nvSpPr>
        <dsp:cNvPr id="0" name=""/>
        <dsp:cNvSpPr/>
      </dsp:nvSpPr>
      <dsp:spPr>
        <a:xfrm>
          <a:off x="56" y="295035"/>
          <a:ext cx="5429489" cy="162442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0" tIns="182880" rIns="320040" bIns="182880" numCol="1" spcCol="1270" anchor="ctr" anchorCtr="0">
          <a:noAutofit/>
        </a:bodyPr>
        <a:lstStyle/>
        <a:p>
          <a:pPr marL="0" lvl="0" indent="0" algn="ctr" defTabSz="2000250">
            <a:lnSpc>
              <a:spcPct val="90000"/>
            </a:lnSpc>
            <a:spcBef>
              <a:spcPct val="0"/>
            </a:spcBef>
            <a:spcAft>
              <a:spcPct val="35000"/>
            </a:spcAft>
            <a:buNone/>
          </a:pPr>
          <a:r>
            <a:rPr lang="en-US" sz="4500" kern="1200" dirty="0"/>
            <a:t>Payment Methods Accepted at HMM:</a:t>
          </a:r>
        </a:p>
      </dsp:txBody>
      <dsp:txXfrm>
        <a:off x="56" y="295035"/>
        <a:ext cx="5429489" cy="1624423"/>
      </dsp:txXfrm>
    </dsp:sp>
    <dsp:sp modelId="{3171F4F6-CB25-AA4F-8A6C-B5A711CA7B91}">
      <dsp:nvSpPr>
        <dsp:cNvPr id="0" name=""/>
        <dsp:cNvSpPr/>
      </dsp:nvSpPr>
      <dsp:spPr>
        <a:xfrm>
          <a:off x="56" y="1919458"/>
          <a:ext cx="5429489" cy="4755712"/>
        </a:xfrm>
        <a:prstGeom prst="rect">
          <a:avLst/>
        </a:prstGeom>
        <a:solidFill>
          <a:schemeClr val="bg1">
            <a:lumMod val="8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030" tIns="240030" rIns="320040" bIns="360045" numCol="1" spcCol="1270" anchor="t" anchorCtr="0">
          <a:noAutofit/>
        </a:bodyPr>
        <a:lstStyle/>
        <a:p>
          <a:pPr marL="285750" lvl="1" indent="-285750" algn="l" defTabSz="2000250">
            <a:lnSpc>
              <a:spcPct val="90000"/>
            </a:lnSpc>
            <a:spcBef>
              <a:spcPct val="0"/>
            </a:spcBef>
            <a:spcAft>
              <a:spcPct val="15000"/>
            </a:spcAft>
            <a:buChar char="•"/>
          </a:pPr>
          <a:r>
            <a:rPr lang="en-US" sz="4500" kern="1200" dirty="0"/>
            <a:t>SNAP</a:t>
          </a:r>
        </a:p>
        <a:p>
          <a:pPr marL="285750" lvl="1" indent="-285750" algn="l" defTabSz="2000250">
            <a:lnSpc>
              <a:spcPct val="90000"/>
            </a:lnSpc>
            <a:spcBef>
              <a:spcPct val="0"/>
            </a:spcBef>
            <a:spcAft>
              <a:spcPct val="15000"/>
            </a:spcAft>
            <a:buChar char="•"/>
          </a:pPr>
          <a:r>
            <a:rPr lang="en-US" sz="4500" kern="1200" dirty="0"/>
            <a:t>WIC</a:t>
          </a:r>
        </a:p>
        <a:p>
          <a:pPr marL="285750" lvl="1" indent="-285750" algn="l" defTabSz="2000250">
            <a:lnSpc>
              <a:spcPct val="90000"/>
            </a:lnSpc>
            <a:spcBef>
              <a:spcPct val="0"/>
            </a:spcBef>
            <a:spcAft>
              <a:spcPct val="15000"/>
            </a:spcAft>
            <a:buChar char="•"/>
          </a:pPr>
          <a:r>
            <a:rPr lang="en-US" sz="4500" kern="1200" dirty="0"/>
            <a:t>Cash</a:t>
          </a:r>
        </a:p>
        <a:p>
          <a:pPr marL="285750" lvl="1" indent="-285750" algn="l" defTabSz="2000250">
            <a:lnSpc>
              <a:spcPct val="90000"/>
            </a:lnSpc>
            <a:spcBef>
              <a:spcPct val="0"/>
            </a:spcBef>
            <a:spcAft>
              <a:spcPct val="15000"/>
            </a:spcAft>
            <a:buChar char="•"/>
          </a:pPr>
          <a:r>
            <a:rPr lang="en-US" sz="4500" kern="1200" dirty="0"/>
            <a:t>Others</a:t>
          </a:r>
        </a:p>
      </dsp:txBody>
      <dsp:txXfrm>
        <a:off x="56" y="1919458"/>
        <a:ext cx="5429489" cy="4755712"/>
      </dsp:txXfrm>
    </dsp:sp>
    <dsp:sp modelId="{291811C9-2CF3-3445-B867-5E28DC3683BA}">
      <dsp:nvSpPr>
        <dsp:cNvPr id="0" name=""/>
        <dsp:cNvSpPr/>
      </dsp:nvSpPr>
      <dsp:spPr>
        <a:xfrm>
          <a:off x="6189674" y="295035"/>
          <a:ext cx="5429489" cy="162442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040" tIns="182880" rIns="320040" bIns="182880" numCol="1" spcCol="1270" anchor="ctr" anchorCtr="0">
          <a:noAutofit/>
        </a:bodyPr>
        <a:lstStyle/>
        <a:p>
          <a:pPr marL="0" lvl="0" indent="0" algn="ctr" defTabSz="2000250">
            <a:lnSpc>
              <a:spcPct val="90000"/>
            </a:lnSpc>
            <a:spcBef>
              <a:spcPct val="0"/>
            </a:spcBef>
            <a:spcAft>
              <a:spcPct val="35000"/>
            </a:spcAft>
            <a:buNone/>
          </a:pPr>
          <a:r>
            <a:rPr lang="en-US" sz="4500" kern="1200" dirty="0"/>
            <a:t>Strategies to Promote the HMM:</a:t>
          </a:r>
        </a:p>
      </dsp:txBody>
      <dsp:txXfrm>
        <a:off x="6189674" y="295035"/>
        <a:ext cx="5429489" cy="1624423"/>
      </dsp:txXfrm>
    </dsp:sp>
    <dsp:sp modelId="{E259117B-1F4E-9341-84C9-DC41DFADCC63}">
      <dsp:nvSpPr>
        <dsp:cNvPr id="0" name=""/>
        <dsp:cNvSpPr/>
      </dsp:nvSpPr>
      <dsp:spPr>
        <a:xfrm>
          <a:off x="6189674" y="1919458"/>
          <a:ext cx="5429489" cy="4755712"/>
        </a:xfrm>
        <a:prstGeom prst="rect">
          <a:avLst/>
        </a:prstGeom>
        <a:solidFill>
          <a:schemeClr val="bg1">
            <a:lumMod val="8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0030" tIns="240030" rIns="320040" bIns="360045" numCol="1" spcCol="1270" anchor="t" anchorCtr="0">
          <a:noAutofit/>
        </a:bodyPr>
        <a:lstStyle/>
        <a:p>
          <a:pPr marL="285750" lvl="1" indent="-285750" algn="l" defTabSz="2000250">
            <a:lnSpc>
              <a:spcPct val="90000"/>
            </a:lnSpc>
            <a:spcBef>
              <a:spcPct val="0"/>
            </a:spcBef>
            <a:spcAft>
              <a:spcPct val="15000"/>
            </a:spcAft>
            <a:buChar char="•"/>
          </a:pPr>
          <a:r>
            <a:rPr lang="en-US" sz="4500" kern="1200" dirty="0"/>
            <a:t>Low prices</a:t>
          </a:r>
        </a:p>
        <a:p>
          <a:pPr marL="285750" lvl="1" indent="-285750" algn="l" defTabSz="2000250">
            <a:lnSpc>
              <a:spcPct val="90000"/>
            </a:lnSpc>
            <a:spcBef>
              <a:spcPct val="0"/>
            </a:spcBef>
            <a:spcAft>
              <a:spcPct val="15000"/>
            </a:spcAft>
            <a:buChar char="•"/>
          </a:pPr>
          <a:r>
            <a:rPr lang="en-US" sz="4500" kern="1200" dirty="0"/>
            <a:t>Community outreach</a:t>
          </a:r>
        </a:p>
        <a:p>
          <a:pPr marL="285750" lvl="1" indent="-285750" algn="l" defTabSz="2000250">
            <a:lnSpc>
              <a:spcPct val="90000"/>
            </a:lnSpc>
            <a:spcBef>
              <a:spcPct val="0"/>
            </a:spcBef>
            <a:spcAft>
              <a:spcPct val="15000"/>
            </a:spcAft>
            <a:buChar char="•"/>
          </a:pPr>
          <a:r>
            <a:rPr lang="en-US" sz="4500" kern="1200" dirty="0"/>
            <a:t>Marketing</a:t>
          </a:r>
        </a:p>
        <a:p>
          <a:pPr marL="285750" lvl="1" indent="-285750" algn="l" defTabSz="2000250">
            <a:lnSpc>
              <a:spcPct val="90000"/>
            </a:lnSpc>
            <a:spcBef>
              <a:spcPct val="0"/>
            </a:spcBef>
            <a:spcAft>
              <a:spcPct val="15000"/>
            </a:spcAft>
            <a:buChar char="•"/>
          </a:pPr>
          <a:r>
            <a:rPr lang="en-US" sz="4500" kern="1200" dirty="0"/>
            <a:t>Customer satisfaction surveys</a:t>
          </a:r>
        </a:p>
      </dsp:txBody>
      <dsp:txXfrm>
        <a:off x="6189674" y="1919458"/>
        <a:ext cx="5429489" cy="475571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7E76A-1798-D649-913C-54D50BE2D16F}" type="datetimeFigureOut">
              <a:rPr lang="en-US" smtClean="0"/>
              <a:t>7/23/26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C755F-22B2-3846-8FEA-269A7FC2B198}" type="slidenum">
              <a:rPr lang="en-US" smtClean="0"/>
              <a:t>‹#›</a:t>
            </a:fld>
            <a:endParaRPr lang="en-US"/>
          </a:p>
        </p:txBody>
      </p:sp>
    </p:spTree>
    <p:extLst>
      <p:ext uri="{BB962C8B-B14F-4D97-AF65-F5344CB8AC3E}">
        <p14:creationId xmlns:p14="http://schemas.microsoft.com/office/powerpoint/2010/main" val="2872507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a:t>
            </a:fld>
            <a:endParaRPr lang="en-US"/>
          </a:p>
        </p:txBody>
      </p:sp>
    </p:spTree>
    <p:extLst>
      <p:ext uri="{BB962C8B-B14F-4D97-AF65-F5344CB8AC3E}">
        <p14:creationId xmlns:p14="http://schemas.microsoft.com/office/powerpoint/2010/main" val="149113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2</a:t>
            </a:fld>
            <a:endParaRPr lang="en-US"/>
          </a:p>
        </p:txBody>
      </p:sp>
    </p:spTree>
    <p:extLst>
      <p:ext uri="{BB962C8B-B14F-4D97-AF65-F5344CB8AC3E}">
        <p14:creationId xmlns:p14="http://schemas.microsoft.com/office/powerpoint/2010/main" val="3733048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3</a:t>
            </a:fld>
            <a:endParaRPr lang="en-US"/>
          </a:p>
        </p:txBody>
      </p:sp>
    </p:spTree>
    <p:extLst>
      <p:ext uri="{BB962C8B-B14F-4D97-AF65-F5344CB8AC3E}">
        <p14:creationId xmlns:p14="http://schemas.microsoft.com/office/powerpoint/2010/main" val="777407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FE088-3A05-43EB-2DD0-8646BD1FA1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698E3-E880-67C6-8DB3-6AA3A71E32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68053-D34B-3CEA-C7B1-EB056C1610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476D93-A403-94C6-D80C-0C1534CD0D54}"/>
              </a:ext>
            </a:extLst>
          </p:cNvPr>
          <p:cNvSpPr>
            <a:spLocks noGrp="1"/>
          </p:cNvSpPr>
          <p:nvPr>
            <p:ph type="sldNum" sz="quarter" idx="5"/>
          </p:nvPr>
        </p:nvSpPr>
        <p:spPr/>
        <p:txBody>
          <a:bodyPr/>
          <a:lstStyle/>
          <a:p>
            <a:fld id="{7DAC755F-22B2-3846-8FEA-269A7FC2B198}" type="slidenum">
              <a:rPr lang="en-US" smtClean="0"/>
              <a:t>4</a:t>
            </a:fld>
            <a:endParaRPr lang="en-US"/>
          </a:p>
        </p:txBody>
      </p:sp>
    </p:spTree>
    <p:extLst>
      <p:ext uri="{BB962C8B-B14F-4D97-AF65-F5344CB8AC3E}">
        <p14:creationId xmlns:p14="http://schemas.microsoft.com/office/powerpoint/2010/main" val="3038760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94862-2459-499F-F08C-503197B52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EC1E5-6D43-C37A-91C3-0B1A9F6AB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FF7F93-6C46-BFEB-86DF-1DF04BB5E0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F3E359-524A-4CFC-0C24-A55D93C62F2C}"/>
              </a:ext>
            </a:extLst>
          </p:cNvPr>
          <p:cNvSpPr>
            <a:spLocks noGrp="1"/>
          </p:cNvSpPr>
          <p:nvPr>
            <p:ph type="sldNum" sz="quarter" idx="5"/>
          </p:nvPr>
        </p:nvSpPr>
        <p:spPr/>
        <p:txBody>
          <a:bodyPr/>
          <a:lstStyle/>
          <a:p>
            <a:fld id="{7DAC755F-22B2-3846-8FEA-269A7FC2B198}" type="slidenum">
              <a:rPr lang="en-US" smtClean="0"/>
              <a:t>5</a:t>
            </a:fld>
            <a:endParaRPr lang="en-US"/>
          </a:p>
        </p:txBody>
      </p:sp>
    </p:spTree>
    <p:extLst>
      <p:ext uri="{BB962C8B-B14F-4D97-AF65-F5344CB8AC3E}">
        <p14:creationId xmlns:p14="http://schemas.microsoft.com/office/powerpoint/2010/main" val="4263371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ED47B-08B0-4430-20B5-3552A80A9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3FC078-81A6-9880-D377-668B56712B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7BFCB-B885-9559-699E-43EB1A01BB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10E332-89B3-CCDE-AE0B-2475DB6F5510}"/>
              </a:ext>
            </a:extLst>
          </p:cNvPr>
          <p:cNvSpPr>
            <a:spLocks noGrp="1"/>
          </p:cNvSpPr>
          <p:nvPr>
            <p:ph type="sldNum" sz="quarter" idx="5"/>
          </p:nvPr>
        </p:nvSpPr>
        <p:spPr/>
        <p:txBody>
          <a:bodyPr/>
          <a:lstStyle/>
          <a:p>
            <a:fld id="{7DAC755F-22B2-3846-8FEA-269A7FC2B198}" type="slidenum">
              <a:rPr lang="en-US" smtClean="0"/>
              <a:t>6</a:t>
            </a:fld>
            <a:endParaRPr lang="en-US"/>
          </a:p>
        </p:txBody>
      </p:sp>
    </p:spTree>
    <p:extLst>
      <p:ext uri="{BB962C8B-B14F-4D97-AF65-F5344CB8AC3E}">
        <p14:creationId xmlns:p14="http://schemas.microsoft.com/office/powerpoint/2010/main" val="3581815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8</a:t>
            </a:fld>
            <a:endParaRPr lang="en-US"/>
          </a:p>
        </p:txBody>
      </p:sp>
    </p:spTree>
    <p:extLst>
      <p:ext uri="{BB962C8B-B14F-4D97-AF65-F5344CB8AC3E}">
        <p14:creationId xmlns:p14="http://schemas.microsoft.com/office/powerpoint/2010/main" val="931335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10</a:t>
            </a:fld>
            <a:endParaRPr lang="en-US"/>
          </a:p>
        </p:txBody>
      </p:sp>
    </p:spTree>
    <p:extLst>
      <p:ext uri="{BB962C8B-B14F-4D97-AF65-F5344CB8AC3E}">
        <p14:creationId xmlns:p14="http://schemas.microsoft.com/office/powerpoint/2010/main" val="86776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2D92D-2E8C-36D0-40D2-D36E08B25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17484-7794-0DA9-735A-3A5873157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FC607-0B85-F92A-507A-E4C661241F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8F684D-466B-72F0-3E72-F015CBAB8F42}"/>
              </a:ext>
            </a:extLst>
          </p:cNvPr>
          <p:cNvSpPr>
            <a:spLocks noGrp="1"/>
          </p:cNvSpPr>
          <p:nvPr>
            <p:ph type="sldNum" sz="quarter" idx="5"/>
          </p:nvPr>
        </p:nvSpPr>
        <p:spPr/>
        <p:txBody>
          <a:bodyPr/>
          <a:lstStyle/>
          <a:p>
            <a:fld id="{7DAC755F-22B2-3846-8FEA-269A7FC2B198}" type="slidenum">
              <a:rPr lang="en-US" smtClean="0"/>
              <a:t>12</a:t>
            </a:fld>
            <a:endParaRPr lang="en-US"/>
          </a:p>
        </p:txBody>
      </p:sp>
    </p:spTree>
    <p:extLst>
      <p:ext uri="{BB962C8B-B14F-4D97-AF65-F5344CB8AC3E}">
        <p14:creationId xmlns:p14="http://schemas.microsoft.com/office/powerpoint/2010/main" val="1570006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AC755F-22B2-3846-8FEA-269A7FC2B198}" type="slidenum">
              <a:rPr lang="en-US" smtClean="0"/>
              <a:t>19</a:t>
            </a:fld>
            <a:endParaRPr lang="en-US"/>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48200" y="7429500"/>
            <a:ext cx="5181600" cy="2341540"/>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1371600" y="6134100"/>
            <a:ext cx="11430000" cy="106680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1257300" y="1409700"/>
            <a:ext cx="11544300" cy="4175454"/>
          </a:xfrm>
          <a:prstGeom prst="rect">
            <a:avLst/>
          </a:prstGeom>
        </p:spPr>
        <p:txBody>
          <a:bodyPr/>
          <a:lstStyle>
            <a:lvl1pPr algn="l">
              <a:defRPr sz="132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10363200" y="8153921"/>
            <a:ext cx="5536914" cy="144675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49200" y="7524113"/>
            <a:ext cx="4680704" cy="2115188"/>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3919458" y="5905500"/>
            <a:ext cx="13392150" cy="1163660"/>
          </a:xfrm>
          <a:prstGeom prst="rect">
            <a:avLst/>
          </a:prstGeom>
        </p:spPr>
        <p:txBody>
          <a:bodyPr/>
          <a:lstStyle>
            <a:lvl1pPr marL="0" indent="0">
              <a:buNone/>
              <a:defRPr sz="66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3981450" y="8877300"/>
            <a:ext cx="7829550" cy="7620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3937754" y="1181100"/>
            <a:ext cx="13392150" cy="4175454"/>
          </a:xfrm>
          <a:prstGeom prst="rect">
            <a:avLst/>
          </a:prstGeom>
        </p:spPr>
        <p:txBody>
          <a:bodyPr/>
          <a:lstStyle>
            <a:lvl1pPr algn="l">
              <a:defRPr sz="13200" b="1" i="0">
                <a:solidFill>
                  <a:srgbClr val="001640"/>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1795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1143000" y="2552700"/>
            <a:ext cx="8001000" cy="1066800"/>
          </a:xfrm>
          <a:prstGeom prst="rect">
            <a:avLst/>
          </a:prstGeom>
        </p:spPr>
        <p:txBody>
          <a:bodyPr/>
          <a:lstStyle>
            <a:lvl1pPr algn="l">
              <a:defRPr sz="54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1143000" y="4000500"/>
            <a:ext cx="8001000" cy="4800600"/>
          </a:xfrm>
          <a:prstGeom prst="rect">
            <a:avLst/>
          </a:prstGeom>
        </p:spPr>
        <p:txBody>
          <a:bodyPr/>
          <a:lstStyle>
            <a:lvl1pPr marL="0" indent="0">
              <a:buNone/>
              <a:defRPr sz="3200" b="0"/>
            </a:lvl1pPr>
          </a:lstStyle>
          <a:p>
            <a:pPr lvl="0"/>
            <a:r>
              <a:rPr lang="en-US" b="1"/>
              <a:t>OVERVIEW OF KEY IDEAS</a:t>
            </a:r>
          </a:p>
          <a:p>
            <a:pPr lvl="0"/>
            <a:endParaRPr lang="en-US" b="1"/>
          </a:p>
          <a:p>
            <a:pPr lvl="0"/>
            <a:r>
              <a:rPr lang="en-US" b="0"/>
              <a:t>Point One</a:t>
            </a:r>
          </a:p>
          <a:p>
            <a:pPr lvl="0"/>
            <a:r>
              <a:rPr lang="en-US" b="0"/>
              <a:t>Point Two</a:t>
            </a:r>
          </a:p>
          <a:p>
            <a:pPr lvl="0"/>
            <a:r>
              <a:rPr lang="en-US" b="0"/>
              <a:t>Point Three</a:t>
            </a:r>
          </a:p>
          <a:p>
            <a:pPr lvl="0"/>
            <a:r>
              <a:rPr lang="en-US" b="0"/>
              <a:t>Point Four</a:t>
            </a:r>
          </a:p>
          <a:p>
            <a:pPr lvl="0"/>
            <a:r>
              <a:rPr lang="en-US" b="0"/>
              <a:t>Point Five</a:t>
            </a:r>
          </a:p>
          <a:p>
            <a:pPr lvl="0"/>
            <a:r>
              <a:rPr lang="en-US" b="0"/>
              <a:t>Point Six</a:t>
            </a:r>
            <a:endParaRPr lang="en-US"/>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11658600" y="990600"/>
            <a:ext cx="4876800" cy="8305800"/>
          </a:xfrm>
          <a:prstGeom prst="rect">
            <a:avLst/>
          </a:prstGeom>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1106488" y="1745456"/>
            <a:ext cx="9180512" cy="1050925"/>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1106488" y="3833813"/>
            <a:ext cx="9180512" cy="5881687"/>
          </a:xfrm>
          <a:prstGeom prst="rect">
            <a:avLst/>
          </a:prstGeom>
        </p:spPr>
        <p:txBody>
          <a:bodyPr/>
          <a:lstStyle>
            <a:lvl1pPr marL="0" indent="0">
              <a:buNone/>
              <a:defRPr/>
            </a:lvl1pPr>
          </a:lstStyle>
          <a:p>
            <a:pPr lvl="0"/>
            <a:r>
              <a:rPr lang="en-US"/>
              <a:t>Lorem Ipsum Dolor Sit</a:t>
            </a:r>
          </a:p>
          <a:p>
            <a:pPr lvl="0"/>
            <a:endParaRPr lang="en-US"/>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10837862" y="1745456"/>
            <a:ext cx="6343650" cy="5881687"/>
          </a:xfrm>
          <a:prstGeom prst="rect">
            <a:avLst/>
          </a:prstGeo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914400" y="6152664"/>
            <a:ext cx="4686300" cy="1989137"/>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5943600" cy="51435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6629400" y="826601"/>
            <a:ext cx="11125200" cy="7315200"/>
          </a:xfrm>
          <a:prstGeom prst="rect">
            <a:avLst/>
          </a:prstGeom>
        </p:spPr>
        <p:txBody>
          <a:bodyPr/>
          <a:lstStyle>
            <a:lvl1pPr marL="571500" indent="-571500">
              <a:spcBef>
                <a:spcPts val="600"/>
              </a:spcBef>
              <a:buFont typeface="Wingdings" pitchFamily="2" charset="2"/>
              <a:buChar char="§"/>
              <a:defRPr sz="3600" b="1" i="0">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a:p>
            <a:pPr lvl="0"/>
            <a:r>
              <a:rPr lang="en-US"/>
              <a:t>Lorem Ipsum</a:t>
            </a:r>
          </a:p>
          <a:p>
            <a:pPr lvl="1"/>
            <a:r>
              <a:rPr lang="en-US"/>
              <a:t>Presentations are communication tools that can be used as lectures, speeches, and more. </a:t>
            </a:r>
          </a:p>
          <a:p>
            <a:pPr lvl="1"/>
            <a:r>
              <a:rPr lang="en-US"/>
              <a:t>They are mostly presented before an audience. This is a placeholder.</a:t>
            </a:r>
          </a:p>
          <a:p>
            <a:pPr lvl="1"/>
            <a:endParaRPr lang="en-US"/>
          </a:p>
        </p:txBody>
      </p:sp>
    </p:spTree>
    <p:extLst>
      <p:ext uri="{BB962C8B-B14F-4D97-AF65-F5344CB8AC3E}">
        <p14:creationId xmlns:p14="http://schemas.microsoft.com/office/powerpoint/2010/main" val="405194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838201" y="4076700"/>
            <a:ext cx="7772400" cy="5715000"/>
          </a:xfrm>
          <a:prstGeom prst="rect">
            <a:avLst/>
          </a:prstGeom>
        </p:spPr>
        <p:txBody>
          <a:bodyPr/>
          <a:lstStyle>
            <a:lvl1pPr marL="0" indent="0">
              <a:buNone/>
              <a:defRPr sz="2800">
                <a:solidFill>
                  <a:srgbClr val="000000"/>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a:t>
            </a:r>
          </a:p>
          <a:p>
            <a:pPr lvl="0"/>
            <a:endParaRPr lang="en-US"/>
          </a:p>
          <a:p>
            <a:pPr lvl="0"/>
            <a:r>
              <a:rPr lang="en-US"/>
              <a:t>Lorem ipsum dolor sit </a:t>
            </a:r>
            <a:r>
              <a:rPr lang="en-US" err="1"/>
              <a:t>amet</a:t>
            </a:r>
            <a:r>
              <a:rPr lang="en-US"/>
              <a:t>, </a:t>
            </a:r>
            <a:r>
              <a:rPr lang="en-US" err="1"/>
              <a:t>consectetur</a:t>
            </a:r>
            <a:r>
              <a:rPr lang="en-US"/>
              <a:t> </a:t>
            </a:r>
            <a:r>
              <a:rPr lang="en-US" err="1"/>
              <a:t>adipising</a:t>
            </a:r>
            <a:r>
              <a:rPr lang="en-US"/>
              <a:t> </a:t>
            </a:r>
            <a:r>
              <a:rPr lang="en-US" err="1"/>
              <a:t>elit</a:t>
            </a:r>
            <a:r>
              <a:rPr lang="en-US"/>
              <a:t>. </a:t>
            </a:r>
            <a:r>
              <a:rPr lang="en-US" err="1"/>
              <a:t>Etiam</a:t>
            </a:r>
            <a:r>
              <a:rPr lang="en-US"/>
              <a:t> subscript lorem non </a:t>
            </a:r>
            <a:r>
              <a:rPr lang="en-US" err="1"/>
              <a:t>aliquam</a:t>
            </a:r>
            <a:r>
              <a:rPr lang="en-US"/>
              <a:t> </a:t>
            </a:r>
            <a:r>
              <a:rPr lang="en-US" err="1"/>
              <a:t>consectetur</a:t>
            </a:r>
            <a:r>
              <a:rPr lang="en-US"/>
              <a:t>. </a:t>
            </a:r>
            <a:r>
              <a:rPr lang="en-US" err="1"/>
              <a:t>Quisque</a:t>
            </a:r>
            <a:r>
              <a:rPr lang="en-US"/>
              <a:t> </a:t>
            </a:r>
            <a:r>
              <a:rPr lang="en-US" err="1"/>
              <a:t>viverra</a:t>
            </a:r>
            <a:r>
              <a:rPr lang="en-US"/>
              <a:t> </a:t>
            </a:r>
            <a:r>
              <a:rPr lang="en-US" err="1"/>
              <a:t>lectus</a:t>
            </a:r>
            <a:r>
              <a:rPr lang="en-US"/>
              <a:t> et diam vehicular </a:t>
            </a:r>
            <a:r>
              <a:rPr lang="en-US" err="1"/>
              <a:t>volupat</a:t>
            </a:r>
            <a:r>
              <a:rPr lang="en-US"/>
              <a:t>. </a:t>
            </a:r>
            <a:r>
              <a:rPr lang="en-US" err="1"/>
              <a:t>Nollum</a:t>
            </a:r>
            <a:r>
              <a:rPr lang="en-US"/>
              <a:t> </a:t>
            </a:r>
            <a:r>
              <a:rPr lang="en-US" err="1"/>
              <a:t>est</a:t>
            </a:r>
            <a:r>
              <a:rPr lang="en-US"/>
              <a:t> </a:t>
            </a:r>
            <a:r>
              <a:rPr lang="en-US" err="1"/>
              <a:t>metus</a:t>
            </a:r>
            <a:r>
              <a:rPr lang="en-US"/>
              <a:t>, porta in Bibendum </a:t>
            </a:r>
            <a:r>
              <a:rPr lang="en-US" err="1"/>
              <a:t>malesuada</a:t>
            </a:r>
            <a:r>
              <a:rPr lang="en-US"/>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9829800" y="0"/>
            <a:ext cx="8458200" cy="10287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838201" y="1409700"/>
            <a:ext cx="7772400" cy="2141537"/>
          </a:xfrm>
          <a:prstGeom prst="rect">
            <a:avLst/>
          </a:prstGeom>
        </p:spPr>
        <p:txBody>
          <a:bodyPr/>
          <a:lstStyle>
            <a:lvl1pPr algn="l">
              <a:defRPr sz="7200" b="1" i="0">
                <a:solidFill>
                  <a:srgbClr val="BE2D2D"/>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5700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914400" y="3086100"/>
            <a:ext cx="7543800" cy="5562600"/>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752598" y="1139567"/>
            <a:ext cx="15468600" cy="12033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9677400" y="3086100"/>
            <a:ext cx="7543800" cy="5562601"/>
          </a:xfrm>
          <a:prstGeom prst="rect">
            <a:avLst/>
          </a:prstGeom>
        </p:spPr>
        <p:txBody>
          <a:bodyPr/>
          <a:lstStyle>
            <a:lvl1pPr marL="0" indent="0" algn="l">
              <a:lnSpc>
                <a:spcPts val="2860"/>
              </a:lnSpc>
              <a:buNone/>
              <a:defRPr sz="2800"/>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 which can be applied to whatever you plan on discussing.</a:t>
            </a:r>
          </a:p>
          <a:p>
            <a:pPr lvl="0"/>
            <a:endParaRPr lang="en-US"/>
          </a:p>
          <a:p>
            <a:pPr lvl="0"/>
            <a:r>
              <a:rPr lang="en-US"/>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68263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828800" y="6537960"/>
            <a:ext cx="6172200" cy="2270737"/>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8610600" y="1866900"/>
            <a:ext cx="8915400" cy="6941796"/>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1"/>
            <a:endParaRPr lang="en-US"/>
          </a:p>
        </p:txBody>
      </p:sp>
    </p:spTree>
    <p:extLst>
      <p:ext uri="{BB962C8B-B14F-4D97-AF65-F5344CB8AC3E}">
        <p14:creationId xmlns:p14="http://schemas.microsoft.com/office/powerpoint/2010/main" val="396093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2209800" y="538443"/>
            <a:ext cx="6213022" cy="609599"/>
          </a:xfrm>
          <a:prstGeom prst="rect">
            <a:avLst/>
          </a:prstGeom>
        </p:spPr>
        <p:txBody>
          <a:bodyPr/>
          <a:lstStyle>
            <a:lvl1pPr algn="l">
              <a:defRPr sz="36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2209800" y="1345019"/>
            <a:ext cx="6213023" cy="3036481"/>
          </a:xfrm>
          <a:prstGeom prst="rect">
            <a:avLst/>
          </a:prstGeom>
        </p:spPr>
        <p:txBody>
          <a:bodyPr/>
          <a:lstStyle>
            <a:lvl1pPr marL="0" indent="0">
              <a:lnSpc>
                <a:spcPts val="2860"/>
              </a:lnSpc>
              <a:buNone/>
              <a:defRPr sz="2800">
                <a:solidFill>
                  <a:schemeClr val="bg1"/>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9865179" y="0"/>
            <a:ext cx="8422821" cy="51435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2215116" y="5905500"/>
            <a:ext cx="621302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2215116" y="6712076"/>
            <a:ext cx="6213023" cy="3036481"/>
          </a:xfrm>
          <a:prstGeom prst="rect">
            <a:avLst/>
          </a:prstGeom>
        </p:spPr>
        <p:txBody>
          <a:bodyPr/>
          <a:lstStyle>
            <a:lvl1pPr marL="0" indent="0">
              <a:lnSpc>
                <a:spcPts val="2860"/>
              </a:lnSpc>
              <a:buNone/>
              <a:defRPr sz="2800">
                <a:solidFill>
                  <a:srgbClr val="000000"/>
                </a:solidFill>
              </a:defRPr>
            </a:lvl1pPr>
          </a:lstStyle>
          <a:p>
            <a:pPr lvl="0"/>
            <a:r>
              <a:rPr lang="en-US"/>
              <a:t>Presentations are communication tools that can be used as lectures, speeches, and more. It is mostly presented before an audience.</a:t>
            </a:r>
          </a:p>
          <a:p>
            <a:pPr lvl="0"/>
            <a:endParaRPr lang="en-US"/>
          </a:p>
          <a:p>
            <a:pPr lvl="0"/>
            <a:r>
              <a:rPr lang="en-US"/>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9831510" y="5143500"/>
            <a:ext cx="8422821" cy="5143500"/>
          </a:xfrm>
          <a:prstGeom prst="rect">
            <a:avLst/>
          </a:prstGeom>
        </p:spPr>
        <p:txBody>
          <a:bodyPr/>
          <a:lstStyle/>
          <a:p>
            <a:endParaRPr lang="en-US"/>
          </a:p>
        </p:txBody>
      </p:sp>
    </p:spTree>
    <p:extLst>
      <p:ext uri="{BB962C8B-B14F-4D97-AF65-F5344CB8AC3E}">
        <p14:creationId xmlns:p14="http://schemas.microsoft.com/office/powerpoint/2010/main" val="628804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304800" y="795528"/>
            <a:ext cx="3962400" cy="2829147"/>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50673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56769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11582400" y="795528"/>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12192000" y="2131655"/>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50673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56769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11607800" y="5202342"/>
            <a:ext cx="6172200" cy="1143000"/>
          </a:xfrm>
          <a:prstGeom prst="rect">
            <a:avLst/>
          </a:prstGeom>
        </p:spPr>
        <p:txBody>
          <a:bodyPr/>
          <a:lstStyle>
            <a:lvl1pPr marL="571500" indent="-571500">
              <a:buClr>
                <a:srgbClr val="000000"/>
              </a:buClr>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12217400" y="6538469"/>
            <a:ext cx="5562600" cy="2586233"/>
          </a:xfrm>
          <a:prstGeom prst="rect">
            <a:avLst/>
          </a:prstGeom>
        </p:spPr>
        <p:txBody>
          <a:bodyPr/>
          <a:lstStyle>
            <a:lvl1pPr marL="0" indent="0">
              <a:lnSpc>
                <a:spcPct val="100000"/>
              </a:lnSpc>
              <a:buNone/>
              <a:defRPr sz="2800">
                <a:solidFill>
                  <a:srgbClr val="000000"/>
                </a:solidFill>
              </a:defRPr>
            </a:lvl1pPr>
          </a:lstStyle>
          <a:p>
            <a:pPr lvl="0"/>
            <a:r>
              <a:rPr lang="en-US"/>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666706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304800" y="826600"/>
            <a:ext cx="3962400" cy="2903536"/>
          </a:xfrm>
          <a:prstGeom prst="rect">
            <a:avLst/>
          </a:prstGeom>
        </p:spPr>
        <p:txBody>
          <a:bodyPr/>
          <a:lstStyle>
            <a:lvl1pPr algn="l">
              <a:defRPr sz="60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5410200" y="826600"/>
            <a:ext cx="12344400" cy="7898299"/>
          </a:xfrm>
          <a:prstGeom prst="rect">
            <a:avLst/>
          </a:prstGeom>
        </p:spPr>
        <p:txBody>
          <a:bodyPr/>
          <a:lstStyle>
            <a:lvl1pPr marL="571500" indent="-571500">
              <a:spcBef>
                <a:spcPts val="600"/>
              </a:spcBef>
              <a:buFont typeface="Wingdings" pitchFamily="2" charset="2"/>
              <a:buChar char="§"/>
              <a:defRPr sz="3600" b="1" i="0">
                <a:solidFill>
                  <a:srgbClr val="BE2D2D"/>
                </a:solidFill>
                <a:latin typeface="Arial Narrow" panose="020B0604020202020204" pitchFamily="34" charset="0"/>
                <a:cs typeface="Arial Narrow" panose="020B0604020202020204" pitchFamily="34" charset="0"/>
              </a:defRPr>
            </a:lvl1pPr>
            <a:lvl2pPr>
              <a:spcBef>
                <a:spcPts val="600"/>
              </a:spcBef>
              <a:defRPr/>
            </a:lvl2pPr>
          </a:lstStyle>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a:p>
            <a:pPr lvl="0"/>
            <a:r>
              <a:rPr lang="en-US"/>
              <a:t>Lorem Ipsum</a:t>
            </a:r>
          </a:p>
          <a:p>
            <a:pPr lvl="1"/>
            <a:r>
              <a:rPr lang="en-US"/>
              <a:t>Presentations are communication tools that can be used as lectures, speeches, and more. They can be delivered live or shared online.</a:t>
            </a:r>
          </a:p>
          <a:p>
            <a:pPr lvl="1"/>
            <a:endParaRPr lang="en-US"/>
          </a:p>
        </p:txBody>
      </p:sp>
    </p:spTree>
    <p:extLst>
      <p:ext uri="{BB962C8B-B14F-4D97-AF65-F5344CB8AC3E}">
        <p14:creationId xmlns:p14="http://schemas.microsoft.com/office/powerpoint/2010/main" val="382079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257300" y="547689"/>
            <a:ext cx="157734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257300" y="1943100"/>
            <a:ext cx="157734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417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2514600" y="547689"/>
            <a:ext cx="148590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2514600" y="1943100"/>
            <a:ext cx="148590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2156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1104900"/>
            <a:ext cx="16611600" cy="1014412"/>
          </a:xfrm>
          <a:prstGeom prst="rect">
            <a:avLst/>
          </a:prstGeom>
        </p:spPr>
        <p:txBody>
          <a:bodyPr/>
          <a:lstStyle>
            <a:lvl1pPr algn="l">
              <a:defRPr sz="6000" b="1" i="0">
                <a:solidFill>
                  <a:srgbClr val="000D2F"/>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2500311"/>
            <a:ext cx="16611600" cy="6934200"/>
          </a:xfrm>
          <a:prstGeom prst="rect">
            <a:avLst/>
          </a:prstGeom>
        </p:spPr>
        <p:txBody>
          <a:bodyPr/>
          <a:lstStyle>
            <a:lvl1pPr marL="342900" indent="-342900">
              <a:lnSpc>
                <a:spcPct val="100000"/>
              </a:lnSpc>
              <a:spcBef>
                <a:spcPts val="768"/>
              </a:spcBef>
              <a:spcAft>
                <a:spcPts val="600"/>
              </a:spcAft>
              <a:buFont typeface="Wingdings" pitchFamily="2" charset="2"/>
              <a:buChar char="§"/>
              <a:defRPr/>
            </a:lvl1pPr>
            <a:lvl2pPr>
              <a:lnSpc>
                <a:spcPct val="100000"/>
              </a:lnSpc>
              <a:spcBef>
                <a:spcPts val="768"/>
              </a:spcBef>
              <a:spcAft>
                <a:spcPts val="600"/>
              </a:spcAft>
              <a:defRPr/>
            </a:lvl2pPr>
            <a:lvl3pPr>
              <a:lnSpc>
                <a:spcPct val="100000"/>
              </a:lnSpc>
              <a:spcBef>
                <a:spcPts val="768"/>
              </a:spcBef>
              <a:spcAft>
                <a:spcPts val="600"/>
              </a:spcAft>
              <a:defRPr/>
            </a:lvl3pPr>
            <a:lvl4pPr>
              <a:lnSpc>
                <a:spcPct val="100000"/>
              </a:lnSpc>
              <a:spcBef>
                <a:spcPts val="768"/>
              </a:spcBef>
              <a:spcAft>
                <a:spcPts val="600"/>
              </a:spcAft>
              <a:defRPr/>
            </a:lvl4pPr>
            <a:lvl5pPr>
              <a:lnSpc>
                <a:spcPct val="100000"/>
              </a:lnSpc>
              <a:spcBef>
                <a:spcPts val="768"/>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3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1447800" y="1104900"/>
            <a:ext cx="15773400" cy="11271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1447800" y="3162300"/>
            <a:ext cx="7543800" cy="3048000"/>
          </a:xfrm>
          <a:prstGeom prst="rect">
            <a:avLst/>
          </a:prstGeom>
          <a:solidFill>
            <a:srgbClr val="254E72">
              <a:alpha val="7843"/>
            </a:srgbClr>
          </a:solidFill>
        </p:spPr>
        <p:txBody>
          <a:bodyPr/>
          <a:lstStyle/>
          <a:p>
            <a:endParaRPr lang="en-US"/>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7526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7526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1447800" y="6819900"/>
            <a:ext cx="7543800" cy="3048000"/>
          </a:xfrm>
          <a:prstGeom prst="rect">
            <a:avLst/>
          </a:prstGeom>
          <a:solidFill>
            <a:srgbClr val="254E72">
              <a:alpha val="7843"/>
            </a:srgbClr>
          </a:solidFill>
        </p:spPr>
        <p:txBody>
          <a:bodyPr/>
          <a:lstStyle/>
          <a:p>
            <a:endParaRPr lang="en-US"/>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75260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75260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9677400" y="3162300"/>
            <a:ext cx="7543800" cy="3048000"/>
          </a:xfrm>
          <a:prstGeom prst="rect">
            <a:avLst/>
          </a:prstGeom>
          <a:solidFill>
            <a:srgbClr val="254E72">
              <a:alpha val="7843"/>
            </a:srgbClr>
          </a:solidFill>
        </p:spPr>
        <p:txBody>
          <a:bodyPr/>
          <a:lstStyle/>
          <a:p>
            <a:endParaRPr lang="en-US"/>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9982200" y="3437780"/>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9982200" y="4229100"/>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9677400" y="6819900"/>
            <a:ext cx="7543800" cy="3048000"/>
          </a:xfrm>
          <a:prstGeom prst="rect">
            <a:avLst/>
          </a:prstGeom>
          <a:solidFill>
            <a:srgbClr val="254E72">
              <a:alpha val="7843"/>
            </a:srgbClr>
          </a:solidFill>
        </p:spPr>
        <p:txBody>
          <a:bodyPr/>
          <a:lstStyle/>
          <a:p>
            <a:endParaRPr lang="en-US"/>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9985310" y="7131783"/>
            <a:ext cx="70024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9985310" y="7923103"/>
            <a:ext cx="7002463" cy="1707777"/>
          </a:xfrm>
          <a:prstGeom prst="rect">
            <a:avLst/>
          </a:prstGeom>
        </p:spPr>
        <p:txBody>
          <a:bodyPr/>
          <a:lstStyle>
            <a:lvl1pPr marL="0" indent="0">
              <a:buNone/>
              <a:defRPr sz="2800">
                <a:solidFill>
                  <a:srgbClr val="000000"/>
                </a:solidFill>
              </a:defRPr>
            </a:lvl1pPr>
          </a:lstStyle>
          <a:p>
            <a:pPr lvl="0"/>
            <a:r>
              <a:rPr lang="en-US"/>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458357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1484050" y="1485900"/>
            <a:ext cx="10784150" cy="1050925"/>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1471300" y="3091161"/>
            <a:ext cx="7336428" cy="2807481"/>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2140300"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2142072"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9467522" y="3078461"/>
            <a:ext cx="7336428" cy="2807481"/>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10123772" y="354136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10125544" y="432363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1484050" y="6540001"/>
            <a:ext cx="7336428" cy="2807481"/>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2140300"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2142072"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9523228" y="6540001"/>
            <a:ext cx="7336428" cy="2807481"/>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10179478" y="7002905"/>
            <a:ext cx="6020384" cy="571373"/>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10181250" y="7785173"/>
            <a:ext cx="6020384" cy="1214167"/>
          </a:xfrm>
          <a:prstGeom prst="rect">
            <a:avLst/>
          </a:prstGeom>
        </p:spPr>
        <p:txBody>
          <a:bodyPr/>
          <a:lstStyle>
            <a:lvl1pPr marL="0" indent="0">
              <a:lnSpc>
                <a:spcPts val="2960"/>
              </a:lnSpc>
              <a:buNone/>
              <a:defRPr sz="2800">
                <a:solidFill>
                  <a:schemeClr val="bg1"/>
                </a:solidFill>
              </a:defRPr>
            </a:lvl1pPr>
          </a:lstStyle>
          <a:p>
            <a:pPr lvl="0"/>
            <a:r>
              <a:rPr lang="en-US"/>
              <a:t>Presentations are communication tools that can be used as lectures, speeches, reports, and more.</a:t>
            </a:r>
          </a:p>
        </p:txBody>
      </p:sp>
    </p:spTree>
    <p:extLst>
      <p:ext uri="{BB962C8B-B14F-4D97-AF65-F5344CB8AC3E}">
        <p14:creationId xmlns:p14="http://schemas.microsoft.com/office/powerpoint/2010/main" val="1460205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2333978"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Marlene Schwartz</a:t>
            </a:r>
          </a:p>
          <a:p>
            <a:pPr lvl="0"/>
            <a:endParaRPr lang="en-US"/>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2326068"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Director</a:t>
            </a:r>
          </a:p>
          <a:p>
            <a:pPr lvl="0"/>
            <a:endParaRPr lang="en-US"/>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7332181" y="7943479"/>
            <a:ext cx="3798046" cy="494939"/>
          </a:xfrm>
          <a:prstGeom prst="rect">
            <a:avLst/>
          </a:prstGeom>
        </p:spPr>
        <p:txBody>
          <a:bodyPr/>
          <a:lstStyle>
            <a:lvl1pPr marL="0" indent="0">
              <a:buNone/>
              <a:defRPr sz="2800" b="1">
                <a:latin typeface="+mn-lt"/>
                <a:cs typeface="Assistant" pitchFamily="2" charset="-79"/>
              </a:defRPr>
            </a:lvl1pPr>
          </a:lstStyle>
          <a:p>
            <a:pPr lvl="0"/>
            <a:r>
              <a:rPr lang="en-US"/>
              <a:t>Rebecca </a:t>
            </a:r>
            <a:r>
              <a:rPr lang="en-US" err="1"/>
              <a:t>Puhl</a:t>
            </a:r>
            <a:endParaRPr lang="en-US"/>
          </a:p>
          <a:p>
            <a:pPr lvl="0"/>
            <a:endParaRPr lang="en-US"/>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7324271" y="8582753"/>
            <a:ext cx="3798046" cy="827947"/>
          </a:xfrm>
          <a:prstGeom prst="rect">
            <a:avLst/>
          </a:prstGeom>
        </p:spPr>
        <p:txBody>
          <a:bodyPr/>
          <a:lstStyle>
            <a:lvl1pPr marL="0" indent="0">
              <a:buNone/>
              <a:defRPr sz="2400" b="0">
                <a:latin typeface="+mn-lt"/>
                <a:cs typeface="Assistant" pitchFamily="2" charset="-79"/>
              </a:defRPr>
            </a:lvl1pPr>
          </a:lstStyle>
          <a:p>
            <a:pPr lvl="0"/>
            <a:r>
              <a:rPr lang="en-US"/>
              <a:t>Deputy Director</a:t>
            </a:r>
          </a:p>
          <a:p>
            <a:pPr lvl="0"/>
            <a:endParaRPr lang="en-US"/>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12333108" y="7897116"/>
            <a:ext cx="3798046" cy="494939"/>
          </a:xfrm>
          <a:prstGeom prst="rect">
            <a:avLst/>
          </a:prstGeom>
        </p:spPr>
        <p:txBody>
          <a:bodyPr/>
          <a:lstStyle>
            <a:lvl1pPr marL="0" indent="0">
              <a:buNone/>
              <a:defRPr sz="2800" b="1">
                <a:latin typeface="+mn-lt"/>
                <a:cs typeface="Assistant" pitchFamily="2" charset="-79"/>
              </a:defRPr>
            </a:lvl1pPr>
          </a:lstStyle>
          <a:p>
            <a:pPr lvl="0"/>
            <a:r>
              <a:rPr lang="en-US"/>
              <a:t>Tatiana </a:t>
            </a:r>
            <a:r>
              <a:rPr lang="en-US" err="1"/>
              <a:t>Andreyeva</a:t>
            </a:r>
            <a:endParaRPr lang="en-US"/>
          </a:p>
          <a:p>
            <a:pPr lvl="0"/>
            <a:endParaRPr lang="en-US"/>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12325198" y="8536390"/>
            <a:ext cx="3798046" cy="874310"/>
          </a:xfrm>
          <a:prstGeom prst="rect">
            <a:avLst/>
          </a:prstGeom>
        </p:spPr>
        <p:txBody>
          <a:bodyPr/>
          <a:lstStyle>
            <a:lvl1pPr marL="0" indent="0">
              <a:buNone/>
              <a:defRPr sz="2400" b="0">
                <a:latin typeface="+mn-lt"/>
                <a:cs typeface="Assistant" pitchFamily="2" charset="-79"/>
              </a:defRPr>
            </a:lvl1pPr>
          </a:lstStyle>
          <a:p>
            <a:pPr lvl="0"/>
            <a:r>
              <a:rPr lang="en-US"/>
              <a:t>Director of Economic Initiatives</a:t>
            </a:r>
          </a:p>
          <a:p>
            <a:pPr lvl="0"/>
            <a:endParaRPr lang="en-US"/>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2333978" y="4477423"/>
            <a:ext cx="3757613" cy="2951163"/>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7324271" y="4497460"/>
            <a:ext cx="3757613" cy="2951163"/>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12309249" y="4472353"/>
            <a:ext cx="3757613" cy="2951163"/>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2333978" y="547688"/>
            <a:ext cx="8747906" cy="2309812"/>
          </a:xfrm>
          <a:prstGeom prst="rect">
            <a:avLst/>
          </a:prstGeom>
        </p:spPr>
        <p:txBody>
          <a:bodyPr/>
          <a:lstStyle>
            <a:lvl1pPr algn="l">
              <a:defRPr sz="7200" b="1" i="0">
                <a:solidFill>
                  <a:schemeClr val="bg1"/>
                </a:solidFill>
                <a:latin typeface="Arial Narrow" panose="020B0604020202020204" pitchFamily="34" charset="0"/>
                <a:cs typeface="Arial Narrow"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30717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25527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94152" y="4233701"/>
            <a:ext cx="4572000" cy="4572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7449850" y="1454578"/>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7449850" y="2245900"/>
            <a:ext cx="7764464"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7449850" y="3451439"/>
            <a:ext cx="7764464"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7449850" y="4242761"/>
            <a:ext cx="7764464"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7417193" y="5571591"/>
            <a:ext cx="7797121"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7417193" y="6362913"/>
            <a:ext cx="7797121" cy="609600"/>
          </a:xfrm>
          <a:prstGeom prst="rect">
            <a:avLst/>
          </a:prstGeom>
        </p:spPr>
        <p:txBody>
          <a:bodyPr/>
          <a:lstStyle>
            <a:lvl1pPr marL="0" indent="0">
              <a:buNone/>
              <a:defRPr sz="2800">
                <a:solidFill>
                  <a:srgbClr val="000D2F"/>
                </a:solidFill>
              </a:defRPr>
            </a:lvl1pPr>
          </a:lstStyle>
          <a:p>
            <a:pPr lvl="0"/>
            <a:r>
              <a:rPr lang="en-US"/>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34371" y="7687171"/>
            <a:ext cx="3619257" cy="1635525"/>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11595057" y="8191500"/>
            <a:ext cx="3619257" cy="945687"/>
          </a:xfrm>
          <a:prstGeom prst="rect">
            <a:avLst/>
          </a:prstGeom>
        </p:spPr>
      </p:pic>
    </p:spTree>
    <p:extLst>
      <p:ext uri="{BB962C8B-B14F-4D97-AF65-F5344CB8AC3E}">
        <p14:creationId xmlns:p14="http://schemas.microsoft.com/office/powerpoint/2010/main" val="775474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1295400" y="1562100"/>
            <a:ext cx="4570752" cy="1203539"/>
          </a:xfrm>
          <a:prstGeom prst="rect">
            <a:avLst/>
          </a:prstGeom>
        </p:spPr>
        <p:txBody>
          <a:bodyPr/>
          <a:lstStyle>
            <a:lvl1pPr algn="ctr">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5552" y="3246598"/>
            <a:ext cx="3729199" cy="3729199"/>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8382000" y="15621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8382000" y="23534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8382000" y="35589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8382000" y="43502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8349343" y="56791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8349343" y="64704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94152" y="7277100"/>
            <a:ext cx="4572000" cy="2066065"/>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8349343" y="7675974"/>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8349343" y="8467296"/>
            <a:ext cx="7231063" cy="609600"/>
          </a:xfrm>
          <a:prstGeom prst="rect">
            <a:avLst/>
          </a:prstGeom>
        </p:spPr>
        <p:txBody>
          <a:bodyPr/>
          <a:lstStyle>
            <a:lvl1pPr marL="0" indent="0">
              <a:buNone/>
              <a:defRPr sz="2800">
                <a:solidFill>
                  <a:srgbClr val="000D2F"/>
                </a:solidFill>
              </a:defRPr>
            </a:lvl1pPr>
          </a:lstStyle>
          <a:p>
            <a:pPr lvl="0"/>
            <a:r>
              <a:rPr lang="en-US" err="1"/>
              <a:t>marlene.schwartz@uconn.edu</a:t>
            </a:r>
            <a:endParaRPr lang="en-US"/>
          </a:p>
        </p:txBody>
      </p:sp>
    </p:spTree>
    <p:extLst>
      <p:ext uri="{BB962C8B-B14F-4D97-AF65-F5344CB8AC3E}">
        <p14:creationId xmlns:p14="http://schemas.microsoft.com/office/powerpoint/2010/main" val="3621681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3733800" y="1943100"/>
            <a:ext cx="4570752" cy="1203539"/>
          </a:xfrm>
          <a:prstGeom prst="rect">
            <a:avLst/>
          </a:prstGeom>
        </p:spPr>
        <p:txBody>
          <a:bodyPr/>
          <a:lstStyle>
            <a:lvl1pPr algn="l">
              <a:defRPr sz="7200" b="1" i="0">
                <a:latin typeface="Arial Narrow" panose="020B0604020202020204" pitchFamily="34" charset="0"/>
                <a:cs typeface="Arial Narrow" panose="020B0604020202020204" pitchFamily="34" charset="0"/>
              </a:defRPr>
            </a:lvl1pPr>
          </a:lstStyle>
          <a:p>
            <a:r>
              <a:rPr lang="en-US"/>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33800" y="3726611"/>
            <a:ext cx="5030448" cy="5030448"/>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10439400" y="1333500"/>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err="1"/>
              <a:t>Bluesky</a:t>
            </a:r>
            <a:endParaRPr lang="en-US"/>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10439400" y="2124822"/>
            <a:ext cx="7231063" cy="609600"/>
          </a:xfrm>
          <a:prstGeom prst="rect">
            <a:avLst/>
          </a:prstGeom>
        </p:spPr>
        <p:txBody>
          <a:bodyPr/>
          <a:lstStyle>
            <a:lvl1pPr marL="0" indent="0">
              <a:buNone/>
              <a:defRPr sz="2800">
                <a:solidFill>
                  <a:srgbClr val="000D2F"/>
                </a:solidFill>
              </a:defRPr>
            </a:lvl1pPr>
          </a:lstStyle>
          <a:p>
            <a:pPr lvl="0"/>
            <a:r>
              <a:rPr lang="en-US"/>
              <a:t>@</a:t>
            </a:r>
            <a:r>
              <a:rPr lang="en-US" err="1"/>
              <a:t>UConnRudd.Bsky.Social</a:t>
            </a:r>
            <a:endParaRPr lang="en-US"/>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10439400" y="3330361"/>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10439400" y="4121683"/>
            <a:ext cx="7231063" cy="609600"/>
          </a:xfrm>
          <a:prstGeom prst="rect">
            <a:avLst/>
          </a:prstGeom>
        </p:spPr>
        <p:txBody>
          <a:bodyPr/>
          <a:lstStyle>
            <a:lvl1pPr marL="0" indent="0">
              <a:buNone/>
              <a:defRPr sz="2800">
                <a:solidFill>
                  <a:srgbClr val="000D2F"/>
                </a:solidFill>
              </a:defRPr>
            </a:lvl1pPr>
          </a:lstStyle>
          <a:p>
            <a:pPr lvl="0"/>
            <a:r>
              <a:rPr lang="en-US"/>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10406743" y="5450513"/>
            <a:ext cx="7231063" cy="609600"/>
          </a:xfrm>
          <a:prstGeom prst="rect">
            <a:avLst/>
          </a:prstGeom>
        </p:spPr>
        <p:txBody>
          <a:bodyPr/>
          <a:lstStyle>
            <a:lvl1pPr marL="0" indent="0">
              <a:buNone/>
              <a:defRPr sz="3600" b="1" i="0">
                <a:solidFill>
                  <a:srgbClr val="BE2D2D"/>
                </a:solidFill>
                <a:latin typeface="Arial Narrow" panose="020B0604020202020204" pitchFamily="34" charset="0"/>
                <a:cs typeface="Arial Narrow" panose="020B0604020202020204" pitchFamily="34" charset="0"/>
              </a:defRPr>
            </a:lvl1pPr>
          </a:lstStyle>
          <a:p>
            <a:pPr lvl="0"/>
            <a:r>
              <a:rPr lang="en-US"/>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10406743" y="6241835"/>
            <a:ext cx="7231063" cy="609600"/>
          </a:xfrm>
          <a:prstGeom prst="rect">
            <a:avLst/>
          </a:prstGeom>
        </p:spPr>
        <p:txBody>
          <a:bodyPr/>
          <a:lstStyle>
            <a:lvl1pPr marL="0" indent="0">
              <a:buNone/>
              <a:defRPr sz="2800">
                <a:solidFill>
                  <a:srgbClr val="000D2F"/>
                </a:solidFill>
              </a:defRPr>
            </a:lvl1pPr>
          </a:lstStyle>
          <a:p>
            <a:pPr lvl="0"/>
            <a:r>
              <a:rPr lang="en-US" err="1"/>
              <a:t>uconnruddcenter.org</a:t>
            </a:r>
            <a:endParaRPr lang="en-US"/>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68931" y="7205663"/>
            <a:ext cx="4572000" cy="2066065"/>
          </a:xfrm>
          <a:prstGeom prst="rect">
            <a:avLst/>
          </a:prstGeom>
        </p:spPr>
      </p:pic>
    </p:spTree>
    <p:extLst>
      <p:ext uri="{BB962C8B-B14F-4D97-AF65-F5344CB8AC3E}">
        <p14:creationId xmlns:p14="http://schemas.microsoft.com/office/powerpoint/2010/main" val="1714801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7/23/26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80" r:id="rId2"/>
    <p:sldLayoutId id="2147483651" r:id="rId3"/>
    <p:sldLayoutId id="2147483652" r:id="rId4"/>
    <p:sldLayoutId id="2147483682" r:id="rId5"/>
    <p:sldLayoutId id="2147483673" r:id="rId6"/>
    <p:sldLayoutId id="2147483674" r:id="rId7"/>
    <p:sldLayoutId id="2147483684" r:id="rId8"/>
    <p:sldLayoutId id="2147483675" r:id="rId9"/>
    <p:sldLayoutId id="2147483663" r:id="rId10"/>
    <p:sldLayoutId id="2147483683" r:id="rId11"/>
    <p:sldLayoutId id="2147483676" r:id="rId12"/>
    <p:sldLayoutId id="2147483679" r:id="rId13"/>
    <p:sldLayoutId id="2147483678" r:id="rId14"/>
    <p:sldLayoutId id="2147483677" r:id="rId15"/>
    <p:sldLayoutId id="2147483670" r:id="rId16"/>
    <p:sldLayoutId id="2147483671" r:id="rId17"/>
    <p:sldLayoutId id="2147483669" r:id="rId18"/>
    <p:sldLayoutId id="2147483685" r:id="rId19"/>
    <p:sldLayoutId id="2147483681" r:id="rId20"/>
    <p:sldLayoutId id="2147483655" r:id="rId2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6.svg"/><Relationship Id="rId4"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7.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0.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0.png"/><Relationship Id="rId7" Type="http://schemas.openxmlformats.org/officeDocument/2006/relationships/diagramColors" Target="../diagrams/colors3.xml"/><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2.png"/><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450272" y="1504308"/>
            <a:ext cx="15981218" cy="295465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lvl="0" algn="l">
              <a:spcBef>
                <a:spcPts val="0"/>
              </a:spcBef>
              <a:defRPr/>
            </a:pPr>
            <a:r>
              <a:rPr lang="en-US" sz="9600" spc="110" dirty="0">
                <a:solidFill>
                  <a:srgbClr val="BE2D2D"/>
                </a:solidFill>
                <a:ea typeface="Verdana" panose="020B0604030504040204" pitchFamily="34" charset="0"/>
              </a:rPr>
              <a:t>Co-design of </a:t>
            </a:r>
            <a:br>
              <a:rPr lang="en-US" sz="9600" spc="110" dirty="0">
                <a:solidFill>
                  <a:srgbClr val="BE2D2D"/>
                </a:solidFill>
                <a:ea typeface="Verdana" panose="020B0604030504040204" pitchFamily="34" charset="0"/>
              </a:rPr>
            </a:br>
            <a:r>
              <a:rPr lang="en-US" sz="9600" spc="110" dirty="0">
                <a:solidFill>
                  <a:srgbClr val="BE2D2D"/>
                </a:solidFill>
                <a:ea typeface="Verdana" panose="020B0604030504040204" pitchFamily="34" charset="0"/>
              </a:rPr>
              <a:t>Community-Engaged Programs</a:t>
            </a:r>
            <a:endParaRPr kumimoji="0" lang="en-US" sz="9600" u="none" strike="noStrike" kern="1200" cap="none" spc="110" normalizeH="0" baseline="0" noProof="0" dirty="0">
              <a:ln>
                <a:noFill/>
              </a:ln>
              <a:solidFill>
                <a:srgbClr val="BE2D2D"/>
              </a:solidFill>
              <a:effectLst/>
              <a:uLnTx/>
              <a:uFillTx/>
              <a:ea typeface="Verdana" panose="020B0604030504040204" pitchFamily="34" charset="0"/>
              <a:cs typeface="Arial Narrow" panose="020B0604020202020204" pitchFamily="34" charset="0"/>
            </a:endParaRPr>
          </a:p>
        </p:txBody>
      </p:sp>
      <p:sp>
        <p:nvSpPr>
          <p:cNvPr id="9" name="TextBox 8">
            <a:extLst>
              <a:ext uri="{FF2B5EF4-FFF2-40B4-BE49-F238E27FC236}">
                <a16:creationId xmlns:a16="http://schemas.microsoft.com/office/drawing/2014/main" id="{5687BC0B-6A81-C043-3031-C2C20DC81FB3}"/>
              </a:ext>
            </a:extLst>
          </p:cNvPr>
          <p:cNvSpPr txBox="1"/>
          <p:nvPr/>
        </p:nvSpPr>
        <p:spPr>
          <a:xfrm>
            <a:off x="450272" y="5171552"/>
            <a:ext cx="12649200" cy="531171"/>
          </a:xfrm>
          <a:prstGeom prst="rect">
            <a:avLst/>
          </a:prstGeom>
        </p:spPr>
        <p:txBody>
          <a:bodyPr wrap="square" lIns="0" tIns="0" rIns="0" bIns="0" rtlCol="0" anchor="t">
            <a:spAutoFit/>
          </a:bodyPr>
          <a:lstStyle/>
          <a:p>
            <a:pPr>
              <a:lnSpc>
                <a:spcPts val="3150"/>
              </a:lnSpc>
            </a:pPr>
            <a:r>
              <a:rPr lang="en-US" sz="6600" spc="63" dirty="0">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4400" spc="63" dirty="0">
              <a:latin typeface="Calibri" panose="020F0502020204030204" pitchFamily="34" charset="0"/>
              <a:ea typeface="Geneva" panose="020B0503030404040204" pitchFamily="34" charset="0"/>
              <a:cs typeface="Calibri" panose="020F0502020204030204" pitchFamily="34" charset="0"/>
            </a:endParaRPr>
          </a:p>
        </p:txBody>
      </p:sp>
      <p:pic>
        <p:nvPicPr>
          <p:cNvPr id="4" name="Picture 3" descr="Logo for the Adolescent Citizen Scientists program featuring an array of hands and the words, “Teens Improving the Food Environment”">
            <a:extLst>
              <a:ext uri="{FF2B5EF4-FFF2-40B4-BE49-F238E27FC236}">
                <a16:creationId xmlns:a16="http://schemas.microsoft.com/office/drawing/2014/main" id="{84709355-7D2A-8448-C781-9634A76C6B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 y="7122413"/>
            <a:ext cx="2895600" cy="2895600"/>
          </a:xfrm>
          <a:prstGeom prst="rect">
            <a:avLst/>
          </a:prstGeom>
        </p:spPr>
      </p:pic>
      <p:pic>
        <p:nvPicPr>
          <p:cNvPr id="6" name="Picture 5" descr="UConn Rudd Center for Food Policy and Health logo">
            <a:extLst>
              <a:ext uri="{FF2B5EF4-FFF2-40B4-BE49-F238E27FC236}">
                <a16:creationId xmlns:a16="http://schemas.microsoft.com/office/drawing/2014/main" id="{3BC3781E-C2AD-AD90-E6B4-C42019277B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68673" y="7477654"/>
            <a:ext cx="5181600" cy="2341540"/>
          </a:xfrm>
          <a:prstGeom prst="rect">
            <a:avLst/>
          </a:prstGeom>
        </p:spPr>
      </p:pic>
      <p:pic>
        <p:nvPicPr>
          <p:cNvPr id="2" name="Picture 1" descr="Hispanic Health Council logo">
            <a:extLst>
              <a:ext uri="{FF2B5EF4-FFF2-40B4-BE49-F238E27FC236}">
                <a16:creationId xmlns:a16="http://schemas.microsoft.com/office/drawing/2014/main" id="{E3D5B47C-57B4-4EA4-7C37-0806BB6FC977}"/>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10710240" y="8267700"/>
            <a:ext cx="5121072" cy="1338101"/>
          </a:xfrm>
          <a:prstGeom prst="rect">
            <a:avLst/>
          </a:prstGeom>
        </p:spPr>
      </p:pic>
    </p:spTree>
    <p:extLst>
      <p:ext uri="{BB962C8B-B14F-4D97-AF65-F5344CB8AC3E}">
        <p14:creationId xmlns:p14="http://schemas.microsoft.com/office/powerpoint/2010/main" val="2063499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3D4-401E-315E-DC9C-BFF8ADE8F43D}"/>
              </a:ext>
            </a:extLst>
          </p:cNvPr>
          <p:cNvSpPr>
            <a:spLocks noGrp="1"/>
          </p:cNvSpPr>
          <p:nvPr>
            <p:ph type="title"/>
          </p:nvPr>
        </p:nvSpPr>
        <p:spPr>
          <a:xfrm>
            <a:off x="1143000" y="2634343"/>
            <a:ext cx="8001000" cy="1066800"/>
          </a:xfrm>
        </p:spPr>
        <p:txBody>
          <a:bodyPr>
            <a:normAutofit/>
          </a:bodyPr>
          <a:lstStyle/>
          <a:p>
            <a:r>
              <a:rPr lang="en-US" b="0" dirty="0">
                <a:latin typeface="+mn-lt"/>
              </a:rPr>
              <a:t>Learning Objectives</a:t>
            </a:r>
          </a:p>
        </p:txBody>
      </p:sp>
      <p:sp>
        <p:nvSpPr>
          <p:cNvPr id="3" name="Content Placeholder 2">
            <a:extLst>
              <a:ext uri="{FF2B5EF4-FFF2-40B4-BE49-F238E27FC236}">
                <a16:creationId xmlns:a16="http://schemas.microsoft.com/office/drawing/2014/main" id="{42CCC2DA-39FD-143B-CE33-52AC6F5E4BD5}"/>
              </a:ext>
            </a:extLst>
          </p:cNvPr>
          <p:cNvSpPr>
            <a:spLocks noGrp="1"/>
          </p:cNvSpPr>
          <p:nvPr>
            <p:ph sz="quarter" idx="10"/>
          </p:nvPr>
        </p:nvSpPr>
        <p:spPr>
          <a:xfrm>
            <a:off x="1143000" y="4000500"/>
            <a:ext cx="8001000" cy="4800600"/>
          </a:xfrm>
        </p:spPr>
        <p:txBody>
          <a:bodyPr>
            <a:normAutofit/>
          </a:bodyPr>
          <a:lstStyle/>
          <a:p>
            <a:pPr marL="0" marR="0">
              <a:spcAft>
                <a:spcPts val="800"/>
              </a:spcAft>
              <a:buNone/>
            </a:pPr>
            <a:r>
              <a:rPr lang="en-US" dirty="0">
                <a:effectLst/>
              </a:rPr>
              <a:t>By the end of this session, students will be able to:</a:t>
            </a:r>
            <a:endParaRPr lang="en-US" dirty="0"/>
          </a:p>
          <a:p>
            <a:pPr marL="514350" indent="-514350">
              <a:buAutoNum type="arabicPeriod"/>
            </a:pPr>
            <a:r>
              <a:rPr lang="en-US" dirty="0"/>
              <a:t>Explain what program co-design is</a:t>
            </a:r>
          </a:p>
          <a:p>
            <a:pPr marL="514350" indent="-514350">
              <a:buAutoNum type="arabicPeriod" startAt="2"/>
            </a:pPr>
            <a:r>
              <a:rPr lang="en-US" dirty="0"/>
              <a:t>Understand the steps required to co-design programs</a:t>
            </a:r>
          </a:p>
          <a:p>
            <a:pPr marL="514350" indent="-514350">
              <a:buFont typeface="Arial" pitchFamily="34" charset="0"/>
              <a:buAutoNum type="arabicPeriod" startAt="2"/>
            </a:pPr>
            <a:r>
              <a:rPr lang="en-US" dirty="0"/>
              <a:t>Understand how co-design steps get applied in the real world</a:t>
            </a:r>
          </a:p>
          <a:p>
            <a:pPr marL="514350" indent="-514350">
              <a:buFont typeface="Arial" pitchFamily="34" charset="0"/>
              <a:buAutoNum type="arabicPeriod" startAt="2"/>
            </a:pPr>
            <a:endParaRPr lang="en-US" dirty="0"/>
          </a:p>
          <a:p>
            <a:pPr marL="457200" indent="-457200">
              <a:buFont typeface="Wingdings" pitchFamily="2" charset="2"/>
              <a:buChar char="§"/>
            </a:pPr>
            <a:endParaRPr lang="en-US" dirty="0"/>
          </a:p>
        </p:txBody>
      </p:sp>
      <p:pic>
        <p:nvPicPr>
          <p:cNvPr id="1026" name="Picture 2" descr="Photograph of a colorful blue and green bus labeled &quot;Hartford Mobile Market&quot; used for a mobile grocery service. The bus features vibrant vegetable artwork on its side and a chalkboard sign in front promoting the market.">
            <a:extLst>
              <a:ext uri="{FF2B5EF4-FFF2-40B4-BE49-F238E27FC236}">
                <a16:creationId xmlns:a16="http://schemas.microsoft.com/office/drawing/2014/main" id="{83C26DE8-587D-DB0C-0230-837B85AD96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00" y="2095500"/>
            <a:ext cx="5905500" cy="681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949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94BED-9028-D6C0-7A22-56F68939BE79}"/>
              </a:ext>
            </a:extLst>
          </p:cNvPr>
          <p:cNvSpPr>
            <a:spLocks noGrp="1"/>
          </p:cNvSpPr>
          <p:nvPr>
            <p:ph type="title"/>
          </p:nvPr>
        </p:nvSpPr>
        <p:spPr>
          <a:xfrm>
            <a:off x="806237" y="1636274"/>
            <a:ext cx="9180512" cy="1050925"/>
          </a:xfrm>
        </p:spPr>
        <p:txBody>
          <a:bodyPr/>
          <a:lstStyle/>
          <a:p>
            <a:r>
              <a:rPr lang="en-US" b="0" dirty="0">
                <a:latin typeface="+mj-lt"/>
              </a:rPr>
              <a:t>Warm-up</a:t>
            </a:r>
          </a:p>
        </p:txBody>
      </p:sp>
      <p:sp>
        <p:nvSpPr>
          <p:cNvPr id="3" name="Content Placeholder 2">
            <a:extLst>
              <a:ext uri="{FF2B5EF4-FFF2-40B4-BE49-F238E27FC236}">
                <a16:creationId xmlns:a16="http://schemas.microsoft.com/office/drawing/2014/main" id="{A8B01B9D-0F30-5A68-5703-EA668C66FA18}"/>
              </a:ext>
            </a:extLst>
          </p:cNvPr>
          <p:cNvSpPr>
            <a:spLocks noGrp="1"/>
          </p:cNvSpPr>
          <p:nvPr>
            <p:ph sz="quarter" idx="12"/>
          </p:nvPr>
        </p:nvSpPr>
        <p:spPr>
          <a:xfrm>
            <a:off x="1223040" y="3687735"/>
            <a:ext cx="15841920" cy="2911530"/>
          </a:xfrm>
        </p:spPr>
        <p:txBody>
          <a:bodyPr/>
          <a:lstStyle/>
          <a:p>
            <a:pPr algn="ctr"/>
            <a:r>
              <a:rPr lang="en-US" sz="5400" b="1" dirty="0">
                <a:solidFill>
                  <a:srgbClr val="BE2D2D"/>
                </a:solidFill>
                <a:ea typeface="Geneva" panose="020B0503030404040204" pitchFamily="34" charset="0"/>
                <a:cs typeface="Arial Narrow" panose="020B0604020202020204" pitchFamily="34" charset="0"/>
              </a:rPr>
              <a:t>Question:</a:t>
            </a:r>
          </a:p>
          <a:p>
            <a:pPr algn="ctr"/>
            <a:r>
              <a:rPr lang="en-US" sz="5400" dirty="0"/>
              <a:t>What steps would be needed to organize a successful surprise birthday party for your best friend?</a:t>
            </a:r>
          </a:p>
          <a:p>
            <a:pPr algn="ctr"/>
            <a:endParaRPr lang="en-US" sz="5400" dirty="0">
              <a:latin typeface="Arial Narrow" panose="020B0606020202030204" pitchFamily="34" charset="0"/>
            </a:endParaRPr>
          </a:p>
          <a:p>
            <a:pPr marL="457200" indent="-457200" algn="ctr">
              <a:buFont typeface="Wingdings" panose="05000000000000000000" pitchFamily="2" charset="2"/>
              <a:buChar char="§"/>
            </a:pPr>
            <a:endParaRPr lang="en-US" sz="5400" dirty="0">
              <a:latin typeface="Arial Narrow" panose="020B0606020202030204" pitchFamily="34" charset="0"/>
            </a:endParaRPr>
          </a:p>
          <a:p>
            <a:pPr lvl="0" algn="ctr"/>
            <a:endParaRPr lang="en-US" sz="5400" dirty="0">
              <a:latin typeface="Arial Narrow" panose="020B0606020202030204" pitchFamily="34" charset="0"/>
            </a:endParaRPr>
          </a:p>
          <a:p>
            <a:pPr algn="ctr"/>
            <a:endParaRPr lang="en-US" sz="5400" dirty="0">
              <a:latin typeface="Arial Narrow" panose="020B0606020202030204" pitchFamily="34" charset="0"/>
            </a:endParaRPr>
          </a:p>
          <a:p>
            <a:pPr algn="ctr"/>
            <a:endParaRPr lang="en-US" sz="5400" dirty="0">
              <a:solidFill>
                <a:srgbClr val="254E72"/>
              </a:solidFill>
              <a:latin typeface="Arial Narrow" panose="020B0606020202030204" pitchFamily="34" charset="0"/>
              <a:ea typeface="Geneva" panose="020B0503030404040204" pitchFamily="34" charset="0"/>
              <a:cs typeface="Calibri" panose="020F0502020204030204" pitchFamily="34" charset="0"/>
            </a:endParaRPr>
          </a:p>
          <a:p>
            <a:pPr algn="ctr"/>
            <a:endParaRPr lang="en-US" sz="5400" dirty="0">
              <a:latin typeface="Arial Narrow" panose="020B0606020202030204" pitchFamily="34" charset="0"/>
            </a:endParaRPr>
          </a:p>
        </p:txBody>
      </p:sp>
    </p:spTree>
    <p:extLst>
      <p:ext uri="{BB962C8B-B14F-4D97-AF65-F5344CB8AC3E}">
        <p14:creationId xmlns:p14="http://schemas.microsoft.com/office/powerpoint/2010/main" val="1118541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34325-EB57-92A3-7A05-0C5F6F1A2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55DB0-16D3-98BF-C686-6FE5795C8E5A}"/>
              </a:ext>
            </a:extLst>
          </p:cNvPr>
          <p:cNvSpPr>
            <a:spLocks noGrp="1"/>
          </p:cNvSpPr>
          <p:nvPr>
            <p:ph type="title"/>
          </p:nvPr>
        </p:nvSpPr>
        <p:spPr>
          <a:xfrm>
            <a:off x="602673" y="2608118"/>
            <a:ext cx="8001000" cy="1603664"/>
          </a:xfrm>
        </p:spPr>
        <p:txBody>
          <a:bodyPr>
            <a:normAutofit fontScale="90000"/>
          </a:bodyPr>
          <a:lstStyle/>
          <a:p>
            <a:r>
              <a:rPr lang="en-US" b="0" dirty="0">
                <a:latin typeface="+mj-lt"/>
              </a:rPr>
              <a:t>What is Community-Engaged Program Co-design?</a:t>
            </a:r>
          </a:p>
        </p:txBody>
      </p:sp>
      <p:sp>
        <p:nvSpPr>
          <p:cNvPr id="3" name="Content Placeholder 2">
            <a:extLst>
              <a:ext uri="{FF2B5EF4-FFF2-40B4-BE49-F238E27FC236}">
                <a16:creationId xmlns:a16="http://schemas.microsoft.com/office/drawing/2014/main" id="{B3A2360A-5DB0-BBCA-D819-868956F462B7}"/>
              </a:ext>
            </a:extLst>
          </p:cNvPr>
          <p:cNvSpPr>
            <a:spLocks noGrp="1"/>
          </p:cNvSpPr>
          <p:nvPr>
            <p:ph sz="quarter" idx="10"/>
          </p:nvPr>
        </p:nvSpPr>
        <p:spPr>
          <a:xfrm>
            <a:off x="602673" y="4550724"/>
            <a:ext cx="8579427" cy="4800600"/>
          </a:xfrm>
        </p:spPr>
        <p:txBody>
          <a:bodyPr>
            <a:normAutofit/>
          </a:bodyPr>
          <a:lstStyle/>
          <a:p>
            <a:r>
              <a:rPr lang="en-US" sz="3400" dirty="0"/>
              <a:t>A technique to design programs from the start considering input from key stakeholders​</a:t>
            </a:r>
          </a:p>
          <a:p>
            <a:pPr marL="339725" lvl="1" indent="-339725">
              <a:buFont typeface="Arial" panose="020B0604020202020204" pitchFamily="34" charset="0"/>
              <a:buChar char="•"/>
            </a:pPr>
            <a:r>
              <a:rPr lang="en-US" sz="3400" b="1" dirty="0">
                <a:solidFill>
                  <a:srgbClr val="000000"/>
                </a:solidFill>
              </a:rPr>
              <a:t>Community members​</a:t>
            </a:r>
          </a:p>
          <a:p>
            <a:pPr marL="339725" lvl="1" indent="-339725">
              <a:buFont typeface="Arial" panose="020B0604020202020204" pitchFamily="34" charset="0"/>
              <a:buChar char="•"/>
            </a:pPr>
            <a:r>
              <a:rPr lang="en-US" sz="3400" dirty="0">
                <a:solidFill>
                  <a:srgbClr val="000000"/>
                </a:solidFill>
              </a:rPr>
              <a:t>Decision makers​</a:t>
            </a:r>
          </a:p>
          <a:p>
            <a:pPr marL="339725" lvl="1" indent="-339725">
              <a:buFont typeface="Arial" panose="020B0604020202020204" pitchFamily="34" charset="0"/>
              <a:buChar char="•"/>
            </a:pPr>
            <a:r>
              <a:rPr lang="en-US" sz="3400" dirty="0">
                <a:solidFill>
                  <a:srgbClr val="000000"/>
                </a:solidFill>
              </a:rPr>
              <a:t>Funders​</a:t>
            </a:r>
          </a:p>
          <a:p>
            <a:pPr marL="339725" lvl="1" indent="-339725">
              <a:buFont typeface="Arial" panose="020B0604020202020204" pitchFamily="34" charset="0"/>
              <a:buChar char="•"/>
            </a:pPr>
            <a:r>
              <a:rPr lang="en-US" sz="3400" dirty="0">
                <a:solidFill>
                  <a:srgbClr val="000000"/>
                </a:solidFill>
              </a:rPr>
              <a:t>Technical advisors​</a:t>
            </a:r>
          </a:p>
          <a:p>
            <a:pPr marL="339725" lvl="1" indent="-339725">
              <a:buFont typeface="Arial" panose="020B0604020202020204" pitchFamily="34" charset="0"/>
              <a:buChar char="•"/>
            </a:pPr>
            <a:r>
              <a:rPr lang="en-US" sz="3400" dirty="0">
                <a:solidFill>
                  <a:srgbClr val="000000"/>
                </a:solidFill>
              </a:rPr>
              <a:t>Other​</a:t>
            </a:r>
          </a:p>
          <a:p>
            <a:pPr marL="514350" indent="-514350">
              <a:buFont typeface="Arial" pitchFamily="34" charset="0"/>
              <a:buAutoNum type="arabicPeriod" startAt="2"/>
            </a:pPr>
            <a:endParaRPr lang="en-US" sz="3400" dirty="0">
              <a:latin typeface="Arial Narrow" panose="020B0606020202030204" pitchFamily="34" charset="0"/>
            </a:endParaRPr>
          </a:p>
          <a:p>
            <a:pPr marL="457200" indent="-457200">
              <a:buFont typeface="Wingdings" pitchFamily="2" charset="2"/>
              <a:buChar char="§"/>
            </a:pPr>
            <a:endParaRPr lang="en-US" sz="3400" dirty="0">
              <a:latin typeface="Arial Narrow" panose="020B0606020202030204" pitchFamily="34" charset="0"/>
            </a:endParaRPr>
          </a:p>
        </p:txBody>
      </p:sp>
      <p:pic>
        <p:nvPicPr>
          <p:cNvPr id="1026" name="Picture 2" descr="Photograph of a colorful blue and green bus labeled &quot;Hartford Mobile Market&quot; used for a mobile grocery service. The bus features vibrant vegetable artwork on its side and a chalkboard sign in front promoting the market.">
            <a:extLst>
              <a:ext uri="{FF2B5EF4-FFF2-40B4-BE49-F238E27FC236}">
                <a16:creationId xmlns:a16="http://schemas.microsoft.com/office/drawing/2014/main" id="{6609B8F5-07DB-7190-7DC3-08E7C8979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00" y="2095500"/>
            <a:ext cx="5905500" cy="681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94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4F2F3-8360-3748-BBCF-06862689B3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FBAE9-C44A-D844-5A91-D548AA7EB67E}"/>
              </a:ext>
            </a:extLst>
          </p:cNvPr>
          <p:cNvSpPr>
            <a:spLocks noGrp="1"/>
          </p:cNvSpPr>
          <p:nvPr>
            <p:ph type="title"/>
          </p:nvPr>
        </p:nvSpPr>
        <p:spPr>
          <a:xfrm>
            <a:off x="558675" y="1651127"/>
            <a:ext cx="9180512" cy="1050925"/>
          </a:xfrm>
        </p:spPr>
        <p:txBody>
          <a:bodyPr/>
          <a:lstStyle/>
          <a:p>
            <a:r>
              <a:rPr lang="en-US" b="0" dirty="0">
                <a:latin typeface="+mj-lt"/>
              </a:rPr>
              <a:t>Program co-design steps</a:t>
            </a:r>
          </a:p>
        </p:txBody>
      </p:sp>
      <p:sp>
        <p:nvSpPr>
          <p:cNvPr id="3" name="Content Placeholder 2">
            <a:extLst>
              <a:ext uri="{FF2B5EF4-FFF2-40B4-BE49-F238E27FC236}">
                <a16:creationId xmlns:a16="http://schemas.microsoft.com/office/drawing/2014/main" id="{96D80CAE-CBDC-4D6D-DF66-927A0C9D4278}"/>
              </a:ext>
            </a:extLst>
          </p:cNvPr>
          <p:cNvSpPr>
            <a:spLocks noGrp="1"/>
          </p:cNvSpPr>
          <p:nvPr>
            <p:ph sz="quarter" idx="12"/>
          </p:nvPr>
        </p:nvSpPr>
        <p:spPr>
          <a:xfrm>
            <a:off x="558675" y="3469593"/>
            <a:ext cx="11265473" cy="533651"/>
          </a:xfrm>
        </p:spPr>
        <p:txBody>
          <a:bodyPr lIns="91440" tIns="45720" rIns="91440" bIns="45720" anchor="t"/>
          <a:lstStyle/>
          <a:p>
            <a:r>
              <a:rPr lang="en-US" dirty="0"/>
              <a:t>Once a program of interest is identified through focus groups…</a:t>
            </a:r>
          </a:p>
          <a:p>
            <a:pPr lvl="0"/>
            <a:endParaRPr lang="en-US" dirty="0"/>
          </a:p>
          <a:p>
            <a:endParaRPr lang="en-US" dirty="0"/>
          </a:p>
          <a:p>
            <a:endParaRPr lang="en-US" dirty="0">
              <a:solidFill>
                <a:srgbClr val="254E72"/>
              </a:solidFill>
              <a:ea typeface="Geneva" panose="020B0503030404040204" pitchFamily="34" charset="0"/>
              <a:cs typeface="Calibri" panose="020F0502020204030204" pitchFamily="34" charset="0"/>
            </a:endParaRPr>
          </a:p>
          <a:p>
            <a:endParaRPr lang="en-US" dirty="0"/>
          </a:p>
        </p:txBody>
      </p:sp>
      <p:sp>
        <p:nvSpPr>
          <p:cNvPr id="4" name="Content Placeholder 2">
            <a:extLst>
              <a:ext uri="{FF2B5EF4-FFF2-40B4-BE49-F238E27FC236}">
                <a16:creationId xmlns:a16="http://schemas.microsoft.com/office/drawing/2014/main" id="{99683AEA-0EAB-D28C-3409-2AAA97B08F37}"/>
              </a:ext>
            </a:extLst>
          </p:cNvPr>
          <p:cNvSpPr txBox="1">
            <a:spLocks/>
          </p:cNvSpPr>
          <p:nvPr/>
        </p:nvSpPr>
        <p:spPr>
          <a:xfrm>
            <a:off x="558675" y="4042728"/>
            <a:ext cx="10439127" cy="5692733"/>
          </a:xfr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lnSpc>
                <a:spcPct val="150000"/>
              </a:lnSpc>
              <a:buAutoNum type="arabicPeriod"/>
              <a:tabLst>
                <a:tab pos="1776413" algn="l"/>
              </a:tabLst>
            </a:pPr>
            <a:r>
              <a:rPr lang="en-US" sz="3600" b="1" dirty="0">
                <a:latin typeface="+mj-lt"/>
              </a:rPr>
              <a:t>Listening sessions with stakeholders</a:t>
            </a:r>
          </a:p>
          <a:p>
            <a:pPr marL="514350" indent="-514350">
              <a:lnSpc>
                <a:spcPct val="150000"/>
              </a:lnSpc>
              <a:buAutoNum type="arabicPeriod"/>
              <a:tabLst>
                <a:tab pos="1776413" algn="l"/>
              </a:tabLst>
            </a:pPr>
            <a:r>
              <a:rPr lang="en-US" sz="3600" b="1" dirty="0">
                <a:latin typeface="+mj-lt"/>
              </a:rPr>
              <a:t>Program design refinement</a:t>
            </a:r>
          </a:p>
          <a:p>
            <a:pPr marL="514350" indent="-514350">
              <a:lnSpc>
                <a:spcPct val="150000"/>
              </a:lnSpc>
              <a:buAutoNum type="arabicPeriod"/>
              <a:tabLst>
                <a:tab pos="1776413" algn="l"/>
              </a:tabLst>
            </a:pPr>
            <a:r>
              <a:rPr lang="en-US" sz="3600" b="1" dirty="0">
                <a:latin typeface="+mj-lt"/>
              </a:rPr>
              <a:t>More listening sessions</a:t>
            </a:r>
          </a:p>
          <a:p>
            <a:pPr marL="514350" indent="-514350">
              <a:lnSpc>
                <a:spcPct val="150000"/>
              </a:lnSpc>
              <a:buAutoNum type="arabicPeriod"/>
              <a:tabLst>
                <a:tab pos="1776413" algn="l"/>
              </a:tabLst>
            </a:pPr>
            <a:r>
              <a:rPr lang="en-US" sz="3600" b="1" dirty="0">
                <a:latin typeface="+mj-lt"/>
              </a:rPr>
              <a:t>Assessing program feasibility</a:t>
            </a:r>
          </a:p>
          <a:p>
            <a:pPr marL="514350" indent="-514350">
              <a:lnSpc>
                <a:spcPct val="150000"/>
              </a:lnSpc>
              <a:buAutoNum type="arabicPeriod"/>
              <a:tabLst>
                <a:tab pos="1776413" algn="l"/>
              </a:tabLst>
            </a:pPr>
            <a:r>
              <a:rPr lang="en-US" sz="3600" b="1" dirty="0">
                <a:latin typeface="+mj-lt"/>
              </a:rPr>
              <a:t>More listening sessions</a:t>
            </a:r>
          </a:p>
          <a:p>
            <a:pPr marL="514350" indent="-514350">
              <a:lnSpc>
                <a:spcPct val="150000"/>
              </a:lnSpc>
              <a:buAutoNum type="arabicPeriod"/>
              <a:tabLst>
                <a:tab pos="1776413" algn="l"/>
              </a:tabLst>
            </a:pPr>
            <a:r>
              <a:rPr lang="en-US" sz="3600" b="1" dirty="0">
                <a:latin typeface="+mj-lt"/>
              </a:rPr>
              <a:t>Finalize program design</a:t>
            </a:r>
          </a:p>
        </p:txBody>
      </p:sp>
      <p:sp>
        <p:nvSpPr>
          <p:cNvPr id="10" name="TextBox 9">
            <a:extLst>
              <a:ext uri="{FF2B5EF4-FFF2-40B4-BE49-F238E27FC236}">
                <a16:creationId xmlns:a16="http://schemas.microsoft.com/office/drawing/2014/main" id="{A7844CA1-5840-9C07-467C-93FA3445234B}"/>
              </a:ext>
            </a:extLst>
          </p:cNvPr>
          <p:cNvSpPr txBox="1"/>
          <p:nvPr/>
        </p:nvSpPr>
        <p:spPr>
          <a:xfrm>
            <a:off x="11940679" y="3257898"/>
            <a:ext cx="6050280" cy="1569660"/>
          </a:xfrm>
          <a:prstGeom prst="rect">
            <a:avLst/>
          </a:prstGeom>
          <a:noFill/>
          <a:ln>
            <a:solidFill>
              <a:schemeClr val="bg1"/>
            </a:solidFill>
          </a:ln>
        </p:spPr>
        <p:txBody>
          <a:bodyPr wrap="square" rtlCol="0">
            <a:spAutoFit/>
          </a:bodyPr>
          <a:lstStyle/>
          <a:p>
            <a:pPr algn="ctr"/>
            <a:r>
              <a:rPr lang="en-US" sz="3200" dirty="0">
                <a:latin typeface="+mj-lt"/>
              </a:rPr>
              <a:t>Program co-design requires a highly participatory and equitable process</a:t>
            </a:r>
          </a:p>
        </p:txBody>
      </p:sp>
      <p:sp>
        <p:nvSpPr>
          <p:cNvPr id="11" name="TextBox 10">
            <a:extLst>
              <a:ext uri="{FF2B5EF4-FFF2-40B4-BE49-F238E27FC236}">
                <a16:creationId xmlns:a16="http://schemas.microsoft.com/office/drawing/2014/main" id="{B4B5DCA9-9973-6307-A831-B2B06C4A7337}"/>
              </a:ext>
            </a:extLst>
          </p:cNvPr>
          <p:cNvSpPr txBox="1"/>
          <p:nvPr/>
        </p:nvSpPr>
        <p:spPr>
          <a:xfrm>
            <a:off x="12145855" y="6484052"/>
            <a:ext cx="6045738" cy="1077218"/>
          </a:xfrm>
          <a:prstGeom prst="rect">
            <a:avLst/>
          </a:prstGeom>
          <a:noFill/>
          <a:ln>
            <a:solidFill>
              <a:schemeClr val="bg1"/>
            </a:solidFill>
          </a:ln>
        </p:spPr>
        <p:txBody>
          <a:bodyPr wrap="square" rtlCol="0">
            <a:spAutoFit/>
          </a:bodyPr>
          <a:lstStyle/>
          <a:p>
            <a:pPr algn="ctr"/>
            <a:r>
              <a:rPr lang="en-US" sz="3200" dirty="0">
                <a:latin typeface="+mj-lt"/>
              </a:rPr>
              <a:t>Equitable co-design is key for meeting program goals</a:t>
            </a:r>
          </a:p>
        </p:txBody>
      </p:sp>
      <p:pic>
        <p:nvPicPr>
          <p:cNvPr id="12" name="Graphic 11" descr="Cheers with solid fill">
            <a:extLst>
              <a:ext uri="{FF2B5EF4-FFF2-40B4-BE49-F238E27FC236}">
                <a16:creationId xmlns:a16="http://schemas.microsoft.com/office/drawing/2014/main" id="{85B6F037-E574-5752-CEDD-98FEB0DE8F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78543" y="4970005"/>
            <a:ext cx="1371600" cy="1371600"/>
          </a:xfrm>
          <a:prstGeom prst="rect">
            <a:avLst/>
          </a:prstGeom>
        </p:spPr>
      </p:pic>
      <p:pic>
        <p:nvPicPr>
          <p:cNvPr id="14" name="Graphic 13" descr="Architecture with solid fill">
            <a:extLst>
              <a:ext uri="{FF2B5EF4-FFF2-40B4-BE49-F238E27FC236}">
                <a16:creationId xmlns:a16="http://schemas.microsoft.com/office/drawing/2014/main" id="{D2BD752F-57EB-DD75-7515-1D9F426CAC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68724" y="4970005"/>
            <a:ext cx="1371600" cy="1371600"/>
          </a:xfrm>
          <a:prstGeom prst="rect">
            <a:avLst/>
          </a:prstGeom>
        </p:spPr>
      </p:pic>
      <p:pic>
        <p:nvPicPr>
          <p:cNvPr id="15" name="Graphic 14" descr="Bullseye with solid fill">
            <a:extLst>
              <a:ext uri="{FF2B5EF4-FFF2-40B4-BE49-F238E27FC236}">
                <a16:creationId xmlns:a16="http://schemas.microsoft.com/office/drawing/2014/main" id="{F424B6C9-4630-3D47-2639-87FECDED70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067511" y="7282222"/>
            <a:ext cx="923448" cy="923448"/>
          </a:xfrm>
          <a:prstGeom prst="rect">
            <a:avLst/>
          </a:prstGeom>
        </p:spPr>
      </p:pic>
    </p:spTree>
    <p:extLst>
      <p:ext uri="{BB962C8B-B14F-4D97-AF65-F5344CB8AC3E}">
        <p14:creationId xmlns:p14="http://schemas.microsoft.com/office/powerpoint/2010/main" val="222419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095D8-1DA8-822F-86D0-F6EBCBE82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F1EBD-F5BD-234A-BA8C-E2123F71CC54}"/>
              </a:ext>
            </a:extLst>
          </p:cNvPr>
          <p:cNvSpPr>
            <a:spLocks noGrp="1"/>
          </p:cNvSpPr>
          <p:nvPr>
            <p:ph type="title"/>
          </p:nvPr>
        </p:nvSpPr>
        <p:spPr>
          <a:xfrm>
            <a:off x="304800" y="999802"/>
            <a:ext cx="12192000" cy="1752599"/>
          </a:xfrm>
        </p:spPr>
        <p:txBody>
          <a:bodyPr>
            <a:noAutofit/>
          </a:bodyPr>
          <a:lstStyle/>
          <a:p>
            <a:pPr>
              <a:lnSpc>
                <a:spcPct val="90000"/>
              </a:lnSpc>
            </a:pPr>
            <a:r>
              <a:rPr lang="en-US" b="0" dirty="0">
                <a:latin typeface="+mj-lt"/>
              </a:rPr>
              <a:t>Co-design technique application</a:t>
            </a:r>
            <a:br>
              <a:rPr lang="en-US" b="0" dirty="0">
                <a:latin typeface="+mj-lt"/>
              </a:rPr>
            </a:br>
            <a:r>
              <a:rPr lang="en-US" b="0" dirty="0">
                <a:latin typeface="+mj-lt"/>
              </a:rPr>
              <a:t>The Hartford Produce Mobile Market</a:t>
            </a:r>
          </a:p>
        </p:txBody>
      </p:sp>
      <p:sp>
        <p:nvSpPr>
          <p:cNvPr id="5" name="Content Placeholder 3">
            <a:extLst>
              <a:ext uri="{FF2B5EF4-FFF2-40B4-BE49-F238E27FC236}">
                <a16:creationId xmlns:a16="http://schemas.microsoft.com/office/drawing/2014/main" id="{ACEA6BE7-F274-A2EA-C059-C38F95A7FA2C}"/>
              </a:ext>
            </a:extLst>
          </p:cNvPr>
          <p:cNvSpPr txBox="1">
            <a:spLocks/>
          </p:cNvSpPr>
          <p:nvPr/>
        </p:nvSpPr>
        <p:spPr>
          <a:xfrm>
            <a:off x="744538" y="4288995"/>
            <a:ext cx="9790111" cy="2855670"/>
          </a:xfr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200" b="1" dirty="0">
                <a:solidFill>
                  <a:srgbClr val="BE2D2D"/>
                </a:solidFill>
              </a:rPr>
              <a:t>Main goal:</a:t>
            </a:r>
          </a:p>
          <a:p>
            <a:pPr marL="0" indent="0" algn="ctr">
              <a:buFont typeface="Arial" pitchFamily="34" charset="0"/>
              <a:buNone/>
            </a:pPr>
            <a:r>
              <a:rPr lang="en-US" sz="4200" i="1" dirty="0"/>
              <a:t>Meet communities where they are to improve their food security (following </a:t>
            </a:r>
            <a:r>
              <a:rPr lang="en-US" sz="4200" i="1" u="sng" dirty="0"/>
              <a:t>equity</a:t>
            </a:r>
            <a:r>
              <a:rPr lang="en-US" sz="4200" i="1" dirty="0"/>
              <a:t> principles)</a:t>
            </a:r>
          </a:p>
        </p:txBody>
      </p:sp>
      <p:pic>
        <p:nvPicPr>
          <p:cNvPr id="4" name="Picture 3" descr="Photograph of a blue bus labeled &quot;Hartford Mobile Market&quot; parked on a city street in front of a brick building. The bus features colorful murals of vegetables, buildings, and clouds, indicating its purpose as a mobile fresh food market serving the Hartford community.">
            <a:extLst>
              <a:ext uri="{FF2B5EF4-FFF2-40B4-BE49-F238E27FC236}">
                <a16:creationId xmlns:a16="http://schemas.microsoft.com/office/drawing/2014/main" id="{9F79C4ED-D34C-6061-461B-2B0349801823}"/>
              </a:ext>
            </a:extLst>
          </p:cNvPr>
          <p:cNvPicPr>
            <a:picLocks noChangeAspect="1"/>
          </p:cNvPicPr>
          <p:nvPr/>
        </p:nvPicPr>
        <p:blipFill rotWithShape="1">
          <a:blip r:embed="rId3"/>
          <a:srcRect l="9752" r="9359" b="2"/>
          <a:stretch>
            <a:fillRect/>
          </a:stretch>
        </p:blipFill>
        <p:spPr>
          <a:xfrm>
            <a:off x="11734800" y="3314700"/>
            <a:ext cx="5181600" cy="4804261"/>
          </a:xfrm>
          <a:prstGeom prst="rect">
            <a:avLst/>
          </a:prstGeom>
          <a:noFill/>
        </p:spPr>
      </p:pic>
      <p:pic>
        <p:nvPicPr>
          <p:cNvPr id="8" name="Picture 5" descr="Logos for CEHDL, UConn, the Hispanic Health Council, and the Yale School of Public Health">
            <a:extLst>
              <a:ext uri="{FF2B5EF4-FFF2-40B4-BE49-F238E27FC236}">
                <a16:creationId xmlns:a16="http://schemas.microsoft.com/office/drawing/2014/main" id="{1360EE22-BCBF-0445-1EF6-C305C187EC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9172898"/>
            <a:ext cx="8581686" cy="91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Logo for the National Institute on Minority Health and Health Disparities">
            <a:extLst>
              <a:ext uri="{FF2B5EF4-FFF2-40B4-BE49-F238E27FC236}">
                <a16:creationId xmlns:a16="http://schemas.microsoft.com/office/drawing/2014/main" id="{4D02EFF9-75CA-EAF9-8922-C3F6ACE4F1B7}"/>
              </a:ext>
            </a:extLst>
          </p:cNvPr>
          <p:cNvPicPr>
            <a:picLocks noChangeAspect="1"/>
          </p:cNvPicPr>
          <p:nvPr/>
        </p:nvPicPr>
        <p:blipFill>
          <a:blip r:embed="rId5"/>
          <a:stretch>
            <a:fillRect/>
          </a:stretch>
        </p:blipFill>
        <p:spPr>
          <a:xfrm>
            <a:off x="8896647" y="9172899"/>
            <a:ext cx="2648812" cy="790252"/>
          </a:xfrm>
          <a:prstGeom prst="rect">
            <a:avLst/>
          </a:prstGeom>
        </p:spPr>
      </p:pic>
    </p:spTree>
    <p:extLst>
      <p:ext uri="{BB962C8B-B14F-4D97-AF65-F5344CB8AC3E}">
        <p14:creationId xmlns:p14="http://schemas.microsoft.com/office/powerpoint/2010/main" val="3945026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858A-2654-1645-5E46-FF6B9467F9CB}"/>
              </a:ext>
            </a:extLst>
          </p:cNvPr>
          <p:cNvSpPr>
            <a:spLocks noGrp="1"/>
          </p:cNvSpPr>
          <p:nvPr>
            <p:ph type="title"/>
          </p:nvPr>
        </p:nvSpPr>
        <p:spPr>
          <a:xfrm>
            <a:off x="457199" y="914400"/>
            <a:ext cx="15974291" cy="2000250"/>
          </a:xfrm>
        </p:spPr>
        <p:txBody>
          <a:bodyPr/>
          <a:lstStyle/>
          <a:p>
            <a:r>
              <a:rPr lang="en-US" b="0" dirty="0"/>
              <a:t>​</a:t>
            </a:r>
            <a:r>
              <a:rPr lang="en-US" b="0" dirty="0">
                <a:latin typeface="+mj-lt"/>
              </a:rPr>
              <a:t>Community consultation to address food insecurity and hunger in Hartford</a:t>
            </a:r>
          </a:p>
        </p:txBody>
      </p:sp>
      <p:sp>
        <p:nvSpPr>
          <p:cNvPr id="3" name="Content Placeholder 2">
            <a:extLst>
              <a:ext uri="{FF2B5EF4-FFF2-40B4-BE49-F238E27FC236}">
                <a16:creationId xmlns:a16="http://schemas.microsoft.com/office/drawing/2014/main" id="{B234DBFE-D824-8A00-423D-8B94875BE08F}"/>
              </a:ext>
            </a:extLst>
          </p:cNvPr>
          <p:cNvSpPr>
            <a:spLocks noGrp="1"/>
          </p:cNvSpPr>
          <p:nvPr>
            <p:ph sz="quarter" idx="12"/>
          </p:nvPr>
        </p:nvSpPr>
        <p:spPr>
          <a:xfrm>
            <a:off x="438150" y="3369733"/>
            <a:ext cx="5454555" cy="5107517"/>
          </a:xfrm>
        </p:spPr>
        <p:txBody>
          <a:bodyPr/>
          <a:lstStyle/>
          <a:p>
            <a:r>
              <a:rPr lang="en-US" sz="2800" b="1" dirty="0">
                <a:cs typeface="Calibri" panose="020F0502020204030204" pitchFamily="34" charset="0"/>
              </a:rPr>
              <a:t>Formative research on fruit and vegetable access: </a:t>
            </a:r>
            <a:endParaRPr lang="en-US" sz="2800" dirty="0">
              <a:cs typeface="Calibri" panose="020F0502020204030204" pitchFamily="34" charset="0"/>
            </a:endParaRPr>
          </a:p>
          <a:p>
            <a:pPr marL="457200" indent="-457200">
              <a:buFont typeface="Arial" panose="020B0604020202020204" pitchFamily="34" charset="0"/>
              <a:buChar char="•"/>
            </a:pPr>
            <a:r>
              <a:rPr lang="en-US" sz="2800" dirty="0">
                <a:cs typeface="Calibri" panose="020F0502020204030204" pitchFamily="34" charset="0"/>
              </a:rPr>
              <a:t>Based on </a:t>
            </a:r>
            <a:r>
              <a:rPr lang="en-US" sz="2800" b="1" dirty="0">
                <a:cs typeface="Calibri" panose="020F0502020204030204" pitchFamily="34" charset="0"/>
              </a:rPr>
              <a:t>focus groups </a:t>
            </a:r>
            <a:r>
              <a:rPr lang="en-US" sz="2800" dirty="0">
                <a:cs typeface="Calibri" panose="020F0502020204030204" pitchFamily="34" charset="0"/>
              </a:rPr>
              <a:t>and community dialogues </a:t>
            </a:r>
          </a:p>
          <a:p>
            <a:pPr marL="457200" indent="-457200">
              <a:buFont typeface="Arial" panose="020B0604020202020204" pitchFamily="34" charset="0"/>
              <a:buChar char="•"/>
            </a:pPr>
            <a:r>
              <a:rPr lang="en-US" sz="2800" dirty="0">
                <a:cs typeface="Calibri" panose="020F0502020204030204" pitchFamily="34" charset="0"/>
              </a:rPr>
              <a:t>Coordinated by a multi-disciplinary team</a:t>
            </a:r>
          </a:p>
          <a:p>
            <a:pPr marL="457200" indent="-457200">
              <a:buFont typeface="Arial" panose="020B0604020202020204" pitchFamily="34" charset="0"/>
              <a:buChar char="•"/>
            </a:pPr>
            <a:r>
              <a:rPr lang="en-US" sz="2800" dirty="0">
                <a:cs typeface="Calibri" panose="020F0502020204030204" pitchFamily="34" charset="0"/>
              </a:rPr>
              <a:t>Goal was to develop an innovative, feasible and sustainable method of increasing access to fruits and vegetables in Hartford’s South end </a:t>
            </a:r>
          </a:p>
          <a:p>
            <a:endParaRPr lang="en-US" sz="2800" dirty="0">
              <a:cs typeface="Calibri" panose="020F0502020204030204" pitchFamily="34" charset="0"/>
            </a:endParaRPr>
          </a:p>
          <a:p>
            <a:endParaRPr lang="en-US" sz="2800" dirty="0">
              <a:latin typeface="Arial Narrow" panose="020B0606020202030204" pitchFamily="34" charset="0"/>
            </a:endParaRPr>
          </a:p>
        </p:txBody>
      </p:sp>
      <p:sp>
        <p:nvSpPr>
          <p:cNvPr id="5" name="Content Placeholder 2">
            <a:extLst>
              <a:ext uri="{FF2B5EF4-FFF2-40B4-BE49-F238E27FC236}">
                <a16:creationId xmlns:a16="http://schemas.microsoft.com/office/drawing/2014/main" id="{19AB3A42-34BC-00F7-719E-3513B69FD79F}"/>
              </a:ext>
            </a:extLst>
          </p:cNvPr>
          <p:cNvSpPr txBox="1">
            <a:spLocks/>
          </p:cNvSpPr>
          <p:nvPr/>
        </p:nvSpPr>
        <p:spPr>
          <a:xfrm>
            <a:off x="6207579" y="3369733"/>
            <a:ext cx="11642271" cy="4878917"/>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dirty="0">
                <a:cs typeface="Calibri" panose="020F0502020204030204" pitchFamily="34" charset="0"/>
              </a:rPr>
              <a:t>Co-design process: </a:t>
            </a:r>
            <a:endParaRPr lang="en-US" sz="2800" dirty="0">
              <a:cs typeface="Calibri" panose="020F0502020204030204" pitchFamily="34" charset="0"/>
            </a:endParaRPr>
          </a:p>
          <a:p>
            <a:pPr marL="457200" indent="-457200">
              <a:buFont typeface="Arial" panose="020B0604020202020204" pitchFamily="34" charset="0"/>
              <a:buChar char="•"/>
            </a:pPr>
            <a:r>
              <a:rPr lang="en-US" sz="2800" dirty="0">
                <a:cs typeface="Calibri" panose="020F0502020204030204" pitchFamily="34" charset="0"/>
              </a:rPr>
              <a:t>Brainstorming sessions among team members</a:t>
            </a:r>
          </a:p>
          <a:p>
            <a:pPr marL="457200" indent="-457200">
              <a:buFont typeface="Arial" panose="020B0604020202020204" pitchFamily="34" charset="0"/>
              <a:buChar char="•"/>
            </a:pPr>
            <a:r>
              <a:rPr lang="en-US" sz="2800" dirty="0">
                <a:cs typeface="Calibri" panose="020F0502020204030204" pitchFamily="34" charset="0"/>
              </a:rPr>
              <a:t>A </a:t>
            </a:r>
            <a:r>
              <a:rPr lang="en-US" sz="2800" b="1" dirty="0">
                <a:cs typeface="Calibri" panose="020F0502020204030204" pitchFamily="34" charset="0"/>
              </a:rPr>
              <a:t>focus group </a:t>
            </a:r>
            <a:r>
              <a:rPr lang="en-US" sz="2800" dirty="0">
                <a:cs typeface="Calibri" panose="020F0502020204030204" pitchFamily="34" charset="0"/>
              </a:rPr>
              <a:t>and individual conversations with community agency staff who live in Hartford’s South end</a:t>
            </a:r>
          </a:p>
          <a:p>
            <a:pPr marL="457200" indent="-457200">
              <a:buFont typeface="Arial" panose="020B0604020202020204" pitchFamily="34" charset="0"/>
              <a:buChar char="•"/>
            </a:pPr>
            <a:r>
              <a:rPr lang="en-US" sz="2800" b="1" dirty="0">
                <a:cs typeface="Calibri" panose="020F0502020204030204" pitchFamily="34" charset="0"/>
              </a:rPr>
              <a:t>Listening sessions </a:t>
            </a:r>
            <a:r>
              <a:rPr lang="en-US" sz="2800" dirty="0">
                <a:cs typeface="Calibri" panose="020F0502020204030204" pitchFamily="34" charset="0"/>
              </a:rPr>
              <a:t>and </a:t>
            </a:r>
            <a:r>
              <a:rPr lang="en-US" sz="2800" b="1" dirty="0">
                <a:cs typeface="Calibri" panose="020F0502020204030204" pitchFamily="34" charset="0"/>
              </a:rPr>
              <a:t>interviews </a:t>
            </a:r>
            <a:r>
              <a:rPr lang="en-US" sz="2800" dirty="0">
                <a:cs typeface="Calibri" panose="020F0502020204030204" pitchFamily="34" charset="0"/>
              </a:rPr>
              <a:t>with community members</a:t>
            </a:r>
          </a:p>
          <a:p>
            <a:pPr marL="457200" indent="-457200">
              <a:buFont typeface="Arial" panose="020B0604020202020204" pitchFamily="34" charset="0"/>
              <a:buChar char="•"/>
            </a:pPr>
            <a:r>
              <a:rPr lang="en-US" sz="2800" b="1" dirty="0">
                <a:cs typeface="Calibri" panose="020F0502020204030204" pitchFamily="34" charset="0"/>
              </a:rPr>
              <a:t>Dialogues</a:t>
            </a:r>
            <a:r>
              <a:rPr lang="en-US" sz="2800" dirty="0">
                <a:cs typeface="Calibri" panose="020F0502020204030204" pitchFamily="34" charset="0"/>
              </a:rPr>
              <a:t> with key leaders from a variety of government and private organizations at the city and state levels, knowledgeable of food insecurity.. </a:t>
            </a:r>
          </a:p>
          <a:p>
            <a:pPr marL="457200" indent="-457200">
              <a:buFont typeface="Arial" panose="020B0604020202020204" pitchFamily="34" charset="0"/>
              <a:buChar char="•"/>
            </a:pPr>
            <a:r>
              <a:rPr lang="en-US" sz="2800" dirty="0">
                <a:cs typeface="Calibri" panose="020F0502020204030204" pitchFamily="34" charset="0"/>
              </a:rPr>
              <a:t>Extensive </a:t>
            </a:r>
            <a:r>
              <a:rPr lang="en-US" sz="2800" b="1" dirty="0">
                <a:cs typeface="Calibri" panose="020F0502020204030204" pitchFamily="34" charset="0"/>
              </a:rPr>
              <a:t>review of literature</a:t>
            </a:r>
          </a:p>
          <a:p>
            <a:pPr marL="457200" indent="-457200">
              <a:buFont typeface="Arial" panose="020B0604020202020204" pitchFamily="34" charset="0"/>
              <a:buChar char="•"/>
            </a:pPr>
            <a:r>
              <a:rPr lang="en-US" sz="2800" b="1" dirty="0">
                <a:cs typeface="Calibri" panose="020F0502020204030204" pitchFamily="34" charset="0"/>
              </a:rPr>
              <a:t>Field research </a:t>
            </a:r>
            <a:r>
              <a:rPr lang="en-US" sz="2800" dirty="0">
                <a:cs typeface="Calibri" panose="020F0502020204030204" pitchFamily="34" charset="0"/>
              </a:rPr>
              <a:t>to identify neighborhoods where increased access to fruits and vegetables were most needed </a:t>
            </a:r>
          </a:p>
        </p:txBody>
      </p:sp>
    </p:spTree>
    <p:extLst>
      <p:ext uri="{BB962C8B-B14F-4D97-AF65-F5344CB8AC3E}">
        <p14:creationId xmlns:p14="http://schemas.microsoft.com/office/powerpoint/2010/main" val="305643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3635-BDFE-37F4-4F5A-973806C6D986}"/>
              </a:ext>
            </a:extLst>
          </p:cNvPr>
          <p:cNvSpPr>
            <a:spLocks noGrp="1"/>
          </p:cNvSpPr>
          <p:nvPr>
            <p:ph type="title"/>
          </p:nvPr>
        </p:nvSpPr>
        <p:spPr>
          <a:xfrm>
            <a:off x="820738" y="1642576"/>
            <a:ext cx="13876867" cy="1050925"/>
          </a:xfrm>
        </p:spPr>
        <p:txBody>
          <a:bodyPr/>
          <a:lstStyle/>
          <a:p>
            <a:r>
              <a:rPr lang="en-US" b="0" dirty="0">
                <a:latin typeface="+mj-lt"/>
              </a:rPr>
              <a:t>Extensive consultations with stakeholders</a:t>
            </a:r>
          </a:p>
        </p:txBody>
      </p:sp>
      <p:sp>
        <p:nvSpPr>
          <p:cNvPr id="3" name="Content Placeholder 2">
            <a:extLst>
              <a:ext uri="{FF2B5EF4-FFF2-40B4-BE49-F238E27FC236}">
                <a16:creationId xmlns:a16="http://schemas.microsoft.com/office/drawing/2014/main" id="{60FE803F-F5BC-1407-EC0B-1FC46EA859E9}"/>
              </a:ext>
            </a:extLst>
          </p:cNvPr>
          <p:cNvSpPr>
            <a:spLocks noGrp="1"/>
          </p:cNvSpPr>
          <p:nvPr>
            <p:ph sz="quarter" idx="12"/>
          </p:nvPr>
        </p:nvSpPr>
        <p:spPr>
          <a:xfrm>
            <a:off x="820738" y="3314700"/>
            <a:ext cx="9180512" cy="5881687"/>
          </a:xfrm>
        </p:spPr>
        <p:txBody>
          <a:bodyPr/>
          <a:lstStyle/>
          <a:p>
            <a:pPr marL="571500" indent="-571500">
              <a:buFont typeface="Arial" panose="020B0604020202020204" pitchFamily="34" charset="0"/>
              <a:buChar char="•"/>
            </a:pPr>
            <a:r>
              <a:rPr lang="en-US" sz="3800" dirty="0"/>
              <a:t>Community based organizations</a:t>
            </a:r>
          </a:p>
          <a:p>
            <a:pPr marL="571500" indent="-571500">
              <a:buFont typeface="Arial" panose="020B0604020202020204" pitchFamily="34" charset="0"/>
              <a:buChar char="•"/>
            </a:pPr>
            <a:r>
              <a:rPr lang="en-US" sz="3800" dirty="0"/>
              <a:t>Local growers</a:t>
            </a:r>
          </a:p>
          <a:p>
            <a:pPr marL="571500" indent="-571500">
              <a:buFont typeface="Arial" panose="020B0604020202020204" pitchFamily="34" charset="0"/>
              <a:buChar char="•"/>
            </a:pPr>
            <a:r>
              <a:rPr lang="en-US" sz="3800" dirty="0"/>
              <a:t>Farmers markets</a:t>
            </a:r>
          </a:p>
          <a:p>
            <a:pPr marL="571500" indent="-571500">
              <a:buFont typeface="Arial" panose="020B0604020202020204" pitchFamily="34" charset="0"/>
              <a:buChar char="•"/>
            </a:pPr>
            <a:r>
              <a:rPr lang="en-US" sz="3800" dirty="0"/>
              <a:t>Food assistance programs (SNAP, WIC)</a:t>
            </a:r>
          </a:p>
          <a:p>
            <a:pPr marL="571500" indent="-571500">
              <a:buFont typeface="Arial" panose="020B0604020202020204" pitchFamily="34" charset="0"/>
              <a:buChar char="•"/>
            </a:pPr>
            <a:r>
              <a:rPr lang="en-US" sz="3800" dirty="0"/>
              <a:t>City officials</a:t>
            </a:r>
          </a:p>
          <a:p>
            <a:pPr marL="571500" indent="-571500">
              <a:buFont typeface="Arial" panose="020B0604020202020204" pitchFamily="34" charset="0"/>
              <a:buChar char="•"/>
            </a:pPr>
            <a:r>
              <a:rPr lang="en-US" sz="3800" dirty="0"/>
              <a:t>Universities</a:t>
            </a:r>
          </a:p>
          <a:p>
            <a:pPr marL="1314450" lvl="1" indent="-571500">
              <a:buFont typeface="Arial" panose="020B0604020202020204" pitchFamily="34" charset="0"/>
              <a:buChar char="•"/>
            </a:pPr>
            <a:r>
              <a:rPr lang="en-US" sz="3400" dirty="0"/>
              <a:t>Researchers</a:t>
            </a:r>
          </a:p>
          <a:p>
            <a:pPr marL="1314450" lvl="1" indent="-571500">
              <a:buFont typeface="Arial" panose="020B0604020202020204" pitchFamily="34" charset="0"/>
              <a:buChar char="•"/>
            </a:pPr>
            <a:r>
              <a:rPr lang="en-US" sz="3400" dirty="0"/>
              <a:t>Extension system</a:t>
            </a:r>
          </a:p>
        </p:txBody>
      </p:sp>
      <p:pic>
        <p:nvPicPr>
          <p:cNvPr id="7" name="Picture 6" descr="Photograph of a blue bus labeled &quot;Hartford Mobile Market&quot; parked on a city street in front of a brick building. The bus features colorful murals of vegetables, buildings, and clouds, indicating its purpose as a mobile fresh food market serving the Hartford community.">
            <a:extLst>
              <a:ext uri="{FF2B5EF4-FFF2-40B4-BE49-F238E27FC236}">
                <a16:creationId xmlns:a16="http://schemas.microsoft.com/office/drawing/2014/main" id="{0B23F7D0-4092-051A-C421-3E20AA38A620}"/>
              </a:ext>
            </a:extLst>
          </p:cNvPr>
          <p:cNvPicPr>
            <a:picLocks noChangeAspect="1"/>
          </p:cNvPicPr>
          <p:nvPr/>
        </p:nvPicPr>
        <p:blipFill rotWithShape="1">
          <a:blip r:embed="rId3"/>
          <a:srcRect l="9752" r="9359" b="2"/>
          <a:stretch>
            <a:fillRect/>
          </a:stretch>
        </p:blipFill>
        <p:spPr>
          <a:xfrm>
            <a:off x="11734800" y="3314700"/>
            <a:ext cx="5181600" cy="4804261"/>
          </a:xfrm>
          <a:prstGeom prst="rect">
            <a:avLst/>
          </a:prstGeom>
          <a:noFill/>
        </p:spPr>
      </p:pic>
    </p:spTree>
    <p:extLst>
      <p:ext uri="{BB962C8B-B14F-4D97-AF65-F5344CB8AC3E}">
        <p14:creationId xmlns:p14="http://schemas.microsoft.com/office/powerpoint/2010/main" val="724212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11B47-7C0A-B45E-8E24-CEB5D9FDE16B}"/>
              </a:ext>
            </a:extLst>
          </p:cNvPr>
          <p:cNvSpPr>
            <a:spLocks noGrp="1"/>
          </p:cNvSpPr>
          <p:nvPr>
            <p:ph type="title"/>
          </p:nvPr>
        </p:nvSpPr>
        <p:spPr>
          <a:xfrm>
            <a:off x="428081" y="791633"/>
            <a:ext cx="15980319" cy="1951567"/>
          </a:xfrm>
        </p:spPr>
        <p:txBody>
          <a:bodyPr/>
          <a:lstStyle/>
          <a:p>
            <a:r>
              <a:rPr lang="en-US" b="0" dirty="0">
                <a:latin typeface="+mj-lt"/>
              </a:rPr>
              <a:t>Summary of iterative process followed to </a:t>
            </a:r>
            <a:br>
              <a:rPr lang="en-US" b="0" dirty="0">
                <a:latin typeface="+mj-lt"/>
              </a:rPr>
            </a:br>
            <a:r>
              <a:rPr lang="en-US" b="0" dirty="0">
                <a:latin typeface="+mj-lt"/>
              </a:rPr>
              <a:t>co-design the Hartford Produce Mobile Market</a:t>
            </a:r>
          </a:p>
        </p:txBody>
      </p:sp>
      <p:pic>
        <p:nvPicPr>
          <p:cNvPr id="6" name="Picture 5" descr="Photograph of a blue bus labeled &quot;Hartford Mobile Market&quot; parked on a city street in front of a brick building. The bus features colorful murals of vegetables, plants, and buildings, indicating its purpose as a mobile market promoting fresh produce and community access to healthy food.">
            <a:extLst>
              <a:ext uri="{FF2B5EF4-FFF2-40B4-BE49-F238E27FC236}">
                <a16:creationId xmlns:a16="http://schemas.microsoft.com/office/drawing/2014/main" id="{EB0B7379-65BE-7D11-0E15-83340256DC16}"/>
              </a:ext>
            </a:extLst>
          </p:cNvPr>
          <p:cNvPicPr>
            <a:picLocks noChangeAspect="1"/>
          </p:cNvPicPr>
          <p:nvPr/>
        </p:nvPicPr>
        <p:blipFill rotWithShape="1">
          <a:blip r:embed="rId2"/>
          <a:srcRect l="949" t="13578" b="14347"/>
          <a:stretch/>
        </p:blipFill>
        <p:spPr>
          <a:xfrm>
            <a:off x="10065125" y="4857750"/>
            <a:ext cx="7758851" cy="2912533"/>
          </a:xfrm>
          <a:prstGeom prst="rect">
            <a:avLst/>
          </a:prstGeom>
        </p:spPr>
      </p:pic>
      <p:sp>
        <p:nvSpPr>
          <p:cNvPr id="3" name="Content Placeholder 2">
            <a:extLst>
              <a:ext uri="{FF2B5EF4-FFF2-40B4-BE49-F238E27FC236}">
                <a16:creationId xmlns:a16="http://schemas.microsoft.com/office/drawing/2014/main" id="{F3BB2F4C-53FD-587F-9264-19A5AA52D593}"/>
              </a:ext>
            </a:extLst>
          </p:cNvPr>
          <p:cNvSpPr txBox="1">
            <a:spLocks/>
          </p:cNvSpPr>
          <p:nvPr/>
        </p:nvSpPr>
        <p:spPr>
          <a:xfrm>
            <a:off x="464024" y="3416300"/>
            <a:ext cx="9149319" cy="6079067"/>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i="1" dirty="0">
                <a:cs typeface="Calibri" panose="020F0502020204030204" pitchFamily="34" charset="0"/>
              </a:rPr>
              <a:t>Co-design was successful because it built from:</a:t>
            </a:r>
          </a:p>
          <a:p>
            <a:pPr marL="342900" indent="-342900">
              <a:buFont typeface="Arial" panose="020B0604020202020204" pitchFamily="34" charset="0"/>
              <a:buChar char="•"/>
            </a:pPr>
            <a:r>
              <a:rPr lang="en-US" sz="2800" dirty="0"/>
              <a:t>Prior community-engaged research formative research to address food insecurity in Hartford</a:t>
            </a:r>
          </a:p>
          <a:p>
            <a:pPr marL="342900" indent="-342900">
              <a:buFont typeface="Arial" panose="020B0604020202020204" pitchFamily="34" charset="0"/>
              <a:buChar char="•"/>
            </a:pPr>
            <a:r>
              <a:rPr lang="en-US" sz="2800" dirty="0"/>
              <a:t>Stakeholders’ focus groups</a:t>
            </a:r>
          </a:p>
          <a:p>
            <a:pPr marL="342900" indent="-342900">
              <a:buFont typeface="Arial" panose="020B0604020202020204" pitchFamily="34" charset="0"/>
              <a:buChar char="•"/>
            </a:pPr>
            <a:r>
              <a:rPr lang="en-US" sz="2800" dirty="0"/>
              <a:t>Community dialogues</a:t>
            </a:r>
          </a:p>
          <a:p>
            <a:pPr marL="342900" indent="-342900">
              <a:buFont typeface="Arial" panose="020B0604020202020204" pitchFamily="34" charset="0"/>
              <a:buChar char="•"/>
            </a:pPr>
            <a:r>
              <a:rPr lang="en-US" sz="2800" dirty="0"/>
              <a:t>Establishment of an advisory board</a:t>
            </a:r>
          </a:p>
          <a:p>
            <a:pPr marL="342900" indent="-342900">
              <a:buFont typeface="Arial" panose="020B0604020202020204" pitchFamily="34" charset="0"/>
              <a:buChar char="•"/>
            </a:pPr>
            <a:r>
              <a:rPr lang="en-US" sz="2800" dirty="0"/>
              <a:t>Assigning a steering committee</a:t>
            </a:r>
          </a:p>
          <a:p>
            <a:pPr marL="342900" indent="-342900">
              <a:buFont typeface="Arial" panose="020B0604020202020204" pitchFamily="34" charset="0"/>
              <a:buChar char="•"/>
            </a:pPr>
            <a:r>
              <a:rPr lang="en-US" sz="2800" dirty="0"/>
              <a:t>Key informants’ interviews</a:t>
            </a:r>
          </a:p>
          <a:p>
            <a:pPr marL="342900" indent="-342900">
              <a:buFont typeface="Arial" panose="020B0604020202020204" pitchFamily="34" charset="0"/>
              <a:buChar char="•"/>
            </a:pPr>
            <a:r>
              <a:rPr lang="en-US" sz="2800" dirty="0"/>
              <a:t>Strong representation from community members reflecting the people that the program wanted to serve</a:t>
            </a:r>
          </a:p>
          <a:p>
            <a:pPr marL="342900" indent="-342900">
              <a:buFont typeface="Arial" panose="020B0604020202020204" pitchFamily="34" charset="0"/>
              <a:buChar char="•"/>
            </a:pPr>
            <a:r>
              <a:rPr lang="en-US" sz="2800" dirty="0"/>
              <a:t>Identifying key considerations like parking location, produce sources, sales volume, and payment methods.</a:t>
            </a:r>
          </a:p>
          <a:p>
            <a:pPr marL="457200" indent="-457200">
              <a:buFont typeface="Arial" panose="020B0604020202020204" pitchFamily="34" charset="0"/>
              <a:buChar char="•"/>
            </a:pPr>
            <a:endParaRPr lang="en-US" sz="2800" dirty="0">
              <a:cs typeface="Calibri" panose="020F0502020204030204" pitchFamily="34" charset="0"/>
            </a:endParaRPr>
          </a:p>
        </p:txBody>
      </p:sp>
    </p:spTree>
    <p:extLst>
      <p:ext uri="{BB962C8B-B14F-4D97-AF65-F5344CB8AC3E}">
        <p14:creationId xmlns:p14="http://schemas.microsoft.com/office/powerpoint/2010/main" val="66013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C7ADE-756B-11CC-02F5-4943E21F8043}"/>
              </a:ext>
            </a:extLst>
          </p:cNvPr>
          <p:cNvSpPr>
            <a:spLocks noGrp="1"/>
          </p:cNvSpPr>
          <p:nvPr>
            <p:ph type="title"/>
          </p:nvPr>
        </p:nvSpPr>
        <p:spPr>
          <a:xfrm>
            <a:off x="457200" y="1735311"/>
            <a:ext cx="16179800" cy="1050925"/>
          </a:xfrm>
        </p:spPr>
        <p:txBody>
          <a:bodyPr/>
          <a:lstStyle/>
          <a:p>
            <a:r>
              <a:rPr lang="en-US" b="0" dirty="0">
                <a:latin typeface="+mj-lt"/>
              </a:rPr>
              <a:t>Key Features of The Hartford Mobile Market</a:t>
            </a:r>
          </a:p>
        </p:txBody>
      </p:sp>
      <p:sp>
        <p:nvSpPr>
          <p:cNvPr id="5" name="Content Placeholder 3">
            <a:extLst>
              <a:ext uri="{FF2B5EF4-FFF2-40B4-BE49-F238E27FC236}">
                <a16:creationId xmlns:a16="http://schemas.microsoft.com/office/drawing/2014/main" id="{4185819F-F0D3-BC3E-26D3-56E98E83A4C4}"/>
              </a:ext>
            </a:extLst>
          </p:cNvPr>
          <p:cNvSpPr txBox="1">
            <a:spLocks/>
          </p:cNvSpPr>
          <p:nvPr/>
        </p:nvSpPr>
        <p:spPr>
          <a:xfrm>
            <a:off x="457200" y="3337067"/>
            <a:ext cx="10210800" cy="535219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4000" dirty="0"/>
              <a:t>Offered both local produce and non-local produce that community members desire, right in their neighborhoods </a:t>
            </a:r>
          </a:p>
          <a:p>
            <a:r>
              <a:rPr lang="en-US" sz="4000" dirty="0"/>
              <a:t>Accepted SNAP benefits; WIC produce vouchers for local and non-local produce; WIC Farmers Market Coupons and Senior Farmers Market Coupons –for local produce</a:t>
            </a:r>
          </a:p>
          <a:p>
            <a:r>
              <a:rPr lang="en-US" sz="4000" dirty="0"/>
              <a:t>“Produce prescription” program</a:t>
            </a:r>
          </a:p>
        </p:txBody>
      </p:sp>
      <p:pic>
        <p:nvPicPr>
          <p:cNvPr id="6" name="Picture 4" descr="Photograph of a colorful bus converted into a mobile market labeled &quot;Hartford Mobile Market&quot; on the front, featuring vibrant green and yellow vegetable illustrations on blue and orange background. A chalkboard sign with &quot;Hartford Mobile Market&quot; written in pink and white stands beside the open bus door, indicating its purpose as a traveling fresh produce vendor.">
            <a:extLst>
              <a:ext uri="{FF2B5EF4-FFF2-40B4-BE49-F238E27FC236}">
                <a16:creationId xmlns:a16="http://schemas.microsoft.com/office/drawing/2014/main" id="{FE6D5076-179F-4686-350A-E8C52466B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63400" y="3086100"/>
            <a:ext cx="4634578" cy="53521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Logo featuring a brown paper bag filled with fresh produce including bread, tomatoes, pineapple, bananas, and leafy greens, with a stylized &quot;Rx&quot; symbol on the bag. Text below reads &quot;Produce4Health&quot; in bold green and &quot;Fresh Produce Prescription&quot; in smaller green font, indicating a program promoting healthy eating through produce prescriptions.">
            <a:extLst>
              <a:ext uri="{FF2B5EF4-FFF2-40B4-BE49-F238E27FC236}">
                <a16:creationId xmlns:a16="http://schemas.microsoft.com/office/drawing/2014/main" id="{06D376B2-73DA-A877-0AB7-D6FD5A1E3539}"/>
              </a:ext>
            </a:extLst>
          </p:cNvPr>
          <p:cNvPicPr>
            <a:picLocks noChangeAspect="1"/>
          </p:cNvPicPr>
          <p:nvPr/>
        </p:nvPicPr>
        <p:blipFill>
          <a:blip r:embed="rId4"/>
          <a:stretch>
            <a:fillRect/>
          </a:stretch>
        </p:blipFill>
        <p:spPr>
          <a:xfrm>
            <a:off x="8153400" y="8035173"/>
            <a:ext cx="1981200" cy="1857160"/>
          </a:xfrm>
          <a:prstGeom prst="rect">
            <a:avLst/>
          </a:prstGeom>
        </p:spPr>
      </p:pic>
    </p:spTree>
    <p:extLst>
      <p:ext uri="{BB962C8B-B14F-4D97-AF65-F5344CB8AC3E}">
        <p14:creationId xmlns:p14="http://schemas.microsoft.com/office/powerpoint/2010/main" val="184830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69DD6-DD8B-EE3B-8202-64219863FC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69187-0E16-64EB-66B8-AE4241DB128B}"/>
              </a:ext>
            </a:extLst>
          </p:cNvPr>
          <p:cNvSpPr>
            <a:spLocks noGrp="1"/>
          </p:cNvSpPr>
          <p:nvPr>
            <p:ph type="title"/>
          </p:nvPr>
        </p:nvSpPr>
        <p:spPr>
          <a:xfrm>
            <a:off x="457200" y="876300"/>
            <a:ext cx="14523754" cy="1050925"/>
          </a:xfrm>
        </p:spPr>
        <p:txBody>
          <a:bodyPr/>
          <a:lstStyle/>
          <a:p>
            <a:r>
              <a:rPr lang="en-US" b="0" noProof="0" dirty="0">
                <a:latin typeface="+mj-lt"/>
              </a:rPr>
              <a:t>How the Hartford Mobile Produce Market was expected to work</a:t>
            </a:r>
            <a:br>
              <a:rPr lang="en-US" b="0" noProof="0" dirty="0">
                <a:latin typeface="+mj-lt"/>
              </a:rPr>
            </a:br>
            <a:endParaRPr lang="en-US" b="0" noProof="0" dirty="0">
              <a:latin typeface="+mj-lt"/>
            </a:endParaRPr>
          </a:p>
        </p:txBody>
      </p:sp>
      <p:graphicFrame>
        <p:nvGraphicFramePr>
          <p:cNvPr id="3" name="Diagram 2" descr="Iterative flow chart showing how the Hartford Mobile Produce Market was expected to work. The mobile market was expected to increase produce access. Produce access, in turn, would increase produce purchases. Increased produce intake, which was the overall goal of the market, would be affected by an increase in produce purchases and an increase in nutrition education.">
            <a:extLst>
              <a:ext uri="{FF2B5EF4-FFF2-40B4-BE49-F238E27FC236}">
                <a16:creationId xmlns:a16="http://schemas.microsoft.com/office/drawing/2014/main" id="{7B921640-DD55-58EE-AFE5-669B02D4BD23}"/>
              </a:ext>
            </a:extLst>
          </p:cNvPr>
          <p:cNvGraphicFramePr/>
          <p:nvPr>
            <p:extLst>
              <p:ext uri="{D42A27DB-BD31-4B8C-83A1-F6EECF244321}">
                <p14:modId xmlns:p14="http://schemas.microsoft.com/office/powerpoint/2010/main" val="94068715"/>
              </p:ext>
            </p:extLst>
          </p:nvPr>
        </p:nvGraphicFramePr>
        <p:xfrm>
          <a:off x="457201" y="876299"/>
          <a:ext cx="18939163" cy="6882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Photograph of a colorful bus converted into a mobile market labeled &quot;Hartford Mobile Market&quot; on the front, featuring vibrant green and yellow vegetable illustrations on blue and orange background. A chalkboard sign with &quot;Hartford Mobile Market&quot; written in pink and white stands beside the open bus door, indicating its purpose as a traveling fresh produce vendor.">
            <a:extLst>
              <a:ext uri="{FF2B5EF4-FFF2-40B4-BE49-F238E27FC236}">
                <a16:creationId xmlns:a16="http://schemas.microsoft.com/office/drawing/2014/main" id="{C8ADD313-C71C-5CC6-4FFA-2549330D0740}"/>
              </a:ext>
            </a:extLst>
          </p:cNvPr>
          <p:cNvPicPr>
            <a:picLocks noChangeAspect="1"/>
          </p:cNvPicPr>
          <p:nvPr/>
        </p:nvPicPr>
        <p:blipFill rotWithShape="1">
          <a:blip r:embed="rId7"/>
          <a:srcRect l="949" t="13578" b="14347"/>
          <a:stretch/>
        </p:blipFill>
        <p:spPr>
          <a:xfrm>
            <a:off x="457200" y="5547718"/>
            <a:ext cx="10958945" cy="4113792"/>
          </a:xfrm>
          <a:prstGeom prst="rect">
            <a:avLst/>
          </a:prstGeom>
        </p:spPr>
      </p:pic>
    </p:spTree>
    <p:extLst>
      <p:ext uri="{BB962C8B-B14F-4D97-AF65-F5344CB8AC3E}">
        <p14:creationId xmlns:p14="http://schemas.microsoft.com/office/powerpoint/2010/main" val="1856210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08E80-87F7-FC1D-5DB2-6DCC33F7EE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DD904-1B6E-DFAA-B963-60D618090C1A}"/>
              </a:ext>
            </a:extLst>
          </p:cNvPr>
          <p:cNvSpPr>
            <a:spLocks noGrp="1"/>
          </p:cNvSpPr>
          <p:nvPr>
            <p:ph type="title"/>
          </p:nvPr>
        </p:nvSpPr>
        <p:spPr>
          <a:xfrm>
            <a:off x="839789" y="884237"/>
            <a:ext cx="11504611" cy="1874628"/>
          </a:xfrm>
        </p:spPr>
        <p:txBody>
          <a:bodyPr/>
          <a:lstStyle/>
          <a:p>
            <a:r>
              <a:rPr lang="en-US" b="0" dirty="0">
                <a:latin typeface="+mj-lt"/>
              </a:rPr>
              <a:t>Produce supply system:</a:t>
            </a:r>
            <a:br>
              <a:rPr lang="en-US" b="0" dirty="0">
                <a:latin typeface="+mj-lt"/>
              </a:rPr>
            </a:br>
            <a:r>
              <a:rPr lang="en-US" b="0" dirty="0">
                <a:latin typeface="+mj-lt"/>
              </a:rPr>
              <a:t>Hartford Produce Mobile Market </a:t>
            </a:r>
            <a:br>
              <a:rPr lang="en-US" dirty="0"/>
            </a:br>
            <a:endParaRPr lang="en-US" dirty="0"/>
          </a:p>
        </p:txBody>
      </p:sp>
      <p:pic>
        <p:nvPicPr>
          <p:cNvPr id="45" name="Picture 4" descr="Photograph of a colorful bus converted into a mobile market labeled &quot;Hartford Mobile Market&quot; on the front, featuring vibrant green and yellow vegetable illustrations on blue and orange background. A chalkboard sign with &quot;Hartford Mobile Market&quot; written in pink and white stands beside the open bus door, indicating its purpose as a traveling fresh produce vendor.">
            <a:extLst>
              <a:ext uri="{FF2B5EF4-FFF2-40B4-BE49-F238E27FC236}">
                <a16:creationId xmlns:a16="http://schemas.microsoft.com/office/drawing/2014/main" id="{FE084B6D-6064-0977-09F7-CABF72BF2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4874" y="0"/>
            <a:ext cx="2870271" cy="3314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descr="A visual representation of an equation. Produce Supply/Inventory was made up of foods from regional markets and local farms.">
            <a:extLst>
              <a:ext uri="{FF2B5EF4-FFF2-40B4-BE49-F238E27FC236}">
                <a16:creationId xmlns:a16="http://schemas.microsoft.com/office/drawing/2014/main" id="{D98D449A-CA13-A3A9-DBC0-9121114A5A9A}"/>
              </a:ext>
            </a:extLst>
          </p:cNvPr>
          <p:cNvGraphicFramePr/>
          <p:nvPr>
            <p:extLst>
              <p:ext uri="{D42A27DB-BD31-4B8C-83A1-F6EECF244321}">
                <p14:modId xmlns:p14="http://schemas.microsoft.com/office/powerpoint/2010/main" val="3527998320"/>
              </p:ext>
            </p:extLst>
          </p:nvPr>
        </p:nvGraphicFramePr>
        <p:xfrm>
          <a:off x="472766" y="3314700"/>
          <a:ext cx="10280073" cy="64486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ontent Placeholder 2">
            <a:extLst>
              <a:ext uri="{FF2B5EF4-FFF2-40B4-BE49-F238E27FC236}">
                <a16:creationId xmlns:a16="http://schemas.microsoft.com/office/drawing/2014/main" id="{A6B2C8B1-FDCF-869A-EEC9-0EEECC3BC814}"/>
              </a:ext>
            </a:extLst>
          </p:cNvPr>
          <p:cNvSpPr txBox="1">
            <a:spLocks/>
          </p:cNvSpPr>
          <p:nvPr/>
        </p:nvSpPr>
        <p:spPr>
          <a:xfrm>
            <a:off x="11055927" y="4749416"/>
            <a:ext cx="6759307" cy="2778720"/>
          </a:xfrm>
          <a:prstGeom prst="rect">
            <a:avLst/>
          </a:prstGeom>
        </p:spPr>
        <p:txBody>
          <a:bodyPr/>
          <a:lst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b="1" i="1" dirty="0">
                <a:cs typeface="Calibri" panose="020F0502020204030204" pitchFamily="34" charset="0"/>
              </a:rPr>
              <a:t>Key Roles:</a:t>
            </a:r>
          </a:p>
          <a:p>
            <a:pPr marL="514350" indent="-514350">
              <a:buFont typeface="+mj-lt"/>
              <a:buAutoNum type="arabicPeriod"/>
            </a:pPr>
            <a:r>
              <a:rPr lang="en-US" b="1" dirty="0">
                <a:cs typeface="Calibri" panose="020F0502020204030204" pitchFamily="34" charset="0"/>
              </a:rPr>
              <a:t>HHM Manager: </a:t>
            </a:r>
            <a:r>
              <a:rPr lang="en-US" dirty="0">
                <a:cs typeface="Calibri" panose="020F0502020204030204" pitchFamily="34" charset="0"/>
              </a:rPr>
              <a:t>Keeps track of food inventory levels</a:t>
            </a:r>
          </a:p>
          <a:p>
            <a:pPr marL="514350" indent="-514350">
              <a:buFont typeface="+mj-lt"/>
              <a:buAutoNum type="arabicPeriod"/>
            </a:pPr>
            <a:r>
              <a:rPr lang="en-US" b="1" dirty="0">
                <a:cs typeface="Calibri" panose="020F0502020204030204" pitchFamily="34" charset="0"/>
              </a:rPr>
              <a:t>Unit Driver: </a:t>
            </a:r>
            <a:r>
              <a:rPr lang="en-US" dirty="0">
                <a:cs typeface="Calibri" panose="020F0502020204030204" pitchFamily="34" charset="0"/>
              </a:rPr>
              <a:t>Responsible for making sure the unit is well-maintained</a:t>
            </a:r>
          </a:p>
          <a:p>
            <a:pPr marL="457200" indent="-457200">
              <a:buFont typeface="Arial" panose="020B0604020202020204" pitchFamily="34" charset="0"/>
              <a:buChar char="•"/>
            </a:pPr>
            <a:endParaRPr lang="en-US" sz="2800" dirty="0">
              <a:cs typeface="Calibri" panose="020F0502020204030204" pitchFamily="34" charset="0"/>
            </a:endParaRPr>
          </a:p>
        </p:txBody>
      </p:sp>
    </p:spTree>
    <p:extLst>
      <p:ext uri="{BB962C8B-B14F-4D97-AF65-F5344CB8AC3E}">
        <p14:creationId xmlns:p14="http://schemas.microsoft.com/office/powerpoint/2010/main" val="402688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B9E7335-F396-C26D-295A-127572CFDE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DBE85-1D5D-6CD8-E136-8F25CB9DFAD5}"/>
              </a:ext>
            </a:extLst>
          </p:cNvPr>
          <p:cNvSpPr>
            <a:spLocks noGrp="1"/>
          </p:cNvSpPr>
          <p:nvPr>
            <p:ph type="title"/>
          </p:nvPr>
        </p:nvSpPr>
        <p:spPr>
          <a:xfrm>
            <a:off x="325925" y="892784"/>
            <a:ext cx="12685712" cy="1898670"/>
          </a:xfrm>
        </p:spPr>
        <p:txBody>
          <a:bodyPr/>
          <a:lstStyle/>
          <a:p>
            <a:r>
              <a:rPr lang="en-US" b="0" dirty="0">
                <a:latin typeface="+mj-lt"/>
              </a:rPr>
              <a:t>Tracking produce purchases </a:t>
            </a:r>
            <a:br>
              <a:rPr lang="en-US" b="0" dirty="0">
                <a:latin typeface="+mj-lt"/>
              </a:rPr>
            </a:br>
            <a:r>
              <a:rPr lang="en-US" b="0" dirty="0">
                <a:latin typeface="+mj-lt"/>
              </a:rPr>
              <a:t>Hartford Mobile Produce Market</a:t>
            </a:r>
            <a:br>
              <a:rPr lang="en-US" dirty="0">
                <a:solidFill>
                  <a:srgbClr val="FFC000"/>
                </a:solidFill>
                <a:latin typeface="Arial Narrow" panose="020B0606020202030204" pitchFamily="34" charset="0"/>
              </a:rPr>
            </a:br>
            <a:br>
              <a:rPr lang="en-US" dirty="0">
                <a:latin typeface="Arial Narrow" panose="020B0606020202030204" pitchFamily="34" charset="0"/>
              </a:rPr>
            </a:br>
            <a:endParaRPr lang="en-US" dirty="0"/>
          </a:p>
        </p:txBody>
      </p:sp>
      <p:pic>
        <p:nvPicPr>
          <p:cNvPr id="34" name="Picture 4" descr="Photograph of a colorful bus converted into a mobile market labeled &quot;Hartford Mobile Market&quot; on the front, featuring vibrant green and yellow vegetable illustrations on blue and orange background. A chalkboard sign with &quot;Hartford Mobile Market&quot; written in pink and white stands beside the open bus door, indicating its purpose as a traveling fresh produce vendor.">
            <a:extLst>
              <a:ext uri="{FF2B5EF4-FFF2-40B4-BE49-F238E27FC236}">
                <a16:creationId xmlns:a16="http://schemas.microsoft.com/office/drawing/2014/main" id="{08F5AF6F-8409-0C8F-0BBD-325DE582C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64874" y="0"/>
            <a:ext cx="2870271" cy="3314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Diagram 11" descr="Payment methods accepted at the Hartford Mobile Produce Market included SNAP funds, WIC funds, cash, and others. Strategies to promote the Market included low prices, community outreach, marketing, and customer satisfaction surveys.">
            <a:extLst>
              <a:ext uri="{FF2B5EF4-FFF2-40B4-BE49-F238E27FC236}">
                <a16:creationId xmlns:a16="http://schemas.microsoft.com/office/drawing/2014/main" id="{9B7A0EE0-2568-1EC9-EE7D-9186AC9D5C2D}"/>
              </a:ext>
            </a:extLst>
          </p:cNvPr>
          <p:cNvGraphicFramePr/>
          <p:nvPr>
            <p:extLst>
              <p:ext uri="{D42A27DB-BD31-4B8C-83A1-F6EECF244321}">
                <p14:modId xmlns:p14="http://schemas.microsoft.com/office/powerpoint/2010/main" val="4247835544"/>
              </p:ext>
            </p:extLst>
          </p:nvPr>
        </p:nvGraphicFramePr>
        <p:xfrm>
          <a:off x="325925" y="3116737"/>
          <a:ext cx="11619220" cy="69702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Rectangle 12">
            <a:extLst>
              <a:ext uri="{FF2B5EF4-FFF2-40B4-BE49-F238E27FC236}">
                <a16:creationId xmlns:a16="http://schemas.microsoft.com/office/drawing/2014/main" id="{97767159-DCCA-329A-6C1C-88A656AF741F}"/>
              </a:ext>
            </a:extLst>
          </p:cNvPr>
          <p:cNvSpPr/>
          <p:nvPr/>
        </p:nvSpPr>
        <p:spPr>
          <a:xfrm>
            <a:off x="12385965" y="5285478"/>
            <a:ext cx="5399826" cy="2632723"/>
          </a:xfrm>
          <a:prstGeom prst="rect">
            <a:avLst/>
          </a:prstGeom>
          <a:solidFill>
            <a:srgbClr val="D4AF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rPr>
              <a:t>Sales tracked using a:</a:t>
            </a:r>
          </a:p>
          <a:p>
            <a:pPr algn="ctr"/>
            <a:r>
              <a:rPr lang="en-US" sz="1200" dirty="0">
                <a:solidFill>
                  <a:schemeClr val="tx1"/>
                </a:solidFill>
              </a:rPr>
              <a:t> </a:t>
            </a:r>
          </a:p>
          <a:p>
            <a:pPr algn="ctr"/>
            <a:r>
              <a:rPr lang="en-US" sz="3600" b="1" i="1" dirty="0">
                <a:solidFill>
                  <a:schemeClr val="tx1"/>
                </a:solidFill>
              </a:rPr>
              <a:t>Fiscal Management Information System</a:t>
            </a:r>
          </a:p>
        </p:txBody>
      </p:sp>
    </p:spTree>
    <p:extLst>
      <p:ext uri="{BB962C8B-B14F-4D97-AF65-F5344CB8AC3E}">
        <p14:creationId xmlns:p14="http://schemas.microsoft.com/office/powerpoint/2010/main" val="3910332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B592742-3849-C4FB-7E6A-982AAD700B8F}"/>
              </a:ext>
            </a:extLst>
          </p:cNvPr>
          <p:cNvSpPr>
            <a:spLocks noGrp="1"/>
          </p:cNvSpPr>
          <p:nvPr>
            <p:ph type="title"/>
          </p:nvPr>
        </p:nvSpPr>
        <p:spPr>
          <a:xfrm>
            <a:off x="1106488" y="-1050925"/>
            <a:ext cx="9180512" cy="1050925"/>
          </a:xfrm>
        </p:spPr>
        <p:txBody>
          <a:bodyPr anchor="b"/>
          <a:lstStyle/>
          <a:p>
            <a:r>
              <a:rPr lang="en-US" b="0" dirty="0"/>
              <a:t>Full operation processes of the co-designed Hartford Mobile Produce Market</a:t>
            </a:r>
            <a:endParaRPr lang="en-US" dirty="0"/>
          </a:p>
        </p:txBody>
      </p:sp>
      <p:pic>
        <p:nvPicPr>
          <p:cNvPr id="6" name="Content Placeholder 5" descr="Diagram illustrating factors influencing produce supply, access, purchases, and intake in a food system. Key components include HMM managing produce supply/inventory with critical quality control points, produce access through locations like local farms and markets, and produce purchases affected by price, consumer satisfaction, and marketing, leading to produce intake influenced by nutrition education, family support, and other factors.">
            <a:extLst>
              <a:ext uri="{FF2B5EF4-FFF2-40B4-BE49-F238E27FC236}">
                <a16:creationId xmlns:a16="http://schemas.microsoft.com/office/drawing/2014/main" id="{BF868341-2225-D008-9489-A901420EB5DE}"/>
              </a:ext>
            </a:extLst>
          </p:cNvPr>
          <p:cNvPicPr>
            <a:picLocks noGrp="1" noChangeAspect="1"/>
          </p:cNvPicPr>
          <p:nvPr>
            <p:ph sz="quarter" idx="12"/>
          </p:nvPr>
        </p:nvPicPr>
        <p:blipFill>
          <a:blip r:embed="rId2"/>
          <a:stretch>
            <a:fillRect/>
          </a:stretch>
        </p:blipFill>
        <p:spPr>
          <a:xfrm>
            <a:off x="734291" y="0"/>
            <a:ext cx="16819418" cy="10330190"/>
          </a:xfrm>
          <a:prstGeom prst="rect">
            <a:avLst/>
          </a:prstGeom>
        </p:spPr>
      </p:pic>
    </p:spTree>
    <p:extLst>
      <p:ext uri="{BB962C8B-B14F-4D97-AF65-F5344CB8AC3E}">
        <p14:creationId xmlns:p14="http://schemas.microsoft.com/office/powerpoint/2010/main" val="3729740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B0BB-0B1E-BD1E-E4E3-323199C1E568}"/>
              </a:ext>
            </a:extLst>
          </p:cNvPr>
          <p:cNvSpPr>
            <a:spLocks noGrp="1"/>
          </p:cNvSpPr>
          <p:nvPr>
            <p:ph type="title"/>
          </p:nvPr>
        </p:nvSpPr>
        <p:spPr>
          <a:xfrm>
            <a:off x="271022" y="1749444"/>
            <a:ext cx="15883467" cy="1050925"/>
          </a:xfrm>
        </p:spPr>
        <p:txBody>
          <a:bodyPr/>
          <a:lstStyle/>
          <a:p>
            <a:r>
              <a:rPr lang="en-US" b="0" dirty="0">
                <a:latin typeface="+mj-lt"/>
              </a:rPr>
              <a:t>Does the Hartford Mobile Produce Market work?</a:t>
            </a:r>
            <a:br>
              <a:rPr lang="en-US" b="0" dirty="0">
                <a:latin typeface="+mj-lt"/>
              </a:rPr>
            </a:br>
            <a:endParaRPr lang="en-US" b="0" dirty="0">
              <a:latin typeface="+mj-lt"/>
            </a:endParaRPr>
          </a:p>
        </p:txBody>
      </p:sp>
      <p:pic>
        <p:nvPicPr>
          <p:cNvPr id="6" name="Picture 2" descr="Photograph of a colorful bus parked on a city street in front of a large historic building. Bus features vibrant mural with fruits, vegetables, buildings, and text reading &quot;Mercado Móvil de Hartford&quot; and &quot;Hartford Mobile Market,&quot; promoting a mobile market service.&#10;Image also indicates that the produce market works">
            <a:extLst>
              <a:ext uri="{FF2B5EF4-FFF2-40B4-BE49-F238E27FC236}">
                <a16:creationId xmlns:a16="http://schemas.microsoft.com/office/drawing/2014/main" id="{C95D40AC-C4BD-C262-1B0E-79AAD6622052}"/>
              </a:ext>
            </a:extLst>
          </p:cNvPr>
          <p:cNvPicPr>
            <a:picLocks noChangeAspect="1" noChangeArrowheads="1"/>
          </p:cNvPicPr>
          <p:nvPr/>
        </p:nvPicPr>
        <p:blipFill>
          <a:blip r:embed="rId2" cstate="print"/>
          <a:srcRect/>
          <a:stretch>
            <a:fillRect/>
          </a:stretch>
        </p:blipFill>
        <p:spPr bwMode="auto">
          <a:xfrm>
            <a:off x="301055" y="3238500"/>
            <a:ext cx="9376548" cy="6238009"/>
          </a:xfrm>
          <a:prstGeom prst="rect">
            <a:avLst/>
          </a:prstGeom>
          <a:noFill/>
        </p:spPr>
      </p:pic>
      <p:sp>
        <p:nvSpPr>
          <p:cNvPr id="7" name="TextBox 6">
            <a:extLst>
              <a:ext uri="{FF2B5EF4-FFF2-40B4-BE49-F238E27FC236}">
                <a16:creationId xmlns:a16="http://schemas.microsoft.com/office/drawing/2014/main" id="{83F1FB76-18F7-FD94-55BA-DC0AF22655FC}"/>
              </a:ext>
            </a:extLst>
          </p:cNvPr>
          <p:cNvSpPr txBox="1"/>
          <p:nvPr/>
        </p:nvSpPr>
        <p:spPr>
          <a:xfrm rot="20539879">
            <a:off x="3002688" y="6303731"/>
            <a:ext cx="5043623" cy="707886"/>
          </a:xfrm>
          <a:prstGeom prst="rect">
            <a:avLst/>
          </a:prstGeom>
          <a:solidFill>
            <a:srgbClr val="007207"/>
          </a:solidFill>
        </p:spPr>
        <p:txBody>
          <a:bodyPr wrap="square" rtlCol="0">
            <a:spAutoFit/>
          </a:bodyPr>
          <a:lstStyle/>
          <a:p>
            <a:pPr algn="ctr"/>
            <a:r>
              <a:rPr lang="en-US" sz="4000" b="1" dirty="0">
                <a:solidFill>
                  <a:schemeClr val="bg1"/>
                </a:solidFill>
                <a:latin typeface="Calibri" panose="020F0502020204030204" pitchFamily="34" charset="0"/>
              </a:rPr>
              <a:t>IT WORKS!</a:t>
            </a:r>
          </a:p>
        </p:txBody>
      </p:sp>
      <p:sp>
        <p:nvSpPr>
          <p:cNvPr id="8" name="TextBox 7">
            <a:extLst>
              <a:ext uri="{FF2B5EF4-FFF2-40B4-BE49-F238E27FC236}">
                <a16:creationId xmlns:a16="http://schemas.microsoft.com/office/drawing/2014/main" id="{7F2C3350-6267-1B4F-3536-4A74BEEEF469}"/>
              </a:ext>
            </a:extLst>
          </p:cNvPr>
          <p:cNvSpPr txBox="1"/>
          <p:nvPr/>
        </p:nvSpPr>
        <p:spPr>
          <a:xfrm>
            <a:off x="9994901" y="3292868"/>
            <a:ext cx="7893050" cy="4524315"/>
          </a:xfrm>
          <a:prstGeom prst="rect">
            <a:avLst/>
          </a:prstGeom>
          <a:noFill/>
        </p:spPr>
        <p:txBody>
          <a:bodyPr wrap="square" rtlCol="0">
            <a:spAutoFit/>
          </a:bodyPr>
          <a:lstStyle/>
          <a:p>
            <a:pPr marL="571500" indent="-571500">
              <a:buFont typeface="Arial" panose="020B0604020202020204" pitchFamily="34" charset="0"/>
              <a:buChar char="•"/>
            </a:pPr>
            <a:r>
              <a:rPr lang="en-US" sz="3600" dirty="0"/>
              <a:t>A research study showed that people from the community who received a $10 coupon and information on the weekly schedule of the mobile produce market purchased more fresh produce and consumed more fresh fruit.</a:t>
            </a:r>
          </a:p>
          <a:p>
            <a:pPr marL="571500" indent="-571500">
              <a:buFont typeface="Arial" panose="020B0604020202020204" pitchFamily="34" charset="0"/>
              <a:buChar char="•"/>
            </a:pPr>
            <a:r>
              <a:rPr lang="en-US" sz="3600" dirty="0"/>
              <a:t>Clients were very satisfied with HMM.</a:t>
            </a:r>
          </a:p>
        </p:txBody>
      </p:sp>
    </p:spTree>
    <p:extLst>
      <p:ext uri="{BB962C8B-B14F-4D97-AF65-F5344CB8AC3E}">
        <p14:creationId xmlns:p14="http://schemas.microsoft.com/office/powerpoint/2010/main" val="4144077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1FDA-6F0E-9B83-6CF3-E19CEAC06431}"/>
              </a:ext>
            </a:extLst>
          </p:cNvPr>
          <p:cNvSpPr>
            <a:spLocks noGrp="1"/>
          </p:cNvSpPr>
          <p:nvPr>
            <p:ph type="title"/>
          </p:nvPr>
        </p:nvSpPr>
        <p:spPr>
          <a:xfrm>
            <a:off x="685800" y="1745456"/>
            <a:ext cx="9180512" cy="1050925"/>
          </a:xfrm>
        </p:spPr>
        <p:txBody>
          <a:bodyPr/>
          <a:lstStyle/>
          <a:p>
            <a:r>
              <a:rPr lang="en-US" b="0" dirty="0">
                <a:latin typeface="+mj-lt"/>
              </a:rPr>
              <a:t>Conclusions</a:t>
            </a:r>
          </a:p>
        </p:txBody>
      </p:sp>
      <p:sp>
        <p:nvSpPr>
          <p:cNvPr id="3" name="Content Placeholder 2">
            <a:extLst>
              <a:ext uri="{FF2B5EF4-FFF2-40B4-BE49-F238E27FC236}">
                <a16:creationId xmlns:a16="http://schemas.microsoft.com/office/drawing/2014/main" id="{8680CEC6-2432-E0E9-9A2B-807D11240E6E}"/>
              </a:ext>
            </a:extLst>
          </p:cNvPr>
          <p:cNvSpPr>
            <a:spLocks noGrp="1"/>
          </p:cNvSpPr>
          <p:nvPr>
            <p:ph sz="quarter" idx="12"/>
          </p:nvPr>
        </p:nvSpPr>
        <p:spPr>
          <a:xfrm>
            <a:off x="685800" y="3467100"/>
            <a:ext cx="11049000" cy="6629400"/>
          </a:xfrm>
        </p:spPr>
        <p:txBody>
          <a:bodyPr/>
          <a:lstStyle/>
          <a:p>
            <a:pPr marL="171450" indent="-171450">
              <a:spcBef>
                <a:spcPts val="0"/>
              </a:spcBef>
              <a:spcAft>
                <a:spcPts val="1000"/>
              </a:spcAft>
              <a:buFont typeface="Arial" panose="020B0604020202020204" pitchFamily="34" charset="0"/>
              <a:buChar char="•"/>
            </a:pPr>
            <a:r>
              <a:rPr lang="en-US" sz="3600" dirty="0">
                <a:ea typeface="Tahoma" panose="020B0604030504040204" pitchFamily="34" charset="0"/>
                <a:cs typeface="Tahoma" panose="020B0604030504040204" pitchFamily="34" charset="0"/>
              </a:rPr>
              <a:t>The Harford Produce Mobile Market (HMM)  is culturally sensitive and community-based </a:t>
            </a:r>
          </a:p>
          <a:p>
            <a:pPr marL="171450" indent="-171450">
              <a:spcBef>
                <a:spcPts val="0"/>
              </a:spcBef>
              <a:spcAft>
                <a:spcPts val="1000"/>
              </a:spcAft>
              <a:buFont typeface="Arial" panose="020B0604020202020204" pitchFamily="34" charset="0"/>
              <a:buChar char="•"/>
            </a:pPr>
            <a:r>
              <a:rPr lang="en-US" sz="3600" dirty="0">
                <a:ea typeface="Tahoma" panose="020B0604030504040204" pitchFamily="34" charset="0"/>
                <a:cs typeface="Tahoma" panose="020B0604030504040204" pitchFamily="34" charset="0"/>
              </a:rPr>
              <a:t>HMM was successfully implemented and led to higher access and consumption of produce</a:t>
            </a:r>
          </a:p>
          <a:p>
            <a:pPr marL="914400" lvl="1" indent="-171450">
              <a:spcBef>
                <a:spcPts val="0"/>
              </a:spcBef>
              <a:spcAft>
                <a:spcPts val="1000"/>
              </a:spcAft>
              <a:buFont typeface="Arial" panose="020B0604020202020204" pitchFamily="34" charset="0"/>
              <a:buChar char="•"/>
            </a:pPr>
            <a:r>
              <a:rPr lang="en-US" sz="3200" dirty="0">
                <a:ea typeface="Tahoma" panose="020B0604030504040204" pitchFamily="34" charset="0"/>
                <a:cs typeface="Tahoma" panose="020B0604030504040204" pitchFamily="34" charset="0"/>
              </a:rPr>
              <a:t>more money spent on produce, and higher intakes of fruits</a:t>
            </a:r>
          </a:p>
          <a:p>
            <a:pPr marL="171450" indent="-171450">
              <a:spcBef>
                <a:spcPts val="0"/>
              </a:spcBef>
              <a:spcAft>
                <a:spcPts val="1000"/>
              </a:spcAft>
              <a:buFont typeface="Arial" panose="020B0604020202020204" pitchFamily="34" charset="0"/>
              <a:buChar char="•"/>
            </a:pPr>
            <a:r>
              <a:rPr lang="en-US" sz="3600" dirty="0">
                <a:ea typeface="Tahoma" panose="020B0604030504040204" pitchFamily="34" charset="0"/>
                <a:cs typeface="Tahoma" panose="020B0604030504040204" pitchFamily="34" charset="0"/>
              </a:rPr>
              <a:t>HMM customer satisfaction was very high</a:t>
            </a:r>
          </a:p>
          <a:p>
            <a:pPr marL="171450" indent="-171450">
              <a:spcBef>
                <a:spcPts val="0"/>
              </a:spcBef>
              <a:spcAft>
                <a:spcPts val="1000"/>
              </a:spcAft>
              <a:buFont typeface="Arial" panose="020B0604020202020204" pitchFamily="34" charset="0"/>
              <a:buChar char="•"/>
            </a:pPr>
            <a:r>
              <a:rPr lang="en-US" sz="3600" dirty="0">
                <a:ea typeface="Tahoma" panose="020B0604030504040204" pitchFamily="34" charset="0"/>
                <a:cs typeface="Tahoma" panose="020B0604030504040204" pitchFamily="34" charset="0"/>
              </a:rPr>
              <a:t>HMM has strong implications for food assistance program recipients and produce prescription programs nationwide</a:t>
            </a:r>
          </a:p>
          <a:p>
            <a:pPr marL="171450" indent="-171450">
              <a:spcBef>
                <a:spcPts val="0"/>
              </a:spcBef>
              <a:spcAft>
                <a:spcPts val="1000"/>
              </a:spcAft>
              <a:buFont typeface="Arial" panose="020B0604020202020204" pitchFamily="34" charset="0"/>
              <a:buChar char="•"/>
            </a:pPr>
            <a:r>
              <a:rPr lang="en-US" sz="3600" b="1" dirty="0">
                <a:solidFill>
                  <a:srgbClr val="BE2D2D"/>
                </a:solidFill>
                <a:ea typeface="Tahoma" panose="020B0604030504040204" pitchFamily="34" charset="0"/>
                <a:cs typeface="Tahoma" panose="020B0604030504040204" pitchFamily="34" charset="0"/>
              </a:rPr>
              <a:t>COMMUNITY-ENGAGED PROGRAM CO-DESIGN WORKS!!!</a:t>
            </a:r>
          </a:p>
        </p:txBody>
      </p:sp>
      <p:pic>
        <p:nvPicPr>
          <p:cNvPr id="5" name="Picture 4" descr="Photograph of a colorful bus converted into a mobile market labeled &quot;Hartford Mobile Market&quot; on the front, featuring vibrant green and yellow vegetable illustrations on blue and orange background. A chalkboard sign with &quot;Hartford Mobile Market&quot; written in pink and white stands beside the open bus door, indicating its purpose as a traveling fresh produce vendor.">
            <a:extLst>
              <a:ext uri="{FF2B5EF4-FFF2-40B4-BE49-F238E27FC236}">
                <a16:creationId xmlns:a16="http://schemas.microsoft.com/office/drawing/2014/main" id="{CD0D4756-77CD-EA80-05D2-652140F3B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7622" y="3113809"/>
            <a:ext cx="4634578" cy="5352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703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9411-6C2A-0022-2AB8-4A3CF8770B71}"/>
              </a:ext>
            </a:extLst>
          </p:cNvPr>
          <p:cNvSpPr>
            <a:spLocks noGrp="1"/>
          </p:cNvSpPr>
          <p:nvPr>
            <p:ph type="title"/>
          </p:nvPr>
        </p:nvSpPr>
        <p:spPr>
          <a:xfrm>
            <a:off x="1106487" y="1692540"/>
            <a:ext cx="9180512" cy="1050925"/>
          </a:xfrm>
        </p:spPr>
        <p:txBody>
          <a:bodyPr/>
          <a:lstStyle/>
          <a:p>
            <a:r>
              <a:rPr lang="en-US" b="0" dirty="0">
                <a:latin typeface="+mj-lt"/>
              </a:rPr>
              <a:t>Next steps</a:t>
            </a:r>
          </a:p>
        </p:txBody>
      </p:sp>
      <p:sp>
        <p:nvSpPr>
          <p:cNvPr id="3" name="Content Placeholder 2">
            <a:extLst>
              <a:ext uri="{FF2B5EF4-FFF2-40B4-BE49-F238E27FC236}">
                <a16:creationId xmlns:a16="http://schemas.microsoft.com/office/drawing/2014/main" id="{4724BD69-7D24-F68E-32C9-AD0ABA7D985D}"/>
              </a:ext>
            </a:extLst>
          </p:cNvPr>
          <p:cNvSpPr>
            <a:spLocks noGrp="1"/>
          </p:cNvSpPr>
          <p:nvPr>
            <p:ph sz="quarter" idx="12"/>
          </p:nvPr>
        </p:nvSpPr>
        <p:spPr>
          <a:xfrm>
            <a:off x="1106487" y="3371417"/>
            <a:ext cx="15435840" cy="5881687"/>
          </a:xfrm>
        </p:spPr>
        <p:txBody>
          <a:bodyPr/>
          <a:lstStyle/>
          <a:p>
            <a:pPr marL="457200" indent="-457200">
              <a:buFont typeface="Arial" panose="020B0604020202020204" pitchFamily="34" charset="0"/>
              <a:buChar char="•"/>
            </a:pPr>
            <a:r>
              <a:rPr lang="en-US" sz="4000" dirty="0"/>
              <a:t>Your final project for the ACS training will involve </a:t>
            </a:r>
          </a:p>
          <a:p>
            <a:pPr marL="1200150" lvl="1" indent="-457200">
              <a:buFont typeface="Arial" panose="020B0604020202020204" pitchFamily="34" charset="0"/>
              <a:buChar char="•"/>
            </a:pPr>
            <a:r>
              <a:rPr lang="en-US" sz="3600" dirty="0"/>
              <a:t>Deciding on which initiative(s) may be useful to help improve food and nutrition security among students in your school and beyond</a:t>
            </a:r>
          </a:p>
          <a:p>
            <a:pPr marL="1200150" lvl="1" indent="-457200">
              <a:buFont typeface="Arial" panose="020B0604020202020204" pitchFamily="34" charset="0"/>
              <a:buChar char="•"/>
            </a:pPr>
            <a:r>
              <a:rPr lang="en-US" sz="3600" dirty="0"/>
              <a:t>Developing the materials for this initiative, and</a:t>
            </a:r>
          </a:p>
          <a:p>
            <a:pPr marL="1200150" lvl="1" indent="-457200">
              <a:buFont typeface="Arial" panose="020B0604020202020204" pitchFamily="34" charset="0"/>
              <a:buChar char="•"/>
            </a:pPr>
            <a:r>
              <a:rPr lang="en-US" sz="3600" dirty="0"/>
              <a:t>Helping implement the initiative(s)</a:t>
            </a:r>
          </a:p>
          <a:p>
            <a:pPr lvl="1" indent="0">
              <a:buNone/>
            </a:pPr>
            <a:endParaRPr lang="en-US" sz="3600" dirty="0"/>
          </a:p>
          <a:p>
            <a:pPr marL="457200" indent="-457200">
              <a:buFont typeface="Arial" panose="020B0604020202020204" pitchFamily="34" charset="0"/>
              <a:buChar char="•"/>
            </a:pPr>
            <a:r>
              <a:rPr lang="en-US" sz="4000" b="1" dirty="0">
                <a:solidFill>
                  <a:srgbClr val="BE2D2D"/>
                </a:solidFill>
              </a:rPr>
              <a:t>Get ready to start applying what you learned in this module to your own real-world project! </a:t>
            </a:r>
          </a:p>
          <a:p>
            <a:r>
              <a:rPr lang="en-US" sz="4000" dirty="0"/>
              <a:t> </a:t>
            </a:r>
          </a:p>
          <a:p>
            <a:endParaRPr lang="en-US" sz="4000" dirty="0">
              <a:latin typeface="Arial Narrow" panose="020B0606020202030204" pitchFamily="34" charset="0"/>
            </a:endParaRPr>
          </a:p>
        </p:txBody>
      </p:sp>
    </p:spTree>
    <p:extLst>
      <p:ext uri="{BB962C8B-B14F-4D97-AF65-F5344CB8AC3E}">
        <p14:creationId xmlns:p14="http://schemas.microsoft.com/office/powerpoint/2010/main" val="789283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07579-8870-8971-5583-C0C85ED8AAC2}"/>
              </a:ext>
            </a:extLst>
          </p:cNvPr>
          <p:cNvSpPr>
            <a:spLocks noGrp="1"/>
          </p:cNvSpPr>
          <p:nvPr>
            <p:ph type="title"/>
          </p:nvPr>
        </p:nvSpPr>
        <p:spPr>
          <a:xfrm>
            <a:off x="2400300" y="3060647"/>
            <a:ext cx="13487400" cy="2260546"/>
          </a:xfrm>
        </p:spPr>
        <p:txBody>
          <a:bodyPr/>
          <a:lstStyle/>
          <a:p>
            <a:r>
              <a:rPr lang="en-US" dirty="0">
                <a:latin typeface="+mj-lt"/>
              </a:rPr>
              <a:t>What are three things that you learned today?</a:t>
            </a:r>
          </a:p>
        </p:txBody>
      </p:sp>
      <p:pic>
        <p:nvPicPr>
          <p:cNvPr id="5" name="Picture 4" descr="Logo for the Adolescent Citizen Scientists program featuring an array of hands and the words, “Teens Improving the Food Environment”">
            <a:extLst>
              <a:ext uri="{FF2B5EF4-FFF2-40B4-BE49-F238E27FC236}">
                <a16:creationId xmlns:a16="http://schemas.microsoft.com/office/drawing/2014/main" id="{5558B256-6FEC-9E3D-9CA1-03B35B032E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7023045"/>
            <a:ext cx="2895600" cy="2895600"/>
          </a:xfrm>
          <a:prstGeom prst="rect">
            <a:avLst/>
          </a:prstGeom>
        </p:spPr>
      </p:pic>
      <p:pic>
        <p:nvPicPr>
          <p:cNvPr id="4" name="Picture 3" descr="UConn Rudd Center for Food Policy and Health logo">
            <a:extLst>
              <a:ext uri="{FF2B5EF4-FFF2-40B4-BE49-F238E27FC236}">
                <a16:creationId xmlns:a16="http://schemas.microsoft.com/office/drawing/2014/main" id="{E6C00583-D0A0-7ACC-117D-400759B49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1317" y="7465792"/>
            <a:ext cx="5002366" cy="2260545"/>
          </a:xfrm>
          <a:prstGeom prst="rect">
            <a:avLst/>
          </a:prstGeom>
        </p:spPr>
      </p:pic>
      <p:pic>
        <p:nvPicPr>
          <p:cNvPr id="3" name="Picture 2" descr="Hispanic Health Council logo">
            <a:extLst>
              <a:ext uri="{FF2B5EF4-FFF2-40B4-BE49-F238E27FC236}">
                <a16:creationId xmlns:a16="http://schemas.microsoft.com/office/drawing/2014/main" id="{AE3DC859-0522-FC8D-4297-24BC35619FFB}"/>
              </a:ext>
            </a:extLst>
          </p:cNvPr>
          <p:cNvPicPr>
            <a:picLocks noChangeAspect="1"/>
          </p:cNvPicPr>
          <p:nvPr/>
        </p:nvPicPr>
        <p:blipFill>
          <a:blip r:embed="rId4">
            <a:extLst>
              <a:ext uri="{28A0092B-C50C-407E-A947-70E740481C1C}">
                <a14:useLocalDpi xmlns:a14="http://schemas.microsoft.com/office/drawing/2010/main" val="0"/>
              </a:ext>
            </a:extLst>
          </a:blip>
          <a:srcRect l="8001" r="8674" b="15172"/>
          <a:stretch>
            <a:fillRect/>
          </a:stretch>
        </p:blipFill>
        <p:spPr>
          <a:xfrm>
            <a:off x="11658600" y="8191500"/>
            <a:ext cx="5874004" cy="1534837"/>
          </a:xfrm>
          <a:prstGeom prst="rect">
            <a:avLst/>
          </a:prstGeom>
        </p:spPr>
      </p:pic>
    </p:spTree>
    <p:extLst>
      <p:ext uri="{BB962C8B-B14F-4D97-AF65-F5344CB8AC3E}">
        <p14:creationId xmlns:p14="http://schemas.microsoft.com/office/powerpoint/2010/main" val="1283171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a:lstStyle/>
          <a:p>
            <a:r>
              <a:rPr lang="en-US"/>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a:lstStyle/>
          <a:p>
            <a:r>
              <a:rPr lang="en-US"/>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a:lstStyle/>
          <a:p>
            <a:r>
              <a:rPr lang="en-US"/>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a:lstStyle/>
          <a:p>
            <a:r>
              <a:rPr lang="en-US"/>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a:t>uconnruddcenter.org/adolescent-citizen-scientists</a:t>
            </a:r>
          </a:p>
        </p:txBody>
      </p:sp>
      <p:pic>
        <p:nvPicPr>
          <p:cNvPr id="9" name="Picture 8" descr="Logo for the Adolescent Citizen Scientists program featuring an array of hands and the words, “Teens Improving the Food Environment”">
            <a:extLst>
              <a:ext uri="{FF2B5EF4-FFF2-40B4-BE49-F238E27FC236}">
                <a16:creationId xmlns:a16="http://schemas.microsoft.com/office/drawing/2014/main" id="{C1183A60-3AAD-8DC5-94DE-77ADE2FA9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82800" y="1339541"/>
            <a:ext cx="2895600" cy="2895600"/>
          </a:xfrm>
          <a:prstGeom prst="rect">
            <a:avLst/>
          </a:prstGeom>
        </p:spPr>
      </p:pic>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CCC696C26BD1438B26FB44AA5F340F" ma:contentTypeVersion="18" ma:contentTypeDescription="Create a new document." ma:contentTypeScope="" ma:versionID="312509a3e52cc99c8fa7d2a003973262">
  <xsd:schema xmlns:xsd="http://www.w3.org/2001/XMLSchema" xmlns:xs="http://www.w3.org/2001/XMLSchema" xmlns:p="http://schemas.microsoft.com/office/2006/metadata/properties" xmlns:ns3="f1e43ed7-6cd8-4b97-b336-5b8c561264ee" xmlns:ns4="4fb9607e-adb3-4276-b74e-56dcbe18ebdb" targetNamespace="http://schemas.microsoft.com/office/2006/metadata/properties" ma:root="true" ma:fieldsID="df55c1d8a7e40cf5c53380970c0e8ff5" ns3:_="" ns4:_="">
    <xsd:import namespace="f1e43ed7-6cd8-4b97-b336-5b8c561264ee"/>
    <xsd:import namespace="4fb9607e-adb3-4276-b74e-56dcbe18ebd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e43ed7-6cd8-4b97-b336-5b8c561264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description="" ma:indexed="true"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b9607e-adb3-4276-b74e-56dcbe18ebd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1e43ed7-6cd8-4b97-b336-5b8c561264ee" xsi:nil="true"/>
  </documentManagement>
</p:properties>
</file>

<file path=customXml/itemProps1.xml><?xml version="1.0" encoding="utf-8"?>
<ds:datastoreItem xmlns:ds="http://schemas.openxmlformats.org/officeDocument/2006/customXml" ds:itemID="{C5EDF225-EE64-4B3E-880A-ACE732992AAC}">
  <ds:schemaRefs>
    <ds:schemaRef ds:uri="http://schemas.microsoft.com/sharepoint/v3/contenttype/forms"/>
  </ds:schemaRefs>
</ds:datastoreItem>
</file>

<file path=customXml/itemProps2.xml><?xml version="1.0" encoding="utf-8"?>
<ds:datastoreItem xmlns:ds="http://schemas.openxmlformats.org/officeDocument/2006/customXml" ds:itemID="{08F4E7DB-382F-4334-A986-31F52ACBCDB7}">
  <ds:schemaRefs>
    <ds:schemaRef ds:uri="4fb9607e-adb3-4276-b74e-56dcbe18ebdb"/>
    <ds:schemaRef ds:uri="f1e43ed7-6cd8-4b97-b336-5b8c561264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19FAF83-997F-4BD6-BD70-7F2122D9DC5D}">
  <ds:schemaRefs>
    <ds:schemaRef ds:uri="4fb9607e-adb3-4276-b74e-56dcbe18ebdb"/>
    <ds:schemaRef ds:uri="f1e43ed7-6cd8-4b97-b336-5b8c561264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d8cbebb-2139-4df8-b411-4e3e87abeb5c}" enabled="0" method="" siteId="{dd8cbebb-2139-4df8-b411-4e3e87abeb5c}" removed="1"/>
</clbl:labelList>
</file>

<file path=docProps/app.xml><?xml version="1.0" encoding="utf-8"?>
<Properties xmlns="http://schemas.openxmlformats.org/officeDocument/2006/extended-properties" xmlns:vt="http://schemas.openxmlformats.org/officeDocument/2006/docPropsVTypes">
  <Template/>
  <TotalTime>620</TotalTime>
  <Words>816</Words>
  <Application>Microsoft Macintosh PowerPoint</Application>
  <PresentationFormat>Custom</PresentationFormat>
  <Paragraphs>137</Paragraphs>
  <Slides>19</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Geneva</vt:lpstr>
      <vt:lpstr>Verdana</vt:lpstr>
      <vt:lpstr>Aptos</vt:lpstr>
      <vt:lpstr>Wingdings</vt:lpstr>
      <vt:lpstr>Arial</vt:lpstr>
      <vt:lpstr>Calibri</vt:lpstr>
      <vt:lpstr>Tahoma</vt:lpstr>
      <vt:lpstr>Arial Narrow</vt:lpstr>
      <vt:lpstr>Rudd Center Theme</vt:lpstr>
      <vt:lpstr>Co-design of  Community-Engaged Programs</vt:lpstr>
      <vt:lpstr>Learning Objectives</vt:lpstr>
      <vt:lpstr>Warm-up</vt:lpstr>
      <vt:lpstr>What is Community-Engaged Program Co-design?</vt:lpstr>
      <vt:lpstr>Program co-design steps</vt:lpstr>
      <vt:lpstr>Co-design technique application The Hartford Produce Mobile Market</vt:lpstr>
      <vt:lpstr>​Community consultation to address food insecurity and hunger in Hartford</vt:lpstr>
      <vt:lpstr>Extensive consultations with stakeholders</vt:lpstr>
      <vt:lpstr>Summary of iterative process followed to  co-design the Hartford Produce Mobile Market</vt:lpstr>
      <vt:lpstr>Key Features of The Hartford Mobile Market</vt:lpstr>
      <vt:lpstr>How the Hartford Mobile Produce Market was expected to work </vt:lpstr>
      <vt:lpstr>Produce supply system: Hartford Produce Mobile Market  </vt:lpstr>
      <vt:lpstr>Tracking produce purchases  Hartford Mobile Produce Market  </vt:lpstr>
      <vt:lpstr>Full operation processes of the co-designed Hartford Mobile Produce Market</vt:lpstr>
      <vt:lpstr>Does the Hartford Mobile Produce Market work? </vt:lpstr>
      <vt:lpstr>Conclusions</vt:lpstr>
      <vt:lpstr>Next steps</vt:lpstr>
      <vt:lpstr>What are three things that you learned today?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Rudd Presentation Template</dc:title>
  <dc:creator>Mancini, Sally</dc:creator>
  <cp:lastModifiedBy>Hardee, Carson</cp:lastModifiedBy>
  <cp:revision>11</cp:revision>
  <dcterms:created xsi:type="dcterms:W3CDTF">2006-08-16T00:00:00Z</dcterms:created>
  <dcterms:modified xsi:type="dcterms:W3CDTF">2026-07-23T17:46:26Z</dcterms:modified>
  <dc:identifier>DAEsu5uH2X8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0x01010041CCC696C26BD1438B26FB44AA5F340F</vt:lpwstr>
  </property>
  <property fmtid="{D5CDD505-2E9C-101B-9397-08002B2CF9AE}" pid="3" name="MediaServiceImageTags">
    <vt:lpwstr/>
  </property>
</Properties>
</file>