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3"/>
  </p:notesMasterIdLst>
  <p:sldIdLst>
    <p:sldId id="276" r:id="rId3"/>
    <p:sldId id="282" r:id="rId4"/>
    <p:sldId id="301" r:id="rId5"/>
    <p:sldId id="379" r:id="rId6"/>
    <p:sldId id="368" r:id="rId7"/>
    <p:sldId id="369" r:id="rId8"/>
    <p:sldId id="370" r:id="rId9"/>
    <p:sldId id="306" r:id="rId10"/>
    <p:sldId id="299" r:id="rId11"/>
    <p:sldId id="366" r:id="rId12"/>
    <p:sldId id="377" r:id="rId13"/>
    <p:sldId id="378" r:id="rId14"/>
    <p:sldId id="376" r:id="rId15"/>
    <p:sldId id="371" r:id="rId16"/>
    <p:sldId id="372" r:id="rId17"/>
    <p:sldId id="373" r:id="rId18"/>
    <p:sldId id="374" r:id="rId19"/>
    <p:sldId id="375" r:id="rId20"/>
    <p:sldId id="311" r:id="rId21"/>
    <p:sldId id="38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6458C9-38A7-95F9-FA76-E37CCD9393A1}" name="Ashley Hernandez" initials="AH" userId="S::ashleyh@hispanichealthcouncil.org::721e1494-29b8-49c5-854e-3365d8c25f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F99717-9B82-9643-A622-3BDD02B1B48B}" v="1" dt="2026-06-11T19:00:29.2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97"/>
    <p:restoredTop sz="94670"/>
  </p:normalViewPr>
  <p:slideViewPr>
    <p:cSldViewPr snapToGrid="0">
      <p:cViewPr varScale="1">
        <p:scale>
          <a:sx n="109" d="100"/>
          <a:sy n="109" d="100"/>
        </p:scale>
        <p:origin x="8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D61550-B8BC-4CCD-9ABE-F56FF4AA2159}" type="datetimeFigureOut">
              <a:t>6/11/26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62B07-E081-475F-9884-C7852543EC2B}" type="slidenum">
              <a:t>‹#›</a:t>
            </a:fld>
            <a:endParaRPr lang="en-US"/>
          </a:p>
        </p:txBody>
      </p:sp>
    </p:spTree>
    <p:extLst>
      <p:ext uri="{BB962C8B-B14F-4D97-AF65-F5344CB8AC3E}">
        <p14:creationId xmlns:p14="http://schemas.microsoft.com/office/powerpoint/2010/main" val="1608970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mcdonalds.com/us/en-us/about-our-food/nutrition-calculator.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stories.starbucks.com/uploads/2019/01/nutrition-1.pdf"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330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C0A58-B7E6-622A-1C01-874E58A43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5FA74-0EFA-5018-CD6B-BD74EAA4FE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0684F-81E5-C2C2-670F-98B56727B4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CF2205-219A-33F3-8CB3-00B1021C22AA}"/>
              </a:ext>
            </a:extLst>
          </p:cNvPr>
          <p:cNvSpPr>
            <a:spLocks noGrp="1"/>
          </p:cNvSpPr>
          <p:nvPr>
            <p:ph type="sldNum" sz="quarter" idx="5"/>
          </p:nvPr>
        </p:nvSpPr>
        <p:spPr/>
        <p:txBody>
          <a:bodyPr/>
          <a:lstStyle/>
          <a:p>
            <a:fld id="{AF662B07-E081-475F-9884-C7852543EC2B}" type="slidenum">
              <a:rPr lang="en-US" smtClean="0"/>
              <a:t>4</a:t>
            </a:fld>
            <a:endParaRPr lang="en-US"/>
          </a:p>
        </p:txBody>
      </p:sp>
    </p:spTree>
    <p:extLst>
      <p:ext uri="{BB962C8B-B14F-4D97-AF65-F5344CB8AC3E}">
        <p14:creationId xmlns:p14="http://schemas.microsoft.com/office/powerpoint/2010/main" val="488622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5AB94-97BB-B2D6-B7F5-BAE72D9DB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46AF5-0E85-B5C6-8321-A99316B92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B56F62-E327-359D-C2A5-E906AA0574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Group discussion about the pictures that students shared</a:t>
            </a:r>
          </a:p>
          <a:p>
            <a:endParaRPr lang="en-US" dirty="0"/>
          </a:p>
        </p:txBody>
      </p:sp>
      <p:sp>
        <p:nvSpPr>
          <p:cNvPr id="4" name="Slide Number Placeholder 3">
            <a:extLst>
              <a:ext uri="{FF2B5EF4-FFF2-40B4-BE49-F238E27FC236}">
                <a16:creationId xmlns:a16="http://schemas.microsoft.com/office/drawing/2014/main" id="{25164F9A-1C56-D768-BEDD-D6128D75B453}"/>
              </a:ext>
            </a:extLst>
          </p:cNvPr>
          <p:cNvSpPr>
            <a:spLocks noGrp="1"/>
          </p:cNvSpPr>
          <p:nvPr>
            <p:ph type="sldNum" sz="quarter" idx="5"/>
          </p:nvPr>
        </p:nvSpPr>
        <p:spPr/>
        <p:txBody>
          <a:bodyPr/>
          <a:lstStyle/>
          <a:p>
            <a:fld id="{7DAC755F-22B2-3846-8FEA-269A7FC2B198}" type="slidenum">
              <a:rPr lang="en-US" smtClean="0"/>
              <a:t>5</a:t>
            </a:fld>
            <a:endParaRPr lang="en-US"/>
          </a:p>
        </p:txBody>
      </p:sp>
    </p:spTree>
    <p:extLst>
      <p:ext uri="{BB962C8B-B14F-4D97-AF65-F5344CB8AC3E}">
        <p14:creationId xmlns:p14="http://schemas.microsoft.com/office/powerpoint/2010/main" val="1625772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5AB94-97BB-B2D6-B7F5-BAE72D9DB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46AF5-0E85-B5C6-8321-A99316B92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B56F62-E327-359D-C2A5-E906AA0574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Brainstorm: List specific brands (e.g., McDonald’s, Coca-Cola) and/or products (e.g., </a:t>
            </a:r>
            <a:r>
              <a:rPr lang="en-US" sz="1200" b="0" i="0" dirty="0" err="1">
                <a:solidFill>
                  <a:srgbClr val="000D2F"/>
                </a:solidFill>
                <a:effectLst/>
              </a:rPr>
              <a:t>QuarterPounder</a:t>
            </a:r>
            <a:r>
              <a:rPr lang="en-US" sz="1200" b="0" i="0" dirty="0">
                <a:solidFill>
                  <a:srgbClr val="000D2F"/>
                </a:solidFill>
                <a:effectLst/>
              </a:rPr>
              <a:t>, Doritos Spicy Sweet Chili)</a:t>
            </a:r>
          </a:p>
          <a:p>
            <a:endParaRPr lang="en-US" dirty="0"/>
          </a:p>
        </p:txBody>
      </p:sp>
      <p:sp>
        <p:nvSpPr>
          <p:cNvPr id="4" name="Slide Number Placeholder 3">
            <a:extLst>
              <a:ext uri="{FF2B5EF4-FFF2-40B4-BE49-F238E27FC236}">
                <a16:creationId xmlns:a16="http://schemas.microsoft.com/office/drawing/2014/main" id="{25164F9A-1C56-D768-BEDD-D6128D75B453}"/>
              </a:ext>
            </a:extLst>
          </p:cNvPr>
          <p:cNvSpPr>
            <a:spLocks noGrp="1"/>
          </p:cNvSpPr>
          <p:nvPr>
            <p:ph type="sldNum" sz="quarter" idx="5"/>
          </p:nvPr>
        </p:nvSpPr>
        <p:spPr/>
        <p:txBody>
          <a:bodyPr/>
          <a:lstStyle/>
          <a:p>
            <a:fld id="{7DAC755F-22B2-3846-8FEA-269A7FC2B198}" type="slidenum">
              <a:rPr lang="en-US" smtClean="0"/>
              <a:t>6</a:t>
            </a:fld>
            <a:endParaRPr lang="en-US"/>
          </a:p>
        </p:txBody>
      </p:sp>
    </p:spTree>
    <p:extLst>
      <p:ext uri="{BB962C8B-B14F-4D97-AF65-F5344CB8AC3E}">
        <p14:creationId xmlns:p14="http://schemas.microsoft.com/office/powerpoint/2010/main" val="1625772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Look up the nutrition facts panel labels online. Most companies post their nutrition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Here are the websites for food companies with a lot of marketing: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McDonalds: </a:t>
            </a:r>
            <a:r>
              <a:rPr lang="en-US" dirty="0">
                <a:hlinkClick r:id="rId3"/>
              </a:rPr>
              <a:t>https://www.mcdonalds.com/us/en-us/about-our-food/nutrition-calculator.html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Starbucks: </a:t>
            </a:r>
            <a:r>
              <a:rPr lang="en-US" dirty="0">
                <a:hlinkClick r:id="rId4"/>
              </a:rPr>
              <a:t>https://stories.starbucks.com/uploads/2019/01/nutrition-1.pdf</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Wendys: https://www.wendys.com/nutrition-allergens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PepsiCo (Pepsi, Frito Lay snacks, Gatorade) https://www.pepsicoproductfacts.com/home/Brands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You can also look them up on a grocery store website like Walmart: https://www.walmart.com/cp/food/976759?povid=GlobalNav_rWeb_Grocery_GroceryShopAll</a:t>
            </a:r>
          </a:p>
          <a:p>
            <a:endParaRPr lang="en-US" dirty="0"/>
          </a:p>
        </p:txBody>
      </p:sp>
      <p:sp>
        <p:nvSpPr>
          <p:cNvPr id="4" name="Slide Number Placeholder 3"/>
          <p:cNvSpPr>
            <a:spLocks noGrp="1"/>
          </p:cNvSpPr>
          <p:nvPr>
            <p:ph type="sldNum" sz="quarter" idx="5"/>
          </p:nvPr>
        </p:nvSpPr>
        <p:spPr/>
        <p:txBody>
          <a:bodyPr/>
          <a:lstStyle/>
          <a:p>
            <a:fld id="{AF662B07-E081-475F-9884-C7852543EC2B}" type="slidenum">
              <a:rPr lang="en-US" smtClean="0"/>
              <a:t>7</a:t>
            </a:fld>
            <a:endParaRPr lang="en-US"/>
          </a:p>
        </p:txBody>
      </p:sp>
    </p:spTree>
    <p:extLst>
      <p:ext uri="{BB962C8B-B14F-4D97-AF65-F5344CB8AC3E}">
        <p14:creationId xmlns:p14="http://schemas.microsoft.com/office/powerpoint/2010/main" val="2081725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This video recaps the research on how food marketing affects young people and describes how companies target marketing to Black and Latino consumers.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Start video at 5:50 - Food marketing works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Continue to targeted marketing (6:23 to 7:29)</a:t>
            </a:r>
          </a:p>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8</a:t>
            </a:fld>
            <a:endParaRPr lang="en-US"/>
          </a:p>
        </p:txBody>
      </p:sp>
    </p:spTree>
    <p:extLst>
      <p:ext uri="{BB962C8B-B14F-4D97-AF65-F5344CB8AC3E}">
        <p14:creationId xmlns:p14="http://schemas.microsoft.com/office/powerpoint/2010/main" val="2283474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9</a:t>
            </a:fld>
            <a:endParaRPr lang="en-US"/>
          </a:p>
        </p:txBody>
      </p:sp>
    </p:spTree>
    <p:extLst>
      <p:ext uri="{BB962C8B-B14F-4D97-AF65-F5344CB8AC3E}">
        <p14:creationId xmlns:p14="http://schemas.microsoft.com/office/powerpoint/2010/main" val="3103785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Can you think of more unhealthy food campaigns by Black or Latino celebrities?</a:t>
            </a:r>
          </a:p>
          <a:p>
            <a:endParaRPr lang="en-US" dirty="0"/>
          </a:p>
        </p:txBody>
      </p:sp>
      <p:sp>
        <p:nvSpPr>
          <p:cNvPr id="4" name="Slide Number Placeholder 3"/>
          <p:cNvSpPr>
            <a:spLocks noGrp="1"/>
          </p:cNvSpPr>
          <p:nvPr>
            <p:ph type="sldNum" sz="quarter" idx="5"/>
          </p:nvPr>
        </p:nvSpPr>
        <p:spPr/>
        <p:txBody>
          <a:bodyPr/>
          <a:lstStyle/>
          <a:p>
            <a:fld id="{AF662B07-E081-475F-9884-C7852543EC2B}" type="slidenum">
              <a:rPr lang="en-US" smtClean="0"/>
              <a:t>12</a:t>
            </a:fld>
            <a:endParaRPr lang="en-US"/>
          </a:p>
        </p:txBody>
      </p:sp>
    </p:spTree>
    <p:extLst>
      <p:ext uri="{BB962C8B-B14F-4D97-AF65-F5344CB8AC3E}">
        <p14:creationId xmlns:p14="http://schemas.microsoft.com/office/powerpoint/2010/main" val="3234221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4016C-3B52-F000-B01A-304D8386A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A22C4-11E7-6294-7616-25EED5F26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000F2-9ECB-2D26-205E-32B9CE711A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Group discussion about the targeted marketing facts information presented in the previous slides</a:t>
            </a:r>
          </a:p>
          <a:p>
            <a:endParaRPr lang="en-US" dirty="0"/>
          </a:p>
        </p:txBody>
      </p:sp>
      <p:sp>
        <p:nvSpPr>
          <p:cNvPr id="4" name="Slide Number Placeholder 3">
            <a:extLst>
              <a:ext uri="{FF2B5EF4-FFF2-40B4-BE49-F238E27FC236}">
                <a16:creationId xmlns:a16="http://schemas.microsoft.com/office/drawing/2014/main" id="{3A3F4EE7-15DF-4708-194C-33A8B1D010EE}"/>
              </a:ext>
            </a:extLst>
          </p:cNvPr>
          <p:cNvSpPr>
            <a:spLocks noGrp="1"/>
          </p:cNvSpPr>
          <p:nvPr>
            <p:ph type="sldNum" sz="quarter" idx="5"/>
          </p:nvPr>
        </p:nvSpPr>
        <p:spPr/>
        <p:txBody>
          <a:bodyPr/>
          <a:lstStyle/>
          <a:p>
            <a:fld id="{7DAC755F-22B2-3846-8FEA-269A7FC2B198}" type="slidenum">
              <a:rPr lang="en-US" smtClean="0"/>
              <a:t>13</a:t>
            </a:fld>
            <a:endParaRPr lang="en-US"/>
          </a:p>
        </p:txBody>
      </p:sp>
    </p:spTree>
    <p:extLst>
      <p:ext uri="{BB962C8B-B14F-4D97-AF65-F5344CB8AC3E}">
        <p14:creationId xmlns:p14="http://schemas.microsoft.com/office/powerpoint/2010/main" val="3063525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61940-8066-A8C4-1FC1-EF50F3BF2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C73AE-0879-CA99-957A-6322E385A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465BC9-01AF-3771-B1F0-3D21A2382A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Start video at 7:29 – Attitudes about targeted marketing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Continue to what can be done (7:52 to end)</a:t>
            </a:r>
          </a:p>
          <a:p>
            <a:endParaRPr lang="en-US" dirty="0"/>
          </a:p>
        </p:txBody>
      </p:sp>
      <p:sp>
        <p:nvSpPr>
          <p:cNvPr id="4" name="Slide Number Placeholder 3">
            <a:extLst>
              <a:ext uri="{FF2B5EF4-FFF2-40B4-BE49-F238E27FC236}">
                <a16:creationId xmlns:a16="http://schemas.microsoft.com/office/drawing/2014/main" id="{53E4AED2-38C2-6C17-E5E2-07D00499E01F}"/>
              </a:ext>
            </a:extLst>
          </p:cNvPr>
          <p:cNvSpPr>
            <a:spLocks noGrp="1"/>
          </p:cNvSpPr>
          <p:nvPr>
            <p:ph type="sldNum" sz="quarter" idx="5"/>
          </p:nvPr>
        </p:nvSpPr>
        <p:spPr/>
        <p:txBody>
          <a:bodyPr/>
          <a:lstStyle/>
          <a:p>
            <a:fld id="{7DAC755F-22B2-3846-8FEA-269A7FC2B198}" type="slidenum">
              <a:rPr lang="en-US" smtClean="0"/>
              <a:t>14</a:t>
            </a:fld>
            <a:endParaRPr lang="en-US"/>
          </a:p>
        </p:txBody>
      </p:sp>
    </p:spTree>
    <p:extLst>
      <p:ext uri="{BB962C8B-B14F-4D97-AF65-F5344CB8AC3E}">
        <p14:creationId xmlns:p14="http://schemas.microsoft.com/office/powerpoint/2010/main" val="2610100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0BCC7-E567-3524-A17B-268C35DB5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19B30-BF76-73AF-2C49-430BDFF929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331F2D-6133-CC42-82F6-E2CD6B23E898}"/>
              </a:ext>
            </a:extLst>
          </p:cNvPr>
          <p:cNvSpPr>
            <a:spLocks noGrp="1"/>
          </p:cNvSpPr>
          <p:nvPr>
            <p:ph type="body" idx="1"/>
          </p:nvPr>
        </p:nvSpPr>
        <p:spPr/>
        <p:txBody>
          <a:bodyPr/>
          <a:lstStyle/>
          <a:p>
            <a:pPr>
              <a:defRPr/>
            </a:pPr>
            <a:r>
              <a:rPr lang="en-US" dirty="0" err="1">
                <a:solidFill>
                  <a:srgbClr val="000D2F"/>
                </a:solidFill>
                <a:ea typeface="Calibri"/>
                <a:cs typeface="Calibri"/>
              </a:rPr>
              <a:t>Countermarketing</a:t>
            </a:r>
            <a:r>
              <a:rPr lang="en-US" dirty="0">
                <a:solidFill>
                  <a:srgbClr val="000D2F"/>
                </a:solidFill>
                <a:ea typeface="Calibri"/>
                <a:cs typeface="Calibri"/>
              </a:rPr>
              <a:t> campaigns are designed to counteract deceptive marketing from industry. Here’s an example of the most successful </a:t>
            </a:r>
            <a:r>
              <a:rPr lang="en-US" dirty="0" err="1">
                <a:solidFill>
                  <a:srgbClr val="000D2F"/>
                </a:solidFill>
                <a:ea typeface="Calibri"/>
                <a:cs typeface="Calibri"/>
              </a:rPr>
              <a:t>countermarketing</a:t>
            </a:r>
            <a:r>
              <a:rPr lang="en-US" dirty="0">
                <a:solidFill>
                  <a:srgbClr val="000D2F"/>
                </a:solidFill>
                <a:ea typeface="Calibri"/>
                <a:cs typeface="Calibri"/>
              </a:rPr>
              <a:t> public health campaign.</a:t>
            </a:r>
          </a:p>
          <a:p>
            <a:pPr>
              <a:defRPr/>
            </a:pPr>
            <a:r>
              <a:rPr lang="en-US" dirty="0">
                <a:solidFill>
                  <a:srgbClr val="000D2F"/>
                </a:solidFill>
                <a:ea typeface="Calibri"/>
                <a:cs typeface="Calibri"/>
              </a:rPr>
              <a:t>Show videos</a:t>
            </a:r>
          </a:p>
          <a:p>
            <a:endParaRPr lang="en-US" dirty="0"/>
          </a:p>
        </p:txBody>
      </p:sp>
      <p:sp>
        <p:nvSpPr>
          <p:cNvPr id="4" name="Slide Number Placeholder 3">
            <a:extLst>
              <a:ext uri="{FF2B5EF4-FFF2-40B4-BE49-F238E27FC236}">
                <a16:creationId xmlns:a16="http://schemas.microsoft.com/office/drawing/2014/main" id="{103A719D-16DE-8889-61F8-EE4BFEA43FF3}"/>
              </a:ext>
            </a:extLst>
          </p:cNvPr>
          <p:cNvSpPr>
            <a:spLocks noGrp="1"/>
          </p:cNvSpPr>
          <p:nvPr>
            <p:ph type="sldNum" sz="quarter" idx="5"/>
          </p:nvPr>
        </p:nvSpPr>
        <p:spPr/>
        <p:txBody>
          <a:bodyPr/>
          <a:lstStyle/>
          <a:p>
            <a:fld id="{7DAC755F-22B2-3846-8FEA-269A7FC2B198}" type="slidenum">
              <a:rPr lang="en-US" smtClean="0"/>
              <a:t>15</a:t>
            </a:fld>
            <a:endParaRPr lang="en-US"/>
          </a:p>
        </p:txBody>
      </p:sp>
    </p:spTree>
    <p:extLst>
      <p:ext uri="{BB962C8B-B14F-4D97-AF65-F5344CB8AC3E}">
        <p14:creationId xmlns:p14="http://schemas.microsoft.com/office/powerpoint/2010/main" val="532729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D581E-51B7-C6DF-AB46-D2F613D39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F071D-6E05-7954-97C3-36EDED879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58EDD-C401-51D5-5AF6-01FA728CF24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Here are some campaigns aimed at the food industry that were led by teens.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Show Howard County Unsweetened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Provide Handout xx “Teenage activists deliver wheelbarrows of mud to Kellogg’s factory”</a:t>
            </a:r>
          </a:p>
          <a:p>
            <a:endParaRPr lang="en-US" dirty="0"/>
          </a:p>
        </p:txBody>
      </p:sp>
      <p:sp>
        <p:nvSpPr>
          <p:cNvPr id="4" name="Slide Number Placeholder 3">
            <a:extLst>
              <a:ext uri="{FF2B5EF4-FFF2-40B4-BE49-F238E27FC236}">
                <a16:creationId xmlns:a16="http://schemas.microsoft.com/office/drawing/2014/main" id="{4FDD3B17-BC8D-784D-341C-354C78A075C5}"/>
              </a:ext>
            </a:extLst>
          </p:cNvPr>
          <p:cNvSpPr>
            <a:spLocks noGrp="1"/>
          </p:cNvSpPr>
          <p:nvPr>
            <p:ph type="sldNum" sz="quarter" idx="5"/>
          </p:nvPr>
        </p:nvSpPr>
        <p:spPr/>
        <p:txBody>
          <a:bodyPr/>
          <a:lstStyle/>
          <a:p>
            <a:fld id="{7DAC755F-22B2-3846-8FEA-269A7FC2B198}" type="slidenum">
              <a:rPr lang="en-US" smtClean="0"/>
              <a:t>16</a:t>
            </a:fld>
            <a:endParaRPr lang="en-US"/>
          </a:p>
        </p:txBody>
      </p:sp>
    </p:spTree>
    <p:extLst>
      <p:ext uri="{BB962C8B-B14F-4D97-AF65-F5344CB8AC3E}">
        <p14:creationId xmlns:p14="http://schemas.microsoft.com/office/powerpoint/2010/main" val="134098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BC9F0-D09A-A256-C498-11F55BFBC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BB064-6CA2-D2D0-7503-2898ECB862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31600E-87F6-076B-AE25-33FD2C2DED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B559DB-ECDC-8187-3BC8-EC1A86282364}"/>
              </a:ext>
            </a:extLst>
          </p:cNvPr>
          <p:cNvSpPr>
            <a:spLocks noGrp="1"/>
          </p:cNvSpPr>
          <p:nvPr>
            <p:ph type="sldNum" sz="quarter" idx="5"/>
          </p:nvPr>
        </p:nvSpPr>
        <p:spPr/>
        <p:txBody>
          <a:bodyPr/>
          <a:lstStyle/>
          <a:p>
            <a:fld id="{7DAC755F-22B2-3846-8FEA-269A7FC2B198}" type="slidenum">
              <a:rPr lang="en-US" smtClean="0"/>
              <a:t>17</a:t>
            </a:fld>
            <a:endParaRPr lang="en-US"/>
          </a:p>
        </p:txBody>
      </p:sp>
    </p:spTree>
    <p:extLst>
      <p:ext uri="{BB962C8B-B14F-4D97-AF65-F5344CB8AC3E}">
        <p14:creationId xmlns:p14="http://schemas.microsoft.com/office/powerpoint/2010/main" val="3494555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73045-9BDA-A03C-2B70-13EB8546B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1E5B1-CBBD-5598-C846-5A3DADE534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1F981F-11D1-5037-91EC-7FAEBBE851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185F59-D235-11B5-98C1-EC5233609B25}"/>
              </a:ext>
            </a:extLst>
          </p:cNvPr>
          <p:cNvSpPr>
            <a:spLocks noGrp="1"/>
          </p:cNvSpPr>
          <p:nvPr>
            <p:ph type="sldNum" sz="quarter" idx="5"/>
          </p:nvPr>
        </p:nvSpPr>
        <p:spPr/>
        <p:txBody>
          <a:bodyPr/>
          <a:lstStyle/>
          <a:p>
            <a:fld id="{AF662B07-E081-475F-9884-C7852543EC2B}" type="slidenum">
              <a:rPr lang="en-US" smtClean="0"/>
              <a:t>18</a:t>
            </a:fld>
            <a:endParaRPr lang="en-US"/>
          </a:p>
        </p:txBody>
      </p:sp>
    </p:spTree>
    <p:extLst>
      <p:ext uri="{BB962C8B-B14F-4D97-AF65-F5344CB8AC3E}">
        <p14:creationId xmlns:p14="http://schemas.microsoft.com/office/powerpoint/2010/main" val="2278904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0" i="0">
                <a:solidFill>
                  <a:srgbClr val="BE2D2D"/>
                </a:solidFill>
                <a:latin typeface="Calibri" panose="020F0502020204030204" pitchFamily="34" charset="0"/>
                <a:cs typeface="Calibri" panose="020F0502020204030204" pitchFamily="34" charset="0"/>
              </a:defRPr>
            </a:lvl1pPr>
          </a:lstStyle>
          <a:p>
            <a:pPr lvl="0"/>
            <a:r>
              <a:rPr lang="en-US" dirty="0"/>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3402060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3654649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3316693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29946012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7250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1437230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9026585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4229877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23303137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3783341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304754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11807063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22392424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2469712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42675283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489252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2404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941778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07162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200"/>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200"/>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200"/>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200"/>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1911441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4671537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5356582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2336844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2058337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3600664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6/11/26</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8572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image" Target="../media/image5.png"/><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fld id="{846CE7D5-CF57-46EF-B807-FDD0502418D4}" type="datetimeFigureOut">
              <a:rPr lang="en-US" smtClean="0"/>
              <a:pPr/>
              <a:t>6/11/26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fld id="{330EA680-D336-4FF7-8B7A-9848BB0A1C32}" type="slidenum">
              <a:rPr lang="en-US" smtClean="0"/>
              <a:pPr/>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95" r:id="rId13"/>
    <p:sldLayoutId id="2147483696" r:id="rId14"/>
    <p:sldLayoutId id="2147483697" r:id="rId15"/>
    <p:sldLayoutId id="2147483698" r:id="rId16"/>
  </p:sldLayoutIdLst>
  <p:txStyles>
    <p:titleStyle>
      <a:lvl1pPr algn="l" defTabSz="914400" rtl="0" eaLnBrk="1" latinLnBrk="0" hangingPunct="1">
        <a:lnSpc>
          <a:spcPct val="90000"/>
        </a:lnSpc>
        <a:spcBef>
          <a:spcPct val="0"/>
        </a:spcBef>
        <a:buNone/>
        <a:defRPr sz="4400" b="0" i="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153944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youtu.be/qy4utlhtdXI"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qy4utlhtdXI"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hyperlink" Target="https://youtu.be/S0fJyeW3v4o" TargetMode="External"/><Relationship Id="rId5" Type="http://schemas.openxmlformats.org/officeDocument/2006/relationships/image" Target="../media/image30.png"/><Relationship Id="rId4" Type="http://schemas.openxmlformats.org/officeDocument/2006/relationships/hyperlink" Target="https://www.youtube.com/watch?v=v_cMQt3nmjI"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32.png"/><Relationship Id="rId4" Type="http://schemas.openxmlformats.org/officeDocument/2006/relationships/hyperlink" Target="https://www.youtube.com/watch?v=JcMNVxDlwu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hyperlink" Target="https://www.biteback2030.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hyperlink" Target="https://www.changelabsolutions.org/sites/default/files/PathwaysToPolicyPlaybook_FINAL_20180531.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902208" y="1027601"/>
            <a:ext cx="9652000" cy="27084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spcBef>
                <a:spcPts val="0"/>
              </a:spcBef>
              <a:defRPr/>
            </a:pPr>
            <a:r>
              <a:rPr lang="en-US" sz="8800" spc="73" dirty="0">
                <a:solidFill>
                  <a:srgbClr val="BE2D2D"/>
                </a:solidFill>
                <a:latin typeface="Calibri" panose="020F0502020204030204" pitchFamily="34" charset="0"/>
                <a:ea typeface="Verdana" panose="020B0604030504040204" pitchFamily="34" charset="0"/>
                <a:cs typeface="Calibri" panose="020F0502020204030204" pitchFamily="34" charset="0"/>
              </a:rPr>
              <a:t>Food Marketing:</a:t>
            </a:r>
            <a:br>
              <a:rPr lang="en-US" sz="8800" spc="73" dirty="0">
                <a:solidFill>
                  <a:srgbClr val="BE2D2D"/>
                </a:solidFill>
                <a:latin typeface="Calibri" panose="020F0502020204030204" pitchFamily="34" charset="0"/>
                <a:ea typeface="Verdana" panose="020B0604030504040204" pitchFamily="34" charset="0"/>
                <a:cs typeface="Calibri" panose="020F0502020204030204" pitchFamily="34" charset="0"/>
              </a:rPr>
            </a:br>
            <a:r>
              <a:rPr lang="en-US" sz="8800" spc="73" dirty="0">
                <a:solidFill>
                  <a:srgbClr val="BE2D2D"/>
                </a:solidFill>
                <a:latin typeface="Calibri" panose="020F0502020204030204" pitchFamily="34" charset="0"/>
                <a:ea typeface="Verdana" panose="020B0604030504040204" pitchFamily="34" charset="0"/>
                <a:cs typeface="Calibri" panose="020F0502020204030204" pitchFamily="34" charset="0"/>
              </a:rPr>
              <a:t>Session 3</a:t>
            </a:r>
          </a:p>
        </p:txBody>
      </p:sp>
      <p:sp>
        <p:nvSpPr>
          <p:cNvPr id="9" name="TextBox 8">
            <a:extLst>
              <a:ext uri="{FF2B5EF4-FFF2-40B4-BE49-F238E27FC236}">
                <a16:creationId xmlns:a16="http://schemas.microsoft.com/office/drawing/2014/main" id="{5687BC0B-6A81-C043-3031-C2C20DC81FB3}"/>
              </a:ext>
            </a:extLst>
          </p:cNvPr>
          <p:cNvSpPr txBox="1"/>
          <p:nvPr/>
        </p:nvSpPr>
        <p:spPr>
          <a:xfrm>
            <a:off x="918464" y="4427556"/>
            <a:ext cx="8432800" cy="350930"/>
          </a:xfrm>
          <a:prstGeom prst="rect">
            <a:avLst/>
          </a:prstGeom>
        </p:spPr>
        <p:txBody>
          <a:bodyPr wrap="square" lIns="0" tIns="0" rIns="0" bIns="0" rtlCol="0" anchor="t">
            <a:spAutoFit/>
          </a:bodyPr>
          <a:lstStyle/>
          <a:p>
            <a:pPr defTabSz="609630">
              <a:lnSpc>
                <a:spcPts val="2100"/>
              </a:lnSpc>
            </a:pPr>
            <a:r>
              <a:rPr lang="en-US" sz="4400" spc="42" dirty="0">
                <a:solidFill>
                  <a:srgbClr val="001640"/>
                </a:solidFill>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2933" spc="42" dirty="0">
              <a:solidFill>
                <a:srgbClr val="001640"/>
              </a:solidFill>
              <a:latin typeface="Calibri" panose="020F0502020204030204" pitchFamily="34" charset="0"/>
              <a:ea typeface="Geneva" panose="020B0503030404040204" pitchFamily="34" charset="0"/>
              <a:cs typeface="Calibri" panose="020F0502020204030204" pitchFamily="34" charset="0"/>
            </a:endParaRPr>
          </a:p>
        </p:txBody>
      </p:sp>
      <p:pic>
        <p:nvPicPr>
          <p:cNvPr id="3" name="Picture 2" descr="“Adolescent Citizen Scientists: Teens Improving the Food Environment” logo">
            <a:extLst>
              <a:ext uri="{FF2B5EF4-FFF2-40B4-BE49-F238E27FC236}">
                <a16:creationId xmlns:a16="http://schemas.microsoft.com/office/drawing/2014/main" id="{E62A5088-48A0-28DF-3463-335582258F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208" y="4778486"/>
            <a:ext cx="1869060" cy="1869060"/>
          </a:xfrm>
          <a:prstGeom prst="rect">
            <a:avLst/>
          </a:prstGeom>
        </p:spPr>
      </p:pic>
      <p:pic>
        <p:nvPicPr>
          <p:cNvPr id="6" name="Picture 5" descr="UConn Rudd Center for Food Policy and Health logo">
            <a:extLst>
              <a:ext uri="{FF2B5EF4-FFF2-40B4-BE49-F238E27FC236}">
                <a16:creationId xmlns:a16="http://schemas.microsoft.com/office/drawing/2014/main" id="{3BC3781E-C2AD-AD90-E6B4-C42019277B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7779" y="4927318"/>
            <a:ext cx="3267460" cy="1476550"/>
          </a:xfrm>
          <a:prstGeom prst="rect">
            <a:avLst/>
          </a:prstGeom>
        </p:spPr>
      </p:pic>
      <p:pic>
        <p:nvPicPr>
          <p:cNvPr id="2" name="Picture 1" descr="Hispanic Health Council logo">
            <a:extLst>
              <a:ext uri="{FF2B5EF4-FFF2-40B4-BE49-F238E27FC236}">
                <a16:creationId xmlns:a16="http://schemas.microsoft.com/office/drawing/2014/main" id="{E3D5B47C-57B4-4EA4-7C37-0806BB6FC977}"/>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7286748" y="5470007"/>
            <a:ext cx="3267460" cy="853765"/>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3D4-401E-315E-DC9C-BFF8ADE8F43D}"/>
              </a:ext>
            </a:extLst>
          </p:cNvPr>
          <p:cNvSpPr>
            <a:spLocks noGrp="1"/>
          </p:cNvSpPr>
          <p:nvPr>
            <p:ph type="title"/>
          </p:nvPr>
        </p:nvSpPr>
        <p:spPr>
          <a:xfrm>
            <a:off x="550847" y="1173366"/>
            <a:ext cx="6120341" cy="700617"/>
          </a:xfrm>
        </p:spPr>
        <p:txBody>
          <a:bodyPr>
            <a:noAutofit/>
          </a:bodyPr>
          <a:lstStyle/>
          <a:p>
            <a:r>
              <a:rPr lang="en-US" sz="4400" dirty="0"/>
              <a:t>Questions of the day</a:t>
            </a:r>
          </a:p>
        </p:txBody>
      </p:sp>
      <p:sp>
        <p:nvSpPr>
          <p:cNvPr id="3" name="Content Placeholder 2">
            <a:extLst>
              <a:ext uri="{FF2B5EF4-FFF2-40B4-BE49-F238E27FC236}">
                <a16:creationId xmlns:a16="http://schemas.microsoft.com/office/drawing/2014/main" id="{42CCC2DA-39FD-143B-CE33-52AC6F5E4BD5}"/>
              </a:ext>
            </a:extLst>
          </p:cNvPr>
          <p:cNvSpPr>
            <a:spLocks noGrp="1"/>
          </p:cNvSpPr>
          <p:nvPr>
            <p:ph sz="quarter" idx="12"/>
          </p:nvPr>
        </p:nvSpPr>
        <p:spPr>
          <a:xfrm>
            <a:off x="550847" y="2428057"/>
            <a:ext cx="6120341" cy="3921125"/>
          </a:xfrm>
        </p:spPr>
        <p:txBody>
          <a:bodyPr>
            <a:normAutofit/>
          </a:bodyPr>
          <a:lstStyle/>
          <a:p>
            <a:pPr>
              <a:spcAft>
                <a:spcPts val="1200"/>
              </a:spcAft>
            </a:pPr>
            <a:r>
              <a:rPr lang="en-US" sz="3600" dirty="0">
                <a:solidFill>
                  <a:schemeClr val="accent2"/>
                </a:solidFill>
              </a:rPr>
              <a:t>What food marketing is targeted to me and my community?</a:t>
            </a:r>
          </a:p>
          <a:p>
            <a:r>
              <a:rPr lang="en-US" sz="3600" dirty="0">
                <a:solidFill>
                  <a:schemeClr val="accent2"/>
                </a:solidFill>
              </a:rPr>
              <a:t>What can we do about it?</a:t>
            </a:r>
          </a:p>
          <a:p>
            <a:endParaRPr lang="en-US" dirty="0"/>
          </a:p>
        </p:txBody>
      </p:sp>
      <p:pic>
        <p:nvPicPr>
          <p:cNvPr id="5" name="Picture 4" descr="Photograph of multiple fast-food restaurant signs including Taco Bell, Chick-fil-A, McDonald's, and Wendy's along a street with palm trees in the background. Signs feature distinctive logos and colors such as McDonald's large yellow arches and Chick-fil-A's red background with white script, highlighting popular American fast-food brands.">
            <a:extLst>
              <a:ext uri="{FF2B5EF4-FFF2-40B4-BE49-F238E27FC236}">
                <a16:creationId xmlns:a16="http://schemas.microsoft.com/office/drawing/2014/main" id="{27B6929B-7A12-97E7-FB84-DD576241C443}"/>
              </a:ext>
            </a:extLst>
          </p:cNvPr>
          <p:cNvPicPr>
            <a:picLocks noChangeAspect="1"/>
          </p:cNvPicPr>
          <p:nvPr/>
        </p:nvPicPr>
        <p:blipFill>
          <a:blip r:embed="rId3"/>
          <a:stretch>
            <a:fillRect/>
          </a:stretch>
        </p:blipFill>
        <p:spPr>
          <a:xfrm>
            <a:off x="6174657" y="1064720"/>
            <a:ext cx="5630525" cy="3733448"/>
          </a:xfrm>
          <a:prstGeom prst="rect">
            <a:avLst/>
          </a:prstGeom>
          <a:effectLst>
            <a:softEdge rad="127000"/>
          </a:effectLst>
        </p:spPr>
      </p:pic>
    </p:spTree>
    <p:extLst>
      <p:ext uri="{BB962C8B-B14F-4D97-AF65-F5344CB8AC3E}">
        <p14:creationId xmlns:p14="http://schemas.microsoft.com/office/powerpoint/2010/main" val="4139949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41DC-B924-A8B5-1AFD-6B799F441655}"/>
              </a:ext>
            </a:extLst>
          </p:cNvPr>
          <p:cNvSpPr>
            <a:spLocks noGrp="1"/>
          </p:cNvSpPr>
          <p:nvPr>
            <p:ph type="title"/>
          </p:nvPr>
        </p:nvSpPr>
        <p:spPr/>
        <p:txBody>
          <a:bodyPr/>
          <a:lstStyle/>
          <a:p>
            <a:r>
              <a:rPr lang="en-US" dirty="0"/>
              <a:t>Today’s agenda</a:t>
            </a:r>
          </a:p>
        </p:txBody>
      </p:sp>
      <p:sp>
        <p:nvSpPr>
          <p:cNvPr id="3" name="Text Placeholder 2">
            <a:extLst>
              <a:ext uri="{FF2B5EF4-FFF2-40B4-BE49-F238E27FC236}">
                <a16:creationId xmlns:a16="http://schemas.microsoft.com/office/drawing/2014/main" id="{EF99194C-E241-A0D0-E63C-B250B3527600}"/>
              </a:ext>
            </a:extLst>
          </p:cNvPr>
          <p:cNvSpPr>
            <a:spLocks noGrp="1"/>
          </p:cNvSpPr>
          <p:nvPr>
            <p:ph type="body" sz="quarter" idx="11"/>
          </p:nvPr>
        </p:nvSpPr>
        <p:spPr>
          <a:xfrm>
            <a:off x="3606800" y="685800"/>
            <a:ext cx="8229600" cy="5265533"/>
          </a:xfrm>
        </p:spPr>
        <p:txBody>
          <a:bodyPr/>
          <a:lstStyle/>
          <a:p>
            <a:pPr>
              <a:spcAft>
                <a:spcPts val="800"/>
              </a:spcAft>
            </a:pPr>
            <a:r>
              <a:rPr lang="en-US" sz="3600" b="0" dirty="0">
                <a:solidFill>
                  <a:schemeClr val="tx1"/>
                </a:solidFill>
              </a:rPr>
              <a:t>What food marketing looks like in your community</a:t>
            </a:r>
          </a:p>
          <a:p>
            <a:pPr>
              <a:spcAft>
                <a:spcPts val="800"/>
              </a:spcAft>
            </a:pPr>
            <a:r>
              <a:rPr lang="en-US" sz="3600" b="0" dirty="0">
                <a:solidFill>
                  <a:schemeClr val="tx1"/>
                </a:solidFill>
              </a:rPr>
              <a:t>Nutrition quality of marketed foods</a:t>
            </a:r>
          </a:p>
          <a:p>
            <a:pPr>
              <a:spcAft>
                <a:spcPts val="800"/>
              </a:spcAft>
            </a:pPr>
            <a:r>
              <a:rPr lang="en-US" sz="3600" b="0" dirty="0">
                <a:solidFill>
                  <a:schemeClr val="tx1"/>
                </a:solidFill>
              </a:rPr>
              <a:t>How food companies target you and your community</a:t>
            </a:r>
          </a:p>
          <a:p>
            <a:pPr>
              <a:spcAft>
                <a:spcPts val="800"/>
              </a:spcAft>
            </a:pPr>
            <a:r>
              <a:rPr lang="en-US" sz="3600" b="0" dirty="0">
                <a:solidFill>
                  <a:schemeClr val="tx1"/>
                </a:solidFill>
              </a:rPr>
              <a:t>How teens can make a difference</a:t>
            </a:r>
          </a:p>
          <a:p>
            <a:pPr>
              <a:spcAft>
                <a:spcPts val="800"/>
              </a:spcAft>
            </a:pPr>
            <a:endParaRPr lang="en-US" sz="4000" dirty="0"/>
          </a:p>
        </p:txBody>
      </p:sp>
    </p:spTree>
    <p:extLst>
      <p:ext uri="{BB962C8B-B14F-4D97-AF65-F5344CB8AC3E}">
        <p14:creationId xmlns:p14="http://schemas.microsoft.com/office/powerpoint/2010/main" val="275340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44601-62D5-41F5-088A-AF31AFDFB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3A4F37-A9B4-E79E-9ED6-CF2DF2437278}"/>
              </a:ext>
            </a:extLst>
          </p:cNvPr>
          <p:cNvSpPr>
            <a:spLocks noGrp="1"/>
          </p:cNvSpPr>
          <p:nvPr>
            <p:ph type="title"/>
          </p:nvPr>
        </p:nvSpPr>
        <p:spPr>
          <a:xfrm>
            <a:off x="203200" y="551067"/>
            <a:ext cx="2641600" cy="2172678"/>
          </a:xfrm>
        </p:spPr>
        <p:txBody>
          <a:bodyPr>
            <a:normAutofit fontScale="90000"/>
          </a:bodyPr>
          <a:lstStyle/>
          <a:p>
            <a:r>
              <a:rPr lang="en-US" dirty="0"/>
              <a:t>Marketing in your community assignment</a:t>
            </a:r>
          </a:p>
        </p:txBody>
      </p:sp>
      <p:sp>
        <p:nvSpPr>
          <p:cNvPr id="3" name="Text Placeholder 2">
            <a:extLst>
              <a:ext uri="{FF2B5EF4-FFF2-40B4-BE49-F238E27FC236}">
                <a16:creationId xmlns:a16="http://schemas.microsoft.com/office/drawing/2014/main" id="{3A7920CD-49DC-B06F-67B1-86BB0920BECA}"/>
              </a:ext>
            </a:extLst>
          </p:cNvPr>
          <p:cNvSpPr>
            <a:spLocks noGrp="1"/>
          </p:cNvSpPr>
          <p:nvPr>
            <p:ph type="body" sz="quarter" idx="11"/>
          </p:nvPr>
        </p:nvSpPr>
        <p:spPr>
          <a:xfrm>
            <a:off x="3285787" y="656617"/>
            <a:ext cx="8229600" cy="5265533"/>
          </a:xfrm>
        </p:spPr>
        <p:txBody>
          <a:bodyPr>
            <a:normAutofit/>
          </a:bodyPr>
          <a:lstStyle/>
          <a:p>
            <a:pPr marL="0" indent="0">
              <a:spcBef>
                <a:spcPts val="1200"/>
              </a:spcBef>
              <a:spcAft>
                <a:spcPts val="800"/>
              </a:spcAft>
              <a:buNone/>
            </a:pPr>
            <a:r>
              <a:rPr lang="en-US" sz="4000" dirty="0"/>
              <a:t>Report back to the group</a:t>
            </a:r>
          </a:p>
          <a:p>
            <a:pPr>
              <a:spcBef>
                <a:spcPts val="1200"/>
              </a:spcBef>
              <a:spcAft>
                <a:spcPts val="800"/>
              </a:spcAft>
            </a:pPr>
            <a:r>
              <a:rPr lang="en-US" sz="3200" b="0" dirty="0">
                <a:solidFill>
                  <a:srgbClr val="C00000"/>
                </a:solidFill>
              </a:rPr>
              <a:t>Show some of your pictures</a:t>
            </a:r>
          </a:p>
          <a:p>
            <a:pPr>
              <a:spcAft>
                <a:spcPts val="800"/>
              </a:spcAft>
            </a:pPr>
            <a:r>
              <a:rPr lang="en-US" sz="3200" b="0" dirty="0">
                <a:solidFill>
                  <a:srgbClr val="C00000"/>
                </a:solidFill>
              </a:rPr>
              <a:t>Describe what you saw</a:t>
            </a:r>
          </a:p>
          <a:p>
            <a:pPr lvl="1">
              <a:spcAft>
                <a:spcPts val="800"/>
              </a:spcAft>
            </a:pPr>
            <a:r>
              <a:rPr lang="en-US" sz="2800" dirty="0">
                <a:solidFill>
                  <a:srgbClr val="000D2F"/>
                </a:solidFill>
              </a:rPr>
              <a:t>Product/brands</a:t>
            </a:r>
          </a:p>
          <a:p>
            <a:pPr lvl="1">
              <a:spcAft>
                <a:spcPts val="800"/>
              </a:spcAft>
            </a:pPr>
            <a:r>
              <a:rPr lang="en-US" sz="2800" dirty="0">
                <a:solidFill>
                  <a:srgbClr val="000D2F"/>
                </a:solidFill>
              </a:rPr>
              <a:t>Marketing techniques</a:t>
            </a:r>
          </a:p>
          <a:p>
            <a:pPr lvl="1">
              <a:spcAft>
                <a:spcPts val="800"/>
              </a:spcAft>
            </a:pPr>
            <a:r>
              <a:rPr lang="en-US" sz="2800" dirty="0">
                <a:solidFill>
                  <a:srgbClr val="000D2F"/>
                </a:solidFill>
              </a:rPr>
              <a:t>Target audience</a:t>
            </a:r>
          </a:p>
        </p:txBody>
      </p:sp>
    </p:spTree>
    <p:extLst>
      <p:ext uri="{BB962C8B-B14F-4D97-AF65-F5344CB8AC3E}">
        <p14:creationId xmlns:p14="http://schemas.microsoft.com/office/powerpoint/2010/main" val="1740707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534D3-9F6B-15CA-4855-001B2BBFB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D0CB5E-FD24-2E69-7F91-285B12631D43}"/>
              </a:ext>
            </a:extLst>
          </p:cNvPr>
          <p:cNvSpPr>
            <a:spLocks noGrp="1"/>
          </p:cNvSpPr>
          <p:nvPr>
            <p:ph type="title"/>
          </p:nvPr>
        </p:nvSpPr>
        <p:spPr>
          <a:xfrm>
            <a:off x="822128" y="4585418"/>
            <a:ext cx="3810000" cy="1513825"/>
          </a:xfrm>
        </p:spPr>
        <p:txBody>
          <a:bodyPr>
            <a:normAutofit fontScale="90000"/>
          </a:bodyPr>
          <a:lstStyle/>
          <a:p>
            <a:r>
              <a:rPr lang="en-US" sz="5334" dirty="0"/>
              <a:t>Discussion: Assignment</a:t>
            </a:r>
          </a:p>
        </p:txBody>
      </p:sp>
      <p:sp>
        <p:nvSpPr>
          <p:cNvPr id="3" name="Text Placeholder 2">
            <a:extLst>
              <a:ext uri="{FF2B5EF4-FFF2-40B4-BE49-F238E27FC236}">
                <a16:creationId xmlns:a16="http://schemas.microsoft.com/office/drawing/2014/main" id="{0BDE60EB-946D-C2A8-EB27-CAD9C73A9A76}"/>
              </a:ext>
            </a:extLst>
          </p:cNvPr>
          <p:cNvSpPr>
            <a:spLocks noGrp="1"/>
          </p:cNvSpPr>
          <p:nvPr>
            <p:ph type="body" sz="quarter" idx="11"/>
          </p:nvPr>
        </p:nvSpPr>
        <p:spPr>
          <a:xfrm>
            <a:off x="4533089" y="758757"/>
            <a:ext cx="7150911" cy="5992239"/>
          </a:xfrm>
        </p:spPr>
        <p:txBody>
          <a:bodyPr>
            <a:normAutofit fontScale="92500" lnSpcReduction="20000"/>
          </a:bodyPr>
          <a:lstStyle/>
          <a:p>
            <a:pPr marL="0" indent="0">
              <a:spcAft>
                <a:spcPts val="1200"/>
              </a:spcAft>
              <a:buNone/>
            </a:pPr>
            <a:r>
              <a:rPr lang="en-US" sz="3600" dirty="0"/>
              <a:t>What are your impressions of food marketing in your community?</a:t>
            </a:r>
          </a:p>
          <a:p>
            <a:pPr>
              <a:spcAft>
                <a:spcPts val="1200"/>
              </a:spcAft>
            </a:pPr>
            <a:r>
              <a:rPr lang="en-US" sz="3600" b="0" dirty="0"/>
              <a:t>Brands and types of products you saw a lot</a:t>
            </a:r>
          </a:p>
          <a:p>
            <a:pPr lvl="1">
              <a:spcAft>
                <a:spcPts val="1200"/>
              </a:spcAft>
            </a:pPr>
            <a:r>
              <a:rPr lang="en-US" sz="3000" dirty="0"/>
              <a:t>Any healthy ones?</a:t>
            </a:r>
          </a:p>
          <a:p>
            <a:pPr>
              <a:spcAft>
                <a:spcPts val="1200"/>
              </a:spcAft>
            </a:pPr>
            <a:r>
              <a:rPr lang="en-US" sz="3600" b="0" dirty="0"/>
              <a:t>Common marketing techniques and messages</a:t>
            </a:r>
          </a:p>
          <a:p>
            <a:pPr>
              <a:spcAft>
                <a:spcPts val="1200"/>
              </a:spcAft>
            </a:pPr>
            <a:r>
              <a:rPr lang="en-US" sz="3600" b="0" dirty="0"/>
              <a:t>Who companies seem to target the most</a:t>
            </a:r>
          </a:p>
          <a:p>
            <a:pPr lvl="1">
              <a:spcAft>
                <a:spcPts val="1200"/>
              </a:spcAft>
            </a:pPr>
            <a:r>
              <a:rPr lang="en-US" sz="3000" dirty="0"/>
              <a:t>Why do you think they do that?</a:t>
            </a:r>
          </a:p>
          <a:p>
            <a:pPr>
              <a:spcAft>
                <a:spcPts val="1200"/>
              </a:spcAft>
            </a:pPr>
            <a:r>
              <a:rPr lang="en-US" sz="3600" b="0" dirty="0"/>
              <a:t>How you feel about what you saw</a:t>
            </a:r>
          </a:p>
          <a:p>
            <a:pPr lvl="1">
              <a:spcAft>
                <a:spcPts val="1200"/>
              </a:spcAft>
            </a:pPr>
            <a:r>
              <a:rPr lang="en-US" sz="3000" dirty="0"/>
              <a:t>Do you think kids in other communities see the same things?</a:t>
            </a:r>
          </a:p>
        </p:txBody>
      </p:sp>
    </p:spTree>
    <p:extLst>
      <p:ext uri="{BB962C8B-B14F-4D97-AF65-F5344CB8AC3E}">
        <p14:creationId xmlns:p14="http://schemas.microsoft.com/office/powerpoint/2010/main" val="4259916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534D3-9F6B-15CA-4855-001B2BBFB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D0CB5E-FD24-2E69-7F91-285B12631D43}"/>
              </a:ext>
            </a:extLst>
          </p:cNvPr>
          <p:cNvSpPr>
            <a:spLocks noGrp="1"/>
          </p:cNvSpPr>
          <p:nvPr>
            <p:ph type="title"/>
          </p:nvPr>
        </p:nvSpPr>
        <p:spPr>
          <a:xfrm>
            <a:off x="845574" y="5436825"/>
            <a:ext cx="3810000" cy="590857"/>
          </a:xfrm>
        </p:spPr>
        <p:txBody>
          <a:bodyPr>
            <a:normAutofit fontScale="90000"/>
          </a:bodyPr>
          <a:lstStyle/>
          <a:p>
            <a:r>
              <a:rPr lang="en-US" sz="5334" dirty="0"/>
              <a:t>Brainstorm</a:t>
            </a:r>
          </a:p>
        </p:txBody>
      </p:sp>
      <p:sp>
        <p:nvSpPr>
          <p:cNvPr id="3" name="Text Placeholder 2">
            <a:extLst>
              <a:ext uri="{FF2B5EF4-FFF2-40B4-BE49-F238E27FC236}">
                <a16:creationId xmlns:a16="http://schemas.microsoft.com/office/drawing/2014/main" id="{0BDE60EB-946D-C2A8-EB27-CAD9C73A9A76}"/>
              </a:ext>
            </a:extLst>
          </p:cNvPr>
          <p:cNvSpPr>
            <a:spLocks noGrp="1"/>
          </p:cNvSpPr>
          <p:nvPr>
            <p:ph type="body" sz="quarter" idx="11"/>
          </p:nvPr>
        </p:nvSpPr>
        <p:spPr>
          <a:xfrm>
            <a:off x="5283200" y="1161058"/>
            <a:ext cx="6400800" cy="4866624"/>
          </a:xfrm>
        </p:spPr>
        <p:txBody>
          <a:bodyPr/>
          <a:lstStyle/>
          <a:p>
            <a:pPr marL="0" indent="0">
              <a:spcAft>
                <a:spcPts val="1200"/>
              </a:spcAft>
              <a:buNone/>
            </a:pPr>
            <a:r>
              <a:rPr lang="en-US" sz="3600" dirty="0"/>
              <a:t>What brands and products do you see the most?</a:t>
            </a:r>
          </a:p>
          <a:p>
            <a:pPr>
              <a:spcAft>
                <a:spcPts val="1200"/>
              </a:spcAft>
            </a:pPr>
            <a:r>
              <a:rPr lang="en-US" sz="3600" b="0" dirty="0"/>
              <a:t>Online</a:t>
            </a:r>
          </a:p>
          <a:p>
            <a:pPr>
              <a:spcAft>
                <a:spcPts val="1200"/>
              </a:spcAft>
            </a:pPr>
            <a:r>
              <a:rPr lang="en-US" sz="3600" b="0" dirty="0"/>
              <a:t>In your community</a:t>
            </a:r>
          </a:p>
          <a:p>
            <a:pPr>
              <a:spcAft>
                <a:spcPts val="1200"/>
              </a:spcAft>
            </a:pPr>
            <a:r>
              <a:rPr lang="en-US" sz="3600" b="0" dirty="0"/>
              <a:t>In other places</a:t>
            </a:r>
          </a:p>
          <a:p>
            <a:pPr marL="0" indent="0">
              <a:buNone/>
            </a:pPr>
            <a:r>
              <a:rPr lang="en-US" dirty="0"/>
              <a:t> </a:t>
            </a:r>
          </a:p>
          <a:p>
            <a:endParaRPr lang="en-US" sz="1867" dirty="0">
              <a:solidFill>
                <a:srgbClr val="000D2F"/>
              </a:solidFill>
            </a:endParaRPr>
          </a:p>
        </p:txBody>
      </p:sp>
    </p:spTree>
    <p:extLst>
      <p:ext uri="{BB962C8B-B14F-4D97-AF65-F5344CB8AC3E}">
        <p14:creationId xmlns:p14="http://schemas.microsoft.com/office/powerpoint/2010/main" val="1158612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B8C68-0C90-0EA1-588A-45E98EBDC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DD61B-9DEC-895D-ABAD-E0EB9CB1C506}"/>
              </a:ext>
            </a:extLst>
          </p:cNvPr>
          <p:cNvSpPr>
            <a:spLocks noGrp="1"/>
          </p:cNvSpPr>
          <p:nvPr>
            <p:ph type="title"/>
          </p:nvPr>
        </p:nvSpPr>
        <p:spPr/>
        <p:txBody>
          <a:bodyPr/>
          <a:lstStyle/>
          <a:p>
            <a:r>
              <a:rPr lang="en-US" dirty="0"/>
              <a:t>How healthy are they?</a:t>
            </a:r>
          </a:p>
        </p:txBody>
      </p:sp>
      <p:sp>
        <p:nvSpPr>
          <p:cNvPr id="3" name="Text Placeholder 2">
            <a:extLst>
              <a:ext uri="{FF2B5EF4-FFF2-40B4-BE49-F238E27FC236}">
                <a16:creationId xmlns:a16="http://schemas.microsoft.com/office/drawing/2014/main" id="{2A99A699-64BE-B090-84B3-C557AA830504}"/>
              </a:ext>
            </a:extLst>
          </p:cNvPr>
          <p:cNvSpPr>
            <a:spLocks noGrp="1"/>
          </p:cNvSpPr>
          <p:nvPr>
            <p:ph type="body" sz="quarter" idx="11"/>
          </p:nvPr>
        </p:nvSpPr>
        <p:spPr>
          <a:xfrm>
            <a:off x="3606800" y="685800"/>
            <a:ext cx="8229600" cy="5265533"/>
          </a:xfrm>
        </p:spPr>
        <p:txBody>
          <a:bodyPr>
            <a:normAutofit lnSpcReduction="10000"/>
          </a:bodyPr>
          <a:lstStyle/>
          <a:p>
            <a:pPr marL="0" indent="0">
              <a:spcBef>
                <a:spcPts val="1200"/>
              </a:spcBef>
              <a:spcAft>
                <a:spcPts val="800"/>
              </a:spcAft>
              <a:buNone/>
            </a:pPr>
            <a:r>
              <a:rPr lang="en-US" sz="4000" dirty="0"/>
              <a:t>Look up products’ nutrition facts panels.</a:t>
            </a:r>
          </a:p>
          <a:p>
            <a:pPr marL="0" indent="0">
              <a:spcBef>
                <a:spcPts val="1200"/>
              </a:spcBef>
              <a:spcAft>
                <a:spcPts val="800"/>
              </a:spcAft>
              <a:buNone/>
            </a:pPr>
            <a:r>
              <a:rPr lang="en-US" sz="4000" dirty="0"/>
              <a:t>What’s inside?</a:t>
            </a:r>
          </a:p>
          <a:p>
            <a:pPr>
              <a:spcBef>
                <a:spcPts val="1200"/>
              </a:spcBef>
              <a:spcAft>
                <a:spcPts val="800"/>
              </a:spcAft>
            </a:pPr>
            <a:r>
              <a:rPr lang="en-US" sz="3200" dirty="0">
                <a:solidFill>
                  <a:srgbClr val="000D2F"/>
                </a:solidFill>
              </a:rPr>
              <a:t>Serving size:</a:t>
            </a:r>
            <a:r>
              <a:rPr lang="en-US" sz="3200" b="0" dirty="0">
                <a:solidFill>
                  <a:srgbClr val="000D2F"/>
                </a:solidFill>
              </a:rPr>
              <a:t> Is this realistic? Do you usually eat more or less than that?</a:t>
            </a:r>
          </a:p>
          <a:p>
            <a:pPr>
              <a:spcAft>
                <a:spcPts val="800"/>
              </a:spcAft>
            </a:pPr>
            <a:r>
              <a:rPr lang="en-US" sz="3200" dirty="0">
                <a:solidFill>
                  <a:srgbClr val="000D2F"/>
                </a:solidFill>
              </a:rPr>
              <a:t>Calories, fat, added sugar, sodium, protein</a:t>
            </a:r>
            <a:r>
              <a:rPr lang="en-US" sz="3200" b="0" dirty="0">
                <a:solidFill>
                  <a:srgbClr val="000D2F"/>
                </a:solidFill>
              </a:rPr>
              <a:t>: Are these nutrients good for your health?</a:t>
            </a:r>
          </a:p>
          <a:p>
            <a:pPr>
              <a:spcAft>
                <a:spcPts val="800"/>
              </a:spcAft>
            </a:pPr>
            <a:r>
              <a:rPr lang="en-US" sz="3200" dirty="0">
                <a:solidFill>
                  <a:srgbClr val="000D2F"/>
                </a:solidFill>
              </a:rPr>
              <a:t>Ingredients:</a:t>
            </a:r>
            <a:r>
              <a:rPr lang="en-US" sz="3200" b="0" dirty="0">
                <a:solidFill>
                  <a:srgbClr val="000D2F"/>
                </a:solidFill>
              </a:rPr>
              <a:t>  Real food or additives and chemicals? Is this product minimally processed? </a:t>
            </a:r>
          </a:p>
        </p:txBody>
      </p:sp>
    </p:spTree>
    <p:extLst>
      <p:ext uri="{BB962C8B-B14F-4D97-AF65-F5344CB8AC3E}">
        <p14:creationId xmlns:p14="http://schemas.microsoft.com/office/powerpoint/2010/main" val="78546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88D96-F8BE-82EC-139F-B2E3E6541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ADA83-40EE-0309-1E03-9F4233EA2286}"/>
              </a:ext>
            </a:extLst>
          </p:cNvPr>
          <p:cNvSpPr>
            <a:spLocks noGrp="1"/>
          </p:cNvSpPr>
          <p:nvPr>
            <p:ph type="title"/>
          </p:nvPr>
        </p:nvSpPr>
        <p:spPr>
          <a:xfrm>
            <a:off x="737631" y="616679"/>
            <a:ext cx="6780769" cy="700617"/>
          </a:xfrm>
        </p:spPr>
        <p:txBody>
          <a:bodyPr/>
          <a:lstStyle/>
          <a:p>
            <a:r>
              <a:rPr lang="en-US" dirty="0"/>
              <a:t>Video: So what’s the harm?</a:t>
            </a:r>
          </a:p>
        </p:txBody>
      </p:sp>
      <p:pic>
        <p:nvPicPr>
          <p:cNvPr id="7" name="Picture 6" descr="Screenshot of a YouTube video titled &quot;Targeted marketing&quot; with a subtitle stating &quot;Food companies don’t think that all teens are the same.&quot; The video is part of the Rudd Center's Food Marketing Series ">
            <a:extLst>
              <a:ext uri="{FF2B5EF4-FFF2-40B4-BE49-F238E27FC236}">
                <a16:creationId xmlns:a16="http://schemas.microsoft.com/office/drawing/2014/main" id="{79E2B343-BF02-6EE2-5A3D-C642537B38D4}"/>
              </a:ext>
            </a:extLst>
          </p:cNvPr>
          <p:cNvPicPr>
            <a:picLocks noChangeAspect="1"/>
          </p:cNvPicPr>
          <p:nvPr/>
        </p:nvPicPr>
        <p:blipFill>
          <a:blip r:embed="rId3"/>
          <a:srcRect l="1204" t="14358" r="24722" b="8889"/>
          <a:stretch>
            <a:fillRect/>
          </a:stretch>
        </p:blipFill>
        <p:spPr>
          <a:xfrm>
            <a:off x="485641" y="2514600"/>
            <a:ext cx="5283201" cy="2965197"/>
          </a:xfrm>
          <a:prstGeom prst="rect">
            <a:avLst/>
          </a:prstGeom>
        </p:spPr>
      </p:pic>
      <p:sp>
        <p:nvSpPr>
          <p:cNvPr id="5" name="TextBox 4">
            <a:extLst>
              <a:ext uri="{FF2B5EF4-FFF2-40B4-BE49-F238E27FC236}">
                <a16:creationId xmlns:a16="http://schemas.microsoft.com/office/drawing/2014/main" id="{65072687-5E69-C912-E3BD-9059804FD21D}"/>
              </a:ext>
              <a:ext uri="{C183D7F6-B498-43B3-948B-1728B52AA6E4}">
                <adec:decorative xmlns:adec="http://schemas.microsoft.com/office/drawing/2017/decorative" val="0"/>
              </a:ext>
            </a:extLst>
          </p:cNvPr>
          <p:cNvSpPr txBox="1"/>
          <p:nvPr/>
        </p:nvSpPr>
        <p:spPr>
          <a:xfrm>
            <a:off x="485641" y="5936734"/>
            <a:ext cx="6094378" cy="369332"/>
          </a:xfrm>
          <a:prstGeom prst="rect">
            <a:avLst/>
          </a:prstGeom>
          <a:noFill/>
        </p:spPr>
        <p:txBody>
          <a:bodyPr wrap="square">
            <a:spAutoFit/>
          </a:bodyPr>
          <a:lstStyle/>
          <a:p>
            <a:r>
              <a:rPr lang="en-US" u="sng" dirty="0">
                <a:latin typeface="Calibri" panose="020F0502020204030204" pitchFamily="34" charset="0"/>
                <a:hlinkClick r:id="rId4"/>
              </a:rPr>
              <a:t>https://youtu.be/qy4utlhtdXI</a:t>
            </a:r>
            <a:endParaRPr lang="en-US" dirty="0">
              <a:latin typeface="Calibri" panose="020F0502020204030204" pitchFamily="34" charset="0"/>
            </a:endParaRPr>
          </a:p>
        </p:txBody>
      </p:sp>
      <p:sp>
        <p:nvSpPr>
          <p:cNvPr id="3" name="Content Placeholder 2">
            <a:extLst>
              <a:ext uri="{FF2B5EF4-FFF2-40B4-BE49-F238E27FC236}">
                <a16:creationId xmlns:a16="http://schemas.microsoft.com/office/drawing/2014/main" id="{2510F144-17FE-2518-470D-E12A58713F4B}"/>
              </a:ext>
            </a:extLst>
          </p:cNvPr>
          <p:cNvSpPr>
            <a:spLocks noGrp="1"/>
          </p:cNvSpPr>
          <p:nvPr>
            <p:ph sz="quarter" idx="12"/>
          </p:nvPr>
        </p:nvSpPr>
        <p:spPr>
          <a:xfrm>
            <a:off x="6580019" y="2514600"/>
            <a:ext cx="5510741" cy="3921125"/>
          </a:xfrm>
        </p:spPr>
        <p:txBody>
          <a:bodyPr/>
          <a:lstStyle/>
          <a:p>
            <a:pPr marL="457200" indent="-457200">
              <a:buFont typeface="Arial" panose="020B0604020202020204" pitchFamily="34" charset="0"/>
              <a:buChar char="•"/>
            </a:pPr>
            <a:r>
              <a:rPr lang="en-US" sz="3600" dirty="0">
                <a:solidFill>
                  <a:srgbClr val="BE2D2D"/>
                </a:solidFill>
                <a:ea typeface="Geneva" panose="020B0503030404040204" pitchFamily="34" charset="0"/>
                <a:cs typeface="Calibri" panose="020F0502020204030204" pitchFamily="34" charset="0"/>
              </a:rPr>
              <a:t>Food marketing works</a:t>
            </a:r>
          </a:p>
          <a:p>
            <a:pPr marL="457200" indent="-457200">
              <a:buFont typeface="Arial" panose="020B0604020202020204" pitchFamily="34" charset="0"/>
              <a:buChar char="•"/>
            </a:pPr>
            <a:r>
              <a:rPr lang="en-US" sz="3600" dirty="0">
                <a:solidFill>
                  <a:srgbClr val="BE2D2D"/>
                </a:solidFill>
                <a:ea typeface="Geneva" panose="020B0503030404040204" pitchFamily="34" charset="0"/>
                <a:cs typeface="Calibri" panose="020F0502020204030204" pitchFamily="34" charset="0"/>
              </a:rPr>
              <a:t>Food companies target marketing to Black and Latino consumers</a:t>
            </a:r>
          </a:p>
          <a:p>
            <a:r>
              <a:rPr lang="en-US" sz="2667" dirty="0">
                <a:solidFill>
                  <a:srgbClr val="BE2D2D"/>
                </a:solidFill>
                <a:ea typeface="Geneva" panose="020B0503030404040204" pitchFamily="34" charset="0"/>
                <a:cs typeface="Calibri" panose="020F0502020204030204" pitchFamily="34" charset="0"/>
              </a:rPr>
              <a:t> </a:t>
            </a:r>
            <a:endParaRPr lang="en-US" dirty="0"/>
          </a:p>
        </p:txBody>
      </p:sp>
    </p:spTree>
    <p:extLst>
      <p:ext uri="{BB962C8B-B14F-4D97-AF65-F5344CB8AC3E}">
        <p14:creationId xmlns:p14="http://schemas.microsoft.com/office/powerpoint/2010/main" val="178096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699F9-034A-723D-5BB0-C69998C5A430}"/>
              </a:ext>
            </a:extLst>
          </p:cNvPr>
          <p:cNvSpPr>
            <a:spLocks noGrp="1"/>
          </p:cNvSpPr>
          <p:nvPr>
            <p:ph type="title"/>
          </p:nvPr>
        </p:nvSpPr>
        <p:spPr/>
        <p:txBody>
          <a:bodyPr>
            <a:normAutofit fontScale="90000"/>
          </a:bodyPr>
          <a:lstStyle/>
          <a:p>
            <a:r>
              <a:rPr lang="en-US" sz="4400" dirty="0"/>
              <a:t>Targeted marketing: Key facts</a:t>
            </a:r>
          </a:p>
        </p:txBody>
      </p:sp>
      <p:sp>
        <p:nvSpPr>
          <p:cNvPr id="3" name="Text Placeholder 2">
            <a:extLst>
              <a:ext uri="{FF2B5EF4-FFF2-40B4-BE49-F238E27FC236}">
                <a16:creationId xmlns:a16="http://schemas.microsoft.com/office/drawing/2014/main" id="{04BBC337-4FED-632D-0D90-C0761AF27861}"/>
              </a:ext>
            </a:extLst>
          </p:cNvPr>
          <p:cNvSpPr>
            <a:spLocks noGrp="1"/>
          </p:cNvSpPr>
          <p:nvPr>
            <p:ph type="body" sz="quarter" idx="10"/>
          </p:nvPr>
        </p:nvSpPr>
        <p:spPr>
          <a:xfrm>
            <a:off x="558800" y="1773878"/>
            <a:ext cx="11074400" cy="4622800"/>
          </a:xfrm>
        </p:spPr>
        <p:txBody>
          <a:bodyPr>
            <a:normAutofit/>
          </a:bodyPr>
          <a:lstStyle/>
          <a:p>
            <a:r>
              <a:rPr lang="en-US" sz="2933" b="1" dirty="0"/>
              <a:t>Low-income communities of color </a:t>
            </a:r>
            <a:r>
              <a:rPr lang="en-US" sz="2933" dirty="0"/>
              <a:t>have more food marketing in their communities</a:t>
            </a:r>
          </a:p>
          <a:p>
            <a:r>
              <a:rPr lang="en-US" sz="2933" b="1" dirty="0"/>
              <a:t>Black teens </a:t>
            </a:r>
            <a:r>
              <a:rPr lang="en-US" sz="2933" dirty="0"/>
              <a:t>see 60% more food ads on TV than White teens</a:t>
            </a:r>
            <a:endParaRPr lang="en-US" sz="2933" b="1" dirty="0"/>
          </a:p>
          <a:p>
            <a:r>
              <a:rPr lang="en-US" sz="2933" dirty="0"/>
              <a:t>Food companies spend 8.5% of TV advertising budgets on </a:t>
            </a:r>
            <a:r>
              <a:rPr lang="en-US" sz="2933" b="1" dirty="0"/>
              <a:t>Spanish-language TV</a:t>
            </a:r>
          </a:p>
          <a:p>
            <a:pPr lvl="1"/>
            <a:r>
              <a:rPr lang="en-US" sz="2533" dirty="0"/>
              <a:t>But no ads for healthy foods!</a:t>
            </a:r>
          </a:p>
        </p:txBody>
      </p:sp>
    </p:spTree>
    <p:extLst>
      <p:ext uri="{BB962C8B-B14F-4D97-AF65-F5344CB8AC3E}">
        <p14:creationId xmlns:p14="http://schemas.microsoft.com/office/powerpoint/2010/main" val="3065594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72182-35D2-2A7C-D649-6C10A3784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1BBEF-37A9-7BCF-5747-EF94AA3D1919}"/>
              </a:ext>
            </a:extLst>
          </p:cNvPr>
          <p:cNvSpPr>
            <a:spLocks noGrp="1"/>
          </p:cNvSpPr>
          <p:nvPr>
            <p:ph type="title"/>
          </p:nvPr>
        </p:nvSpPr>
        <p:spPr/>
        <p:txBody>
          <a:bodyPr>
            <a:normAutofit fontScale="90000"/>
          </a:bodyPr>
          <a:lstStyle/>
          <a:p>
            <a:r>
              <a:rPr lang="en-US" sz="4400" dirty="0"/>
              <a:t>Targeting lower-income communities</a:t>
            </a:r>
          </a:p>
        </p:txBody>
      </p:sp>
      <p:pic>
        <p:nvPicPr>
          <p:cNvPr id="4" name="Picture 3" descr="Screenshot of a presentation slide titled &quot;FOOD MARKETING!&quot; highlighting disparities in food marketing in lower-income compared to higher income neighborhoods, including twice as many fast food restaurants, more billboards for unhealthy foods, fewer supermarkets, and more small stores with less fresh food and more unhealthy snacks, accompanied by photos of fast food signs and a small grocery store.">
            <a:extLst>
              <a:ext uri="{FF2B5EF4-FFF2-40B4-BE49-F238E27FC236}">
                <a16:creationId xmlns:a16="http://schemas.microsoft.com/office/drawing/2014/main" id="{39059D19-3394-B775-F0A2-E4857121C0E8}"/>
              </a:ext>
            </a:extLst>
          </p:cNvPr>
          <p:cNvPicPr>
            <a:picLocks noChangeAspect="1"/>
          </p:cNvPicPr>
          <p:nvPr/>
        </p:nvPicPr>
        <p:blipFill>
          <a:blip r:embed="rId2"/>
          <a:srcRect l="3506" t="23868" r="9031" b="16009"/>
          <a:stretch>
            <a:fillRect/>
          </a:stretch>
        </p:blipFill>
        <p:spPr>
          <a:xfrm>
            <a:off x="1179688" y="1998132"/>
            <a:ext cx="9832623" cy="4123268"/>
          </a:xfrm>
          <a:prstGeom prst="rect">
            <a:avLst/>
          </a:prstGeom>
        </p:spPr>
      </p:pic>
    </p:spTree>
    <p:extLst>
      <p:ext uri="{BB962C8B-B14F-4D97-AF65-F5344CB8AC3E}">
        <p14:creationId xmlns:p14="http://schemas.microsoft.com/office/powerpoint/2010/main" val="226916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72182-35D2-2A7C-D649-6C10A3784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1BBEF-37A9-7BCF-5747-EF94AA3D1919}"/>
              </a:ext>
            </a:extLst>
          </p:cNvPr>
          <p:cNvSpPr>
            <a:spLocks noGrp="1"/>
          </p:cNvSpPr>
          <p:nvPr>
            <p:ph type="title"/>
          </p:nvPr>
        </p:nvSpPr>
        <p:spPr/>
        <p:txBody>
          <a:bodyPr>
            <a:normAutofit fontScale="90000"/>
          </a:bodyPr>
          <a:lstStyle/>
          <a:p>
            <a:r>
              <a:rPr lang="en-US" sz="4400" dirty="0"/>
              <a:t>Targeting Latino and Black consumers</a:t>
            </a:r>
          </a:p>
        </p:txBody>
      </p:sp>
      <p:pic>
        <p:nvPicPr>
          <p:cNvPr id="31" name="Picture 30" descr="Screenshot of a fact sheet highlighting TV advertising spending on Spanish-language and Black-targeted channels in 2021. A horizontal bar chart uses yellow for candy, sugary drinks, and snacks, and green for healthier products, showing nearly 100% of ads on both channels promote unhealthy foods and drinks, with no ads for fruits or vegetables.">
            <a:extLst>
              <a:ext uri="{FF2B5EF4-FFF2-40B4-BE49-F238E27FC236}">
                <a16:creationId xmlns:a16="http://schemas.microsoft.com/office/drawing/2014/main" id="{354FC80C-F2C1-7ACA-F8B9-4FE36738C8C3}"/>
              </a:ext>
            </a:extLst>
          </p:cNvPr>
          <p:cNvPicPr>
            <a:picLocks noChangeAspect="1"/>
          </p:cNvPicPr>
          <p:nvPr/>
        </p:nvPicPr>
        <p:blipFill>
          <a:blip r:embed="rId2"/>
          <a:srcRect l="6473" t="23539" r="9934" b="16008"/>
          <a:stretch>
            <a:fillRect/>
          </a:stretch>
        </p:blipFill>
        <p:spPr>
          <a:xfrm>
            <a:off x="1397227" y="1975554"/>
            <a:ext cx="9397546" cy="4145846"/>
          </a:xfrm>
          <a:prstGeom prst="rect">
            <a:avLst/>
          </a:prstGeom>
        </p:spPr>
      </p:pic>
    </p:spTree>
    <p:extLst>
      <p:ext uri="{BB962C8B-B14F-4D97-AF65-F5344CB8AC3E}">
        <p14:creationId xmlns:p14="http://schemas.microsoft.com/office/powerpoint/2010/main" val="3314698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72182-35D2-2A7C-D649-6C10A3784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1BBEF-37A9-7BCF-5747-EF94AA3D1919}"/>
              </a:ext>
            </a:extLst>
          </p:cNvPr>
          <p:cNvSpPr>
            <a:spLocks noGrp="1"/>
          </p:cNvSpPr>
          <p:nvPr>
            <p:ph type="title"/>
          </p:nvPr>
        </p:nvSpPr>
        <p:spPr/>
        <p:txBody>
          <a:bodyPr>
            <a:normAutofit fontScale="90000"/>
          </a:bodyPr>
          <a:lstStyle/>
          <a:p>
            <a:r>
              <a:rPr lang="en-US" sz="4400" dirty="0"/>
              <a:t>Targeting young people of color</a:t>
            </a:r>
          </a:p>
        </p:txBody>
      </p:sp>
      <p:pic>
        <p:nvPicPr>
          <p:cNvPr id="4" name="Picture 3" descr="Screenshot of an infographic discussing food companies using Black and Latino culture to market products to teens, highlighting promotion of unhealthy foods and a $20 million deal by Travis Scott with McDonald's. It includes d photos of celebrities endorsing fast food Gatorade and Cheetos.">
            <a:extLst>
              <a:ext uri="{FF2B5EF4-FFF2-40B4-BE49-F238E27FC236}">
                <a16:creationId xmlns:a16="http://schemas.microsoft.com/office/drawing/2014/main" id="{9B8ACAE8-6D8C-376B-DD2C-746CA0896D50}"/>
              </a:ext>
            </a:extLst>
          </p:cNvPr>
          <p:cNvPicPr>
            <a:picLocks noChangeAspect="1"/>
          </p:cNvPicPr>
          <p:nvPr/>
        </p:nvPicPr>
        <p:blipFill>
          <a:blip r:embed="rId3"/>
          <a:srcRect l="9633" t="37155" r="4913"/>
          <a:stretch>
            <a:fillRect/>
          </a:stretch>
        </p:blipFill>
        <p:spPr>
          <a:xfrm>
            <a:off x="1292578" y="1811482"/>
            <a:ext cx="9606844" cy="4309918"/>
          </a:xfrm>
          <a:prstGeom prst="rect">
            <a:avLst/>
          </a:prstGeom>
        </p:spPr>
      </p:pic>
    </p:spTree>
    <p:extLst>
      <p:ext uri="{BB962C8B-B14F-4D97-AF65-F5344CB8AC3E}">
        <p14:creationId xmlns:p14="http://schemas.microsoft.com/office/powerpoint/2010/main" val="2367026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42FE9-B5F4-9D46-449F-9C1C80335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26F10-E9B8-2CEC-D791-57C2BEA1D8FA}"/>
              </a:ext>
            </a:extLst>
          </p:cNvPr>
          <p:cNvSpPr>
            <a:spLocks noGrp="1"/>
          </p:cNvSpPr>
          <p:nvPr>
            <p:ph type="title"/>
          </p:nvPr>
        </p:nvSpPr>
        <p:spPr>
          <a:xfrm>
            <a:off x="845574" y="4258632"/>
            <a:ext cx="3810000" cy="1513825"/>
          </a:xfrm>
        </p:spPr>
        <p:txBody>
          <a:bodyPr>
            <a:normAutofit fontScale="90000"/>
          </a:bodyPr>
          <a:lstStyle/>
          <a:p>
            <a:r>
              <a:rPr lang="en-US" sz="5334" dirty="0"/>
              <a:t>Discussion: Targeted marketing</a:t>
            </a:r>
          </a:p>
        </p:txBody>
      </p:sp>
      <p:sp>
        <p:nvSpPr>
          <p:cNvPr id="3" name="Text Placeholder 2">
            <a:extLst>
              <a:ext uri="{FF2B5EF4-FFF2-40B4-BE49-F238E27FC236}">
                <a16:creationId xmlns:a16="http://schemas.microsoft.com/office/drawing/2014/main" id="{438133A2-5F6B-2EE7-821E-8DC228B17362}"/>
              </a:ext>
            </a:extLst>
          </p:cNvPr>
          <p:cNvSpPr>
            <a:spLocks noGrp="1"/>
          </p:cNvSpPr>
          <p:nvPr>
            <p:ph type="body" sz="quarter" idx="11"/>
          </p:nvPr>
        </p:nvSpPr>
        <p:spPr>
          <a:xfrm>
            <a:off x="5283200" y="1161058"/>
            <a:ext cx="6400800" cy="5191104"/>
          </a:xfrm>
        </p:spPr>
        <p:txBody>
          <a:bodyPr>
            <a:normAutofit/>
          </a:bodyPr>
          <a:lstStyle/>
          <a:p>
            <a:pPr>
              <a:spcAft>
                <a:spcPts val="1200"/>
              </a:spcAft>
            </a:pPr>
            <a:r>
              <a:rPr lang="en-US" sz="3600" dirty="0"/>
              <a:t>What do you think about these targeted marketing facts?</a:t>
            </a:r>
          </a:p>
          <a:p>
            <a:pPr lvl="1">
              <a:spcAft>
                <a:spcPts val="1200"/>
              </a:spcAft>
            </a:pPr>
            <a:r>
              <a:rPr lang="en-US" sz="3300" dirty="0"/>
              <a:t>Do any of them surprise you?</a:t>
            </a:r>
          </a:p>
          <a:p>
            <a:pPr>
              <a:spcAft>
                <a:spcPts val="1200"/>
              </a:spcAft>
            </a:pPr>
            <a:r>
              <a:rPr lang="en-US" sz="3600" dirty="0"/>
              <a:t>Do you think these things happen in your community?</a:t>
            </a:r>
          </a:p>
          <a:p>
            <a:pPr>
              <a:spcAft>
                <a:spcPts val="1200"/>
              </a:spcAft>
            </a:pPr>
            <a:r>
              <a:rPr lang="en-US" sz="3600" dirty="0"/>
              <a:t>What do you think about the companies that do this?</a:t>
            </a:r>
          </a:p>
          <a:p>
            <a:pPr lvl="1">
              <a:spcAft>
                <a:spcPts val="1200"/>
              </a:spcAft>
            </a:pPr>
            <a:r>
              <a:rPr lang="en-US" sz="3300" dirty="0"/>
              <a:t>Do you think it’s right?</a:t>
            </a:r>
          </a:p>
        </p:txBody>
      </p:sp>
    </p:spTree>
    <p:extLst>
      <p:ext uri="{BB962C8B-B14F-4D97-AF65-F5344CB8AC3E}">
        <p14:creationId xmlns:p14="http://schemas.microsoft.com/office/powerpoint/2010/main" val="561458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8090E-351D-6710-FD7A-02C2599780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CA5DF9-E282-4A39-0005-F73156BAC3D6}"/>
              </a:ext>
            </a:extLst>
          </p:cNvPr>
          <p:cNvSpPr>
            <a:spLocks noGrp="1"/>
          </p:cNvSpPr>
          <p:nvPr>
            <p:ph type="title"/>
          </p:nvPr>
        </p:nvSpPr>
        <p:spPr>
          <a:xfrm>
            <a:off x="737631" y="616679"/>
            <a:ext cx="6780769" cy="700617"/>
          </a:xfrm>
        </p:spPr>
        <p:txBody>
          <a:bodyPr/>
          <a:lstStyle/>
          <a:p>
            <a:r>
              <a:rPr lang="en-US" dirty="0"/>
              <a:t>Video: But what can we do?</a:t>
            </a:r>
          </a:p>
        </p:txBody>
      </p:sp>
      <p:sp>
        <p:nvSpPr>
          <p:cNvPr id="5" name="TextBox 4">
            <a:extLst>
              <a:ext uri="{FF2B5EF4-FFF2-40B4-BE49-F238E27FC236}">
                <a16:creationId xmlns:a16="http://schemas.microsoft.com/office/drawing/2014/main" id="{09C1F64A-D41B-32CB-D9A5-9400B7CD2F8B}"/>
              </a:ext>
            </a:extLst>
          </p:cNvPr>
          <p:cNvSpPr txBox="1"/>
          <p:nvPr/>
        </p:nvSpPr>
        <p:spPr>
          <a:xfrm>
            <a:off x="485641" y="5936734"/>
            <a:ext cx="6094378" cy="369332"/>
          </a:xfrm>
          <a:prstGeom prst="rect">
            <a:avLst/>
          </a:prstGeom>
          <a:noFill/>
        </p:spPr>
        <p:txBody>
          <a:bodyPr wrap="square">
            <a:spAutoFit/>
          </a:bodyPr>
          <a:lstStyle/>
          <a:p>
            <a:r>
              <a:rPr lang="en-US" u="sng" dirty="0">
                <a:latin typeface="Calibri" panose="020F0502020204030204" pitchFamily="34" charset="0"/>
                <a:hlinkClick r:id="rId3"/>
              </a:rPr>
              <a:t>https://youtu.be/qy4utlhtdXI</a:t>
            </a:r>
            <a:endParaRPr lang="en-US" dirty="0">
              <a:latin typeface="Calibri" panose="020F0502020204030204" pitchFamily="34" charset="0"/>
            </a:endParaRPr>
          </a:p>
        </p:txBody>
      </p:sp>
      <p:pic>
        <p:nvPicPr>
          <p:cNvPr id="4" name="Picture 3" descr="Screenshot of a YouTube video titled &quot;Food Marketing Series: Teen Module&quot; showing a dark blue background with white text stating &quot;It doesn’t have to be this way.&quot; ">
            <a:extLst>
              <a:ext uri="{FF2B5EF4-FFF2-40B4-BE49-F238E27FC236}">
                <a16:creationId xmlns:a16="http://schemas.microsoft.com/office/drawing/2014/main" id="{79A65AEB-CBA1-185C-D1F6-50D3D1EE2994}"/>
              </a:ext>
            </a:extLst>
          </p:cNvPr>
          <p:cNvPicPr>
            <a:picLocks noChangeAspect="1"/>
          </p:cNvPicPr>
          <p:nvPr/>
        </p:nvPicPr>
        <p:blipFill>
          <a:blip r:embed="rId4"/>
          <a:srcRect l="1759" t="12948" r="24814" b="12008"/>
          <a:stretch>
            <a:fillRect/>
          </a:stretch>
        </p:blipFill>
        <p:spPr>
          <a:xfrm>
            <a:off x="589544" y="2242084"/>
            <a:ext cx="6096000" cy="3374710"/>
          </a:xfrm>
          <a:prstGeom prst="rect">
            <a:avLst/>
          </a:prstGeom>
        </p:spPr>
      </p:pic>
    </p:spTree>
    <p:extLst>
      <p:ext uri="{BB962C8B-B14F-4D97-AF65-F5344CB8AC3E}">
        <p14:creationId xmlns:p14="http://schemas.microsoft.com/office/powerpoint/2010/main" val="2305811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C549F-22D6-A934-A2EF-6318B454E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AD841-E192-43D4-90D4-AD7460FD44BF}"/>
              </a:ext>
            </a:extLst>
          </p:cNvPr>
          <p:cNvSpPr>
            <a:spLocks noGrp="1"/>
          </p:cNvSpPr>
          <p:nvPr>
            <p:ph type="title"/>
          </p:nvPr>
        </p:nvSpPr>
        <p:spPr>
          <a:xfrm>
            <a:off x="737631" y="616679"/>
            <a:ext cx="8026990" cy="700617"/>
          </a:xfrm>
        </p:spPr>
        <p:txBody>
          <a:bodyPr>
            <a:normAutofit/>
          </a:bodyPr>
          <a:lstStyle/>
          <a:p>
            <a:r>
              <a:rPr lang="en-US" dirty="0"/>
              <a:t>“Truth” - </a:t>
            </a:r>
            <a:r>
              <a:rPr lang="en-US" dirty="0" err="1"/>
              <a:t>Countermarketing</a:t>
            </a:r>
            <a:r>
              <a:rPr lang="en-US" dirty="0"/>
              <a:t> Campaign</a:t>
            </a:r>
          </a:p>
        </p:txBody>
      </p:sp>
      <p:pic>
        <p:nvPicPr>
          <p:cNvPr id="8" name="Picture 7" descr="Screen shot from a YouTube video showing a man dressed as a cowboy riding a white horse on a street with parked cars. ">
            <a:extLst>
              <a:ext uri="{FF2B5EF4-FFF2-40B4-BE49-F238E27FC236}">
                <a16:creationId xmlns:a16="http://schemas.microsoft.com/office/drawing/2014/main" id="{59FF5825-CC0D-1733-74DE-6D45F5B5930D}"/>
              </a:ext>
            </a:extLst>
          </p:cNvPr>
          <p:cNvPicPr>
            <a:picLocks noChangeAspect="1"/>
          </p:cNvPicPr>
          <p:nvPr/>
        </p:nvPicPr>
        <p:blipFill>
          <a:blip r:embed="rId3"/>
          <a:srcRect l="10463" t="13804" r="33241"/>
          <a:stretch>
            <a:fillRect/>
          </a:stretch>
        </p:blipFill>
        <p:spPr>
          <a:xfrm>
            <a:off x="299523" y="2400256"/>
            <a:ext cx="2738331" cy="2271057"/>
          </a:xfrm>
          <a:prstGeom prst="rect">
            <a:avLst/>
          </a:prstGeom>
        </p:spPr>
      </p:pic>
      <p:sp>
        <p:nvSpPr>
          <p:cNvPr id="6" name="TextBox 5">
            <a:extLst>
              <a:ext uri="{FF2B5EF4-FFF2-40B4-BE49-F238E27FC236}">
                <a16:creationId xmlns:a16="http://schemas.microsoft.com/office/drawing/2014/main" id="{CDF73C46-956B-FD2E-0C93-4F40049798CC}"/>
              </a:ext>
            </a:extLst>
          </p:cNvPr>
          <p:cNvSpPr txBox="1"/>
          <p:nvPr/>
        </p:nvSpPr>
        <p:spPr>
          <a:xfrm>
            <a:off x="206227" y="4922698"/>
            <a:ext cx="2831626" cy="800219"/>
          </a:xfrm>
          <a:prstGeom prst="rect">
            <a:avLst/>
          </a:prstGeom>
          <a:noFill/>
        </p:spPr>
        <p:txBody>
          <a:bodyPr wrap="square">
            <a:spAutoFit/>
          </a:bodyPr>
          <a:lstStyle/>
          <a:p>
            <a:r>
              <a:rPr lang="en-US" sz="1400" dirty="0">
                <a:latin typeface="Calibri" panose="020F0502020204030204" pitchFamily="34" charset="0"/>
                <a:hlinkClick r:id="rId4"/>
              </a:rPr>
              <a:t>https://www.youtube.com/watch?v=v_cMQt3nmjI</a:t>
            </a:r>
            <a:endParaRPr lang="en-US" sz="1400" dirty="0">
              <a:latin typeface="Calibri" panose="020F0502020204030204" pitchFamily="34" charset="0"/>
            </a:endParaRPr>
          </a:p>
          <a:p>
            <a:endParaRPr lang="en-US" dirty="0">
              <a:latin typeface="Calibri" panose="020F0502020204030204" pitchFamily="34" charset="0"/>
            </a:endParaRPr>
          </a:p>
        </p:txBody>
      </p:sp>
      <p:pic>
        <p:nvPicPr>
          <p:cNvPr id="12" name="Picture 11" descr="Screenshot from a YouTube video showing a view from a high floor in a city skyskraper looking down at the street, with many white bags laid down together in the middle of the street. ">
            <a:extLst>
              <a:ext uri="{FF2B5EF4-FFF2-40B4-BE49-F238E27FC236}">
                <a16:creationId xmlns:a16="http://schemas.microsoft.com/office/drawing/2014/main" id="{A4528D6F-3F5A-7631-6D2E-85D26C7A9856}"/>
              </a:ext>
            </a:extLst>
          </p:cNvPr>
          <p:cNvPicPr>
            <a:picLocks noChangeAspect="1"/>
          </p:cNvPicPr>
          <p:nvPr/>
        </p:nvPicPr>
        <p:blipFill>
          <a:blip r:embed="rId5"/>
          <a:srcRect l="9716" t="12436" r="33426" b="8077"/>
          <a:stretch>
            <a:fillRect/>
          </a:stretch>
        </p:blipFill>
        <p:spPr>
          <a:xfrm>
            <a:off x="3254227" y="3263159"/>
            <a:ext cx="3109418" cy="2354596"/>
          </a:xfrm>
          <a:prstGeom prst="rect">
            <a:avLst/>
          </a:prstGeom>
        </p:spPr>
      </p:pic>
      <p:sp>
        <p:nvSpPr>
          <p:cNvPr id="10" name="TextBox 9">
            <a:extLst>
              <a:ext uri="{FF2B5EF4-FFF2-40B4-BE49-F238E27FC236}">
                <a16:creationId xmlns:a16="http://schemas.microsoft.com/office/drawing/2014/main" id="{80B7C5E9-B032-9E50-86BE-6F980A256935}"/>
              </a:ext>
            </a:extLst>
          </p:cNvPr>
          <p:cNvSpPr txBox="1"/>
          <p:nvPr/>
        </p:nvSpPr>
        <p:spPr>
          <a:xfrm>
            <a:off x="3254227" y="5798234"/>
            <a:ext cx="3109418" cy="584775"/>
          </a:xfrm>
          <a:prstGeom prst="rect">
            <a:avLst/>
          </a:prstGeom>
          <a:noFill/>
        </p:spPr>
        <p:txBody>
          <a:bodyPr wrap="square">
            <a:spAutoFit/>
          </a:bodyPr>
          <a:lstStyle/>
          <a:p>
            <a:r>
              <a:rPr lang="en-US" sz="1400" dirty="0">
                <a:latin typeface="Calibri" panose="020F0502020204030204" pitchFamily="34" charset="0"/>
                <a:hlinkClick r:id="rId6"/>
              </a:rPr>
              <a:t>https://youtu.be/S0fJyeW3v4o</a:t>
            </a:r>
            <a:endParaRPr lang="en-US" sz="1400" dirty="0">
              <a:latin typeface="Calibri" panose="020F0502020204030204" pitchFamily="34" charset="0"/>
            </a:endParaRPr>
          </a:p>
          <a:p>
            <a:endParaRPr lang="en-US" dirty="0">
              <a:latin typeface="Calibri" panose="020F0502020204030204" pitchFamily="34" charset="0"/>
            </a:endParaRPr>
          </a:p>
        </p:txBody>
      </p:sp>
      <p:sp>
        <p:nvSpPr>
          <p:cNvPr id="3" name="Content Placeholder 2">
            <a:extLst>
              <a:ext uri="{FF2B5EF4-FFF2-40B4-BE49-F238E27FC236}">
                <a16:creationId xmlns:a16="http://schemas.microsoft.com/office/drawing/2014/main" id="{C99EFB7D-637F-57FD-53CA-A0A48E6AFAE3}"/>
              </a:ext>
            </a:extLst>
          </p:cNvPr>
          <p:cNvSpPr>
            <a:spLocks noGrp="1"/>
          </p:cNvSpPr>
          <p:nvPr>
            <p:ph sz="quarter" idx="12"/>
          </p:nvPr>
        </p:nvSpPr>
        <p:spPr>
          <a:xfrm>
            <a:off x="6580019" y="2200275"/>
            <a:ext cx="5510741" cy="3921125"/>
          </a:xfrm>
        </p:spPr>
        <p:txBody>
          <a:bodyPr>
            <a:normAutofit/>
          </a:bodyPr>
          <a:lstStyle/>
          <a:p>
            <a:pPr marL="457200" indent="-457200">
              <a:buFont typeface="Arial" panose="020B0604020202020204" pitchFamily="34" charset="0"/>
              <a:buChar char="•"/>
            </a:pPr>
            <a:r>
              <a:rPr lang="en-US" sz="3600" dirty="0">
                <a:solidFill>
                  <a:srgbClr val="BE2D2D"/>
                </a:solidFill>
                <a:ea typeface="Geneva" panose="020B0503030404040204" pitchFamily="34" charset="0"/>
                <a:cs typeface="Calibri" panose="020F0502020204030204" pitchFamily="34" charset="0"/>
              </a:rPr>
              <a:t>Designed to counteract the tobacco industry’s deceptive marketing messages</a:t>
            </a:r>
          </a:p>
          <a:p>
            <a:pPr marL="457200" indent="-457200">
              <a:buFont typeface="Arial" panose="020B0604020202020204" pitchFamily="34" charset="0"/>
              <a:buChar char="•"/>
            </a:pPr>
            <a:r>
              <a:rPr lang="en-US" sz="3600" dirty="0">
                <a:solidFill>
                  <a:srgbClr val="BE2D2D"/>
                </a:solidFill>
                <a:ea typeface="Geneva" panose="020B0503030404040204" pitchFamily="34" charset="0"/>
                <a:cs typeface="Calibri" panose="020F0502020204030204" pitchFamily="34" charset="0"/>
              </a:rPr>
              <a:t>Successfully reduced youth tobacco use</a:t>
            </a:r>
          </a:p>
          <a:p>
            <a:r>
              <a:rPr lang="en-US" sz="2667" dirty="0">
                <a:solidFill>
                  <a:srgbClr val="BE2D2D"/>
                </a:solidFill>
                <a:ea typeface="Geneva" panose="020B0503030404040204" pitchFamily="34" charset="0"/>
                <a:cs typeface="Calibri" panose="020F0502020204030204" pitchFamily="34" charset="0"/>
              </a:rPr>
              <a:t> </a:t>
            </a:r>
            <a:endParaRPr lang="en-US" dirty="0"/>
          </a:p>
        </p:txBody>
      </p:sp>
    </p:spTree>
    <p:extLst>
      <p:ext uri="{BB962C8B-B14F-4D97-AF65-F5344CB8AC3E}">
        <p14:creationId xmlns:p14="http://schemas.microsoft.com/office/powerpoint/2010/main" val="2005703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30855-12FD-E126-BC3F-53B8479A6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7FA82-DB10-12F3-E880-8AE543F53AAB}"/>
              </a:ext>
            </a:extLst>
          </p:cNvPr>
          <p:cNvSpPr>
            <a:spLocks noGrp="1"/>
          </p:cNvSpPr>
          <p:nvPr>
            <p:ph type="title"/>
          </p:nvPr>
        </p:nvSpPr>
        <p:spPr>
          <a:xfrm>
            <a:off x="737630" y="616679"/>
            <a:ext cx="9039415" cy="700617"/>
          </a:xfrm>
        </p:spPr>
        <p:txBody>
          <a:bodyPr>
            <a:normAutofit/>
          </a:bodyPr>
          <a:lstStyle/>
          <a:p>
            <a:r>
              <a:rPr lang="en-US" dirty="0"/>
              <a:t>“Big Food” - </a:t>
            </a:r>
            <a:r>
              <a:rPr lang="en-US" dirty="0" err="1"/>
              <a:t>Countermarketing</a:t>
            </a:r>
            <a:r>
              <a:rPr lang="en-US" dirty="0"/>
              <a:t> Campaigns</a:t>
            </a:r>
          </a:p>
        </p:txBody>
      </p:sp>
      <p:pic>
        <p:nvPicPr>
          <p:cNvPr id="13" name="Picture 12" descr="Photograph of a young woman with curly hair  shown in a paused YouTube video titled &quot;Teens Talk to Big Beverage.&quot; Text overlay in white and green reads &quot;Hey big beverage companies&quot;.">
            <a:extLst>
              <a:ext uri="{FF2B5EF4-FFF2-40B4-BE49-F238E27FC236}">
                <a16:creationId xmlns:a16="http://schemas.microsoft.com/office/drawing/2014/main" id="{3C7B865E-E356-9778-EA6B-B0D2768814DA}"/>
              </a:ext>
            </a:extLst>
          </p:cNvPr>
          <p:cNvPicPr>
            <a:picLocks noChangeAspect="1"/>
          </p:cNvPicPr>
          <p:nvPr/>
        </p:nvPicPr>
        <p:blipFill>
          <a:blip r:embed="rId3"/>
          <a:srcRect l="2130" t="14701" r="24259" b="8077"/>
          <a:stretch>
            <a:fillRect/>
          </a:stretch>
        </p:blipFill>
        <p:spPr>
          <a:xfrm>
            <a:off x="525332" y="2541303"/>
            <a:ext cx="3124377" cy="1775393"/>
          </a:xfrm>
          <a:prstGeom prst="rect">
            <a:avLst/>
          </a:prstGeom>
        </p:spPr>
      </p:pic>
      <p:sp>
        <p:nvSpPr>
          <p:cNvPr id="5" name="TextBox 4">
            <a:extLst>
              <a:ext uri="{FF2B5EF4-FFF2-40B4-BE49-F238E27FC236}">
                <a16:creationId xmlns:a16="http://schemas.microsoft.com/office/drawing/2014/main" id="{713F5B14-8353-C5DF-A5D8-3DE65EB372B2}"/>
              </a:ext>
            </a:extLst>
          </p:cNvPr>
          <p:cNvSpPr txBox="1"/>
          <p:nvPr/>
        </p:nvSpPr>
        <p:spPr>
          <a:xfrm>
            <a:off x="242596" y="4480884"/>
            <a:ext cx="3407113" cy="1384995"/>
          </a:xfrm>
          <a:prstGeom prst="rect">
            <a:avLst/>
          </a:prstGeom>
          <a:noFill/>
        </p:spPr>
        <p:txBody>
          <a:bodyPr wrap="square">
            <a:spAutoFit/>
          </a:bodyPr>
          <a:lstStyle/>
          <a:p>
            <a:pPr lvl="1"/>
            <a:r>
              <a:rPr lang="en-US" sz="2400" dirty="0">
                <a:latin typeface="Calibri" panose="020F0502020204030204" pitchFamily="34" charset="0"/>
              </a:rPr>
              <a:t>Howard County Unsweetened  </a:t>
            </a:r>
          </a:p>
          <a:p>
            <a:pPr lvl="1"/>
            <a:r>
              <a:rPr lang="en-US" dirty="0">
                <a:latin typeface="Calibri" panose="020F0502020204030204" pitchFamily="34" charset="0"/>
                <a:hlinkClick r:id="rId4"/>
              </a:rPr>
              <a:t>https://www.youtube.com/watch?v=JcMNVxDlwuM</a:t>
            </a:r>
            <a:endParaRPr lang="en-US" dirty="0">
              <a:latin typeface="Calibri" panose="020F0502020204030204" pitchFamily="34" charset="0"/>
            </a:endParaRPr>
          </a:p>
        </p:txBody>
      </p:sp>
      <p:pic>
        <p:nvPicPr>
          <p:cNvPr id="14" name="Picture 13" descr="Screenshot of a video showing a prominent photo of a MüD package with the subheading &quot;nature's favourite snack&quot; and nutrition claims placed in soil. ">
            <a:extLst>
              <a:ext uri="{FF2B5EF4-FFF2-40B4-BE49-F238E27FC236}">
                <a16:creationId xmlns:a16="http://schemas.microsoft.com/office/drawing/2014/main" id="{2A2EE2C6-B44E-632D-BE15-39AB4B39E448}"/>
              </a:ext>
            </a:extLst>
          </p:cNvPr>
          <p:cNvPicPr>
            <a:picLocks noChangeAspect="1"/>
          </p:cNvPicPr>
          <p:nvPr/>
        </p:nvPicPr>
        <p:blipFill>
          <a:blip r:embed="rId5"/>
          <a:srcRect l="21852" t="38931" r="33056" b="4145"/>
          <a:stretch>
            <a:fillRect/>
          </a:stretch>
        </p:blipFill>
        <p:spPr>
          <a:xfrm>
            <a:off x="4180531" y="3775752"/>
            <a:ext cx="3124377" cy="2136380"/>
          </a:xfrm>
          <a:prstGeom prst="rect">
            <a:avLst/>
          </a:prstGeom>
        </p:spPr>
      </p:pic>
      <p:sp>
        <p:nvSpPr>
          <p:cNvPr id="9" name="TextBox 8">
            <a:extLst>
              <a:ext uri="{FF2B5EF4-FFF2-40B4-BE49-F238E27FC236}">
                <a16:creationId xmlns:a16="http://schemas.microsoft.com/office/drawing/2014/main" id="{549A1338-9D0F-BD08-3FFA-BB6796D88937}"/>
              </a:ext>
            </a:extLst>
          </p:cNvPr>
          <p:cNvSpPr txBox="1"/>
          <p:nvPr/>
        </p:nvSpPr>
        <p:spPr>
          <a:xfrm>
            <a:off x="4180531" y="5891226"/>
            <a:ext cx="4039411" cy="830997"/>
          </a:xfrm>
          <a:prstGeom prst="rect">
            <a:avLst/>
          </a:prstGeom>
          <a:noFill/>
        </p:spPr>
        <p:txBody>
          <a:bodyPr wrap="square">
            <a:spAutoFit/>
          </a:bodyPr>
          <a:lstStyle/>
          <a:p>
            <a:r>
              <a:rPr lang="en-US" sz="2400" dirty="0">
                <a:latin typeface="Calibri" panose="020F0502020204030204" pitchFamily="34" charset="0"/>
              </a:rPr>
              <a:t>“Mud” campaign – </a:t>
            </a:r>
            <a:r>
              <a:rPr lang="en-US" sz="2400" dirty="0" err="1">
                <a:latin typeface="Calibri" panose="020F0502020204030204" pitchFamily="34" charset="0"/>
              </a:rPr>
              <a:t>BiteBack</a:t>
            </a:r>
            <a:r>
              <a:rPr lang="en-US" sz="2400" dirty="0">
                <a:latin typeface="Calibri" panose="020F0502020204030204" pitchFamily="34" charset="0"/>
              </a:rPr>
              <a:t> 2030 (UK)</a:t>
            </a:r>
          </a:p>
        </p:txBody>
      </p:sp>
      <p:sp>
        <p:nvSpPr>
          <p:cNvPr id="3" name="Content Placeholder 2">
            <a:extLst>
              <a:ext uri="{FF2B5EF4-FFF2-40B4-BE49-F238E27FC236}">
                <a16:creationId xmlns:a16="http://schemas.microsoft.com/office/drawing/2014/main" id="{ED1EFA58-A3E1-5F32-3057-2083DF982422}"/>
              </a:ext>
            </a:extLst>
          </p:cNvPr>
          <p:cNvSpPr>
            <a:spLocks noGrp="1"/>
          </p:cNvSpPr>
          <p:nvPr>
            <p:ph sz="quarter" idx="12"/>
          </p:nvPr>
        </p:nvSpPr>
        <p:spPr>
          <a:xfrm>
            <a:off x="6699914" y="2320196"/>
            <a:ext cx="5510741" cy="3921125"/>
          </a:xfrm>
        </p:spPr>
        <p:txBody>
          <a:bodyPr>
            <a:normAutofit/>
          </a:bodyPr>
          <a:lstStyle/>
          <a:p>
            <a:r>
              <a:rPr lang="en-US" sz="3600" dirty="0">
                <a:solidFill>
                  <a:srgbClr val="BE2D2D"/>
                </a:solidFill>
                <a:ea typeface="Geneva" panose="020B0503030404040204" pitchFamily="34" charset="0"/>
                <a:cs typeface="Calibri" panose="020F0502020204030204" pitchFamily="34" charset="0"/>
              </a:rPr>
              <a:t>Anti food-industry examples</a:t>
            </a:r>
          </a:p>
          <a:p>
            <a:pPr marL="457200" indent="-457200">
              <a:buFont typeface="Arial" panose="020B0604020202020204" pitchFamily="34" charset="0"/>
              <a:buChar char="•"/>
            </a:pPr>
            <a:r>
              <a:rPr lang="en-US" sz="3600" dirty="0">
                <a:solidFill>
                  <a:srgbClr val="BE2D2D"/>
                </a:solidFill>
                <a:ea typeface="Geneva" panose="020B0503030404040204" pitchFamily="34" charset="0"/>
                <a:cs typeface="Calibri" panose="020F0502020204030204" pitchFamily="34" charset="0"/>
              </a:rPr>
              <a:t>Led by teens!</a:t>
            </a:r>
          </a:p>
          <a:p>
            <a:r>
              <a:rPr lang="en-US" sz="2667" dirty="0">
                <a:solidFill>
                  <a:srgbClr val="BE2D2D"/>
                </a:solidFill>
                <a:ea typeface="Geneva" panose="020B0503030404040204" pitchFamily="34" charset="0"/>
                <a:cs typeface="Calibri" panose="020F0502020204030204" pitchFamily="34" charset="0"/>
              </a:rPr>
              <a:t> </a:t>
            </a:r>
            <a:endParaRPr lang="en-US" dirty="0"/>
          </a:p>
        </p:txBody>
      </p:sp>
    </p:spTree>
    <p:extLst>
      <p:ext uri="{BB962C8B-B14F-4D97-AF65-F5344CB8AC3E}">
        <p14:creationId xmlns:p14="http://schemas.microsoft.com/office/powerpoint/2010/main" val="1968930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33669-5BB1-B189-A685-E2964111D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D8AA0B-06F9-0EF9-A915-460A2E338205}"/>
              </a:ext>
            </a:extLst>
          </p:cNvPr>
          <p:cNvSpPr>
            <a:spLocks noGrp="1"/>
          </p:cNvSpPr>
          <p:nvPr>
            <p:ph type="title"/>
          </p:nvPr>
        </p:nvSpPr>
        <p:spPr>
          <a:xfrm>
            <a:off x="737631" y="616679"/>
            <a:ext cx="7958897" cy="700617"/>
          </a:xfrm>
        </p:spPr>
        <p:txBody>
          <a:bodyPr>
            <a:normAutofit/>
          </a:bodyPr>
          <a:lstStyle/>
          <a:p>
            <a:r>
              <a:rPr lang="en-US" dirty="0"/>
              <a:t>Video: Teens can make a difference</a:t>
            </a:r>
          </a:p>
        </p:txBody>
      </p:sp>
      <p:pic>
        <p:nvPicPr>
          <p:cNvPr id="6" name="Picture 5" descr="Screenshot of a website homepage for Bite Back, a youth-driven movement challenging deceptive food systems. The layout features bold white text on black background with a call-to-action button, alongside a collage of diverse young people engaging in activism, highlighted by colorful graphic elements and navigation links at the top. The headline reads &quot;Fuel us don't fool us.&quot;">
            <a:extLst>
              <a:ext uri="{FF2B5EF4-FFF2-40B4-BE49-F238E27FC236}">
                <a16:creationId xmlns:a16="http://schemas.microsoft.com/office/drawing/2014/main" id="{38992985-F5DF-37FD-3D8A-8AFC624A06DD}"/>
              </a:ext>
            </a:extLst>
          </p:cNvPr>
          <p:cNvPicPr>
            <a:picLocks noChangeAspect="1"/>
          </p:cNvPicPr>
          <p:nvPr/>
        </p:nvPicPr>
        <p:blipFill>
          <a:blip r:embed="rId3"/>
          <a:srcRect l="11574" t="7479" r="12659" b="9102"/>
          <a:stretch>
            <a:fillRect/>
          </a:stretch>
        </p:blipFill>
        <p:spPr>
          <a:xfrm>
            <a:off x="630774" y="2267686"/>
            <a:ext cx="5949245" cy="3547953"/>
          </a:xfrm>
          <a:prstGeom prst="rect">
            <a:avLst/>
          </a:prstGeom>
        </p:spPr>
      </p:pic>
      <p:sp>
        <p:nvSpPr>
          <p:cNvPr id="7" name="TextBox 6">
            <a:extLst>
              <a:ext uri="{FF2B5EF4-FFF2-40B4-BE49-F238E27FC236}">
                <a16:creationId xmlns:a16="http://schemas.microsoft.com/office/drawing/2014/main" id="{2FB95A25-52F4-CFD8-1EE2-3254E2D1BE45}"/>
              </a:ext>
            </a:extLst>
          </p:cNvPr>
          <p:cNvSpPr txBox="1"/>
          <p:nvPr/>
        </p:nvSpPr>
        <p:spPr>
          <a:xfrm>
            <a:off x="880989" y="6054862"/>
            <a:ext cx="6096000" cy="646331"/>
          </a:xfrm>
          <a:prstGeom prst="rect">
            <a:avLst/>
          </a:prstGeom>
          <a:noFill/>
        </p:spPr>
        <p:txBody>
          <a:bodyPr wrap="square">
            <a:spAutoFit/>
          </a:bodyPr>
          <a:lstStyle/>
          <a:p>
            <a:r>
              <a:rPr lang="en-US" dirty="0">
                <a:latin typeface="Calibri" panose="020F0502020204030204" pitchFamily="34" charset="0"/>
                <a:hlinkClick r:id="rId4"/>
              </a:rPr>
              <a:t>https://www.biteback2030.com/</a:t>
            </a:r>
            <a:endParaRPr lang="en-US" dirty="0">
              <a:latin typeface="Calibri" panose="020F0502020204030204" pitchFamily="34" charset="0"/>
            </a:endParaRPr>
          </a:p>
          <a:p>
            <a:endParaRPr lang="en-US" dirty="0">
              <a:latin typeface="Calibri" panose="020F0502020204030204" pitchFamily="34" charset="0"/>
            </a:endParaRPr>
          </a:p>
        </p:txBody>
      </p:sp>
    </p:spTree>
    <p:extLst>
      <p:ext uri="{BB962C8B-B14F-4D97-AF65-F5344CB8AC3E}">
        <p14:creationId xmlns:p14="http://schemas.microsoft.com/office/powerpoint/2010/main" val="3580076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7046B-DE4B-D721-9D74-3335D2B2BD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434AF-4A60-965C-7EF5-5A7F95C12A5D}"/>
              </a:ext>
            </a:extLst>
          </p:cNvPr>
          <p:cNvSpPr>
            <a:spLocks noGrp="1"/>
          </p:cNvSpPr>
          <p:nvPr>
            <p:ph type="title"/>
          </p:nvPr>
        </p:nvSpPr>
        <p:spPr>
          <a:xfrm>
            <a:off x="230094" y="551066"/>
            <a:ext cx="2641600" cy="1398757"/>
          </a:xfrm>
        </p:spPr>
        <p:txBody>
          <a:bodyPr>
            <a:normAutofit/>
          </a:bodyPr>
          <a:lstStyle/>
          <a:p>
            <a:r>
              <a:rPr lang="en-US" dirty="0"/>
              <a:t>For more resources</a:t>
            </a:r>
          </a:p>
        </p:txBody>
      </p:sp>
      <p:pic>
        <p:nvPicPr>
          <p:cNvPr id="6" name="Picture 5" descr="Image of the cover of a toolkit entitled: Pathways to policy. A step-by-step playbook for young people who want to change the world,&quot; with an image of a teenager and a thought bubble. ">
            <a:extLst>
              <a:ext uri="{FF2B5EF4-FFF2-40B4-BE49-F238E27FC236}">
                <a16:creationId xmlns:a16="http://schemas.microsoft.com/office/drawing/2014/main" id="{5E968784-95B1-2B42-3D65-52661C16CB1D}"/>
              </a:ext>
            </a:extLst>
          </p:cNvPr>
          <p:cNvPicPr>
            <a:picLocks noChangeAspect="1"/>
          </p:cNvPicPr>
          <p:nvPr/>
        </p:nvPicPr>
        <p:blipFill>
          <a:blip r:embed="rId3"/>
          <a:stretch>
            <a:fillRect/>
          </a:stretch>
        </p:blipFill>
        <p:spPr>
          <a:xfrm>
            <a:off x="3447437" y="551067"/>
            <a:ext cx="4256597" cy="5504220"/>
          </a:xfrm>
          <a:prstGeom prst="rect">
            <a:avLst/>
          </a:prstGeom>
        </p:spPr>
      </p:pic>
      <p:sp>
        <p:nvSpPr>
          <p:cNvPr id="5" name="Content Placeholder 2">
            <a:extLst>
              <a:ext uri="{FF2B5EF4-FFF2-40B4-BE49-F238E27FC236}">
                <a16:creationId xmlns:a16="http://schemas.microsoft.com/office/drawing/2014/main" id="{F13F5035-1780-16B7-67A6-64A506271C33}"/>
              </a:ext>
            </a:extLst>
          </p:cNvPr>
          <p:cNvSpPr txBox="1">
            <a:spLocks/>
          </p:cNvSpPr>
          <p:nvPr/>
        </p:nvSpPr>
        <p:spPr>
          <a:xfrm>
            <a:off x="7935402" y="551067"/>
            <a:ext cx="4256598" cy="39211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en-US" sz="3600" dirty="0">
                <a:solidFill>
                  <a:srgbClr val="BE2D2D"/>
                </a:solidFill>
                <a:latin typeface="Calibri" panose="020F0502020204030204" pitchFamily="34" charset="0"/>
                <a:ea typeface="Geneva" panose="020B0503030404040204" pitchFamily="34" charset="0"/>
                <a:cs typeface="Calibri" panose="020F0502020204030204" pitchFamily="34" charset="0"/>
              </a:rPr>
              <a:t>Toolkit to advocate for policy change</a:t>
            </a:r>
          </a:p>
        </p:txBody>
      </p:sp>
      <p:sp>
        <p:nvSpPr>
          <p:cNvPr id="4" name="TextBox 3">
            <a:extLst>
              <a:ext uri="{FF2B5EF4-FFF2-40B4-BE49-F238E27FC236}">
                <a16:creationId xmlns:a16="http://schemas.microsoft.com/office/drawing/2014/main" id="{C5B41937-F00B-0600-81CC-8EF7DB292B39}"/>
              </a:ext>
            </a:extLst>
          </p:cNvPr>
          <p:cNvSpPr txBox="1"/>
          <p:nvPr/>
        </p:nvSpPr>
        <p:spPr>
          <a:xfrm>
            <a:off x="3376101" y="6145130"/>
            <a:ext cx="8423550" cy="923330"/>
          </a:xfrm>
          <a:prstGeom prst="rect">
            <a:avLst/>
          </a:prstGeom>
          <a:noFill/>
        </p:spPr>
        <p:txBody>
          <a:bodyPr wrap="square">
            <a:spAutoFit/>
          </a:bodyPr>
          <a:lstStyle/>
          <a:p>
            <a:r>
              <a:rPr lang="en-US" dirty="0">
                <a:latin typeface="Calibri" panose="020F0502020204030204" pitchFamily="34" charset="0"/>
                <a:hlinkClick r:id="rId4"/>
              </a:rPr>
              <a:t>https://www.changelabsolutions.org/sites/default/files/PathwaysToPolicyPlaybook_FINAL_20180531.pdf</a:t>
            </a:r>
            <a:endParaRPr lang="en-US" dirty="0">
              <a:latin typeface="Calibri" panose="020F0502020204030204" pitchFamily="34" charset="0"/>
            </a:endParaRPr>
          </a:p>
          <a:p>
            <a:endParaRPr lang="en-US" dirty="0">
              <a:latin typeface="Calibri" panose="020F0502020204030204" pitchFamily="34" charset="0"/>
            </a:endParaRPr>
          </a:p>
        </p:txBody>
      </p:sp>
    </p:spTree>
    <p:extLst>
      <p:ext uri="{BB962C8B-B14F-4D97-AF65-F5344CB8AC3E}">
        <p14:creationId xmlns:p14="http://schemas.microsoft.com/office/powerpoint/2010/main" val="2963652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C706A-9345-3B06-AE14-04061016C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BF903-54D3-67BF-5470-E1C692385BA3}"/>
              </a:ext>
            </a:extLst>
          </p:cNvPr>
          <p:cNvSpPr>
            <a:spLocks noGrp="1"/>
          </p:cNvSpPr>
          <p:nvPr>
            <p:ph type="title"/>
          </p:nvPr>
        </p:nvSpPr>
        <p:spPr/>
        <p:txBody>
          <a:bodyPr/>
          <a:lstStyle/>
          <a:p>
            <a:r>
              <a:rPr lang="en-US" dirty="0"/>
              <a:t>Wrap-up </a:t>
            </a:r>
          </a:p>
        </p:txBody>
      </p:sp>
      <p:sp>
        <p:nvSpPr>
          <p:cNvPr id="3" name="Text Placeholder 2">
            <a:extLst>
              <a:ext uri="{FF2B5EF4-FFF2-40B4-BE49-F238E27FC236}">
                <a16:creationId xmlns:a16="http://schemas.microsoft.com/office/drawing/2014/main" id="{C8E59A31-BB6E-47F6-8270-6B355CED9787}"/>
              </a:ext>
            </a:extLst>
          </p:cNvPr>
          <p:cNvSpPr>
            <a:spLocks noGrp="1"/>
          </p:cNvSpPr>
          <p:nvPr>
            <p:ph type="body" sz="quarter" idx="11"/>
          </p:nvPr>
        </p:nvSpPr>
        <p:spPr>
          <a:xfrm>
            <a:off x="3606800" y="685800"/>
            <a:ext cx="8229600" cy="5265533"/>
          </a:xfrm>
        </p:spPr>
        <p:txBody>
          <a:bodyPr/>
          <a:lstStyle/>
          <a:p>
            <a:pPr marL="0" indent="0">
              <a:spcAft>
                <a:spcPts val="800"/>
              </a:spcAft>
              <a:buNone/>
            </a:pPr>
            <a:r>
              <a:rPr lang="en-US" sz="4000" dirty="0"/>
              <a:t>Thinking about the food marketing information you’ve seen and heard</a:t>
            </a:r>
          </a:p>
          <a:p>
            <a:pPr>
              <a:spcAft>
                <a:spcPts val="800"/>
              </a:spcAft>
            </a:pPr>
            <a:r>
              <a:rPr lang="en-US" sz="3200" b="0" dirty="0">
                <a:solidFill>
                  <a:srgbClr val="000D2F"/>
                </a:solidFill>
              </a:rPr>
              <a:t>What sticks out to you the most?</a:t>
            </a:r>
          </a:p>
          <a:p>
            <a:pPr>
              <a:spcAft>
                <a:spcPts val="800"/>
              </a:spcAft>
            </a:pPr>
            <a:r>
              <a:rPr lang="en-US" sz="3200" b="0" dirty="0">
                <a:solidFill>
                  <a:srgbClr val="000D2F"/>
                </a:solidFill>
              </a:rPr>
              <a:t>Was anything you heard new or surprising?</a:t>
            </a:r>
          </a:p>
          <a:p>
            <a:pPr>
              <a:spcAft>
                <a:spcPts val="800"/>
              </a:spcAft>
            </a:pPr>
            <a:r>
              <a:rPr lang="en-US" sz="3200" b="0" dirty="0">
                <a:solidFill>
                  <a:srgbClr val="000D2F"/>
                </a:solidFill>
              </a:rPr>
              <a:t>Did anything make you feel differently about food marketing?</a:t>
            </a:r>
          </a:p>
          <a:p>
            <a:pPr>
              <a:spcAft>
                <a:spcPts val="800"/>
              </a:spcAft>
            </a:pPr>
            <a:r>
              <a:rPr lang="en-US" sz="3200" b="0" dirty="0">
                <a:solidFill>
                  <a:srgbClr val="000D2F"/>
                </a:solidFill>
              </a:rPr>
              <a:t>What </a:t>
            </a:r>
            <a:r>
              <a:rPr lang="en-US" sz="3200" b="0">
                <a:solidFill>
                  <a:srgbClr val="000D2F"/>
                </a:solidFill>
              </a:rPr>
              <a:t>can you </a:t>
            </a:r>
            <a:r>
              <a:rPr lang="en-US" sz="3200" b="0" dirty="0">
                <a:solidFill>
                  <a:srgbClr val="000D2F"/>
                </a:solidFill>
              </a:rPr>
              <a:t>do about it?</a:t>
            </a:r>
          </a:p>
        </p:txBody>
      </p:sp>
    </p:spTree>
    <p:extLst>
      <p:ext uri="{BB962C8B-B14F-4D97-AF65-F5344CB8AC3E}">
        <p14:creationId xmlns:p14="http://schemas.microsoft.com/office/powerpoint/2010/main" val="3026961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BCB5-1D39-EDC1-1550-CB56662E4CC1}"/>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E1393A2B-3963-8377-F8F9-C0B0E6457C61}"/>
              </a:ext>
            </a:extLst>
          </p:cNvPr>
          <p:cNvSpPr>
            <a:spLocks noGrp="1"/>
          </p:cNvSpPr>
          <p:nvPr>
            <p:ph type="body" sz="quarter" idx="11"/>
          </p:nvPr>
        </p:nvSpPr>
        <p:spPr/>
        <p:txBody>
          <a:bodyPr/>
          <a:lstStyle/>
          <a:p>
            <a:r>
              <a:rPr lang="en-US" dirty="0"/>
              <a:t>Bluesky</a:t>
            </a:r>
          </a:p>
        </p:txBody>
      </p:sp>
      <p:sp>
        <p:nvSpPr>
          <p:cNvPr id="4" name="Text Placeholder 3">
            <a:extLst>
              <a:ext uri="{FF2B5EF4-FFF2-40B4-BE49-F238E27FC236}">
                <a16:creationId xmlns:a16="http://schemas.microsoft.com/office/drawing/2014/main" id="{29DE4E04-4FEC-6A9E-9665-341858DBDA66}"/>
              </a:ext>
            </a:extLst>
          </p:cNvPr>
          <p:cNvSpPr>
            <a:spLocks noGrp="1"/>
          </p:cNvSpPr>
          <p:nvPr>
            <p:ph type="body" sz="quarter" idx="12"/>
          </p:nvPr>
        </p:nvSpPr>
        <p:spPr/>
        <p:txBody>
          <a:bodyPr/>
          <a:lstStyle/>
          <a:p>
            <a:r>
              <a:rPr lang="en-US" dirty="0"/>
              <a:t>@</a:t>
            </a:r>
            <a:r>
              <a:rPr lang="en-US" dirty="0" err="1"/>
              <a:t>UConnRudd.Bsky.Social</a:t>
            </a:r>
            <a:endParaRPr lang="en-US" dirty="0"/>
          </a:p>
        </p:txBody>
      </p:sp>
      <p:sp>
        <p:nvSpPr>
          <p:cNvPr id="5" name="Text Placeholder 4">
            <a:extLst>
              <a:ext uri="{FF2B5EF4-FFF2-40B4-BE49-F238E27FC236}">
                <a16:creationId xmlns:a16="http://schemas.microsoft.com/office/drawing/2014/main" id="{597D4B1B-E6DA-9D4B-6DE7-AB7EBDA691BC}"/>
              </a:ext>
            </a:extLst>
          </p:cNvPr>
          <p:cNvSpPr>
            <a:spLocks noGrp="1"/>
          </p:cNvSpPr>
          <p:nvPr>
            <p:ph type="body" sz="quarter" idx="13"/>
          </p:nvPr>
        </p:nvSpPr>
        <p:spPr/>
        <p:txBody>
          <a:bodyPr/>
          <a:lstStyle/>
          <a:p>
            <a:r>
              <a:rPr lang="en-US" dirty="0"/>
              <a:t>LinkedIn</a:t>
            </a:r>
          </a:p>
        </p:txBody>
      </p:sp>
      <p:sp>
        <p:nvSpPr>
          <p:cNvPr id="6" name="Text Placeholder 5">
            <a:extLst>
              <a:ext uri="{FF2B5EF4-FFF2-40B4-BE49-F238E27FC236}">
                <a16:creationId xmlns:a16="http://schemas.microsoft.com/office/drawing/2014/main" id="{06D01ABE-C1A9-7E12-AACB-64D970FAD297}"/>
              </a:ext>
            </a:extLst>
          </p:cNvPr>
          <p:cNvSpPr>
            <a:spLocks noGrp="1"/>
          </p:cNvSpPr>
          <p:nvPr>
            <p:ph type="body" sz="quarter" idx="14"/>
          </p:nvPr>
        </p:nvSpPr>
        <p:spPr/>
        <p:txBody>
          <a:bodyPr/>
          <a:lstStyle/>
          <a:p>
            <a:r>
              <a:rPr lang="en-US" dirty="0"/>
              <a:t>UConn Rudd Center for Food Policy and Health</a:t>
            </a:r>
          </a:p>
        </p:txBody>
      </p:sp>
      <p:sp>
        <p:nvSpPr>
          <p:cNvPr id="7" name="Text Placeholder 6">
            <a:extLst>
              <a:ext uri="{FF2B5EF4-FFF2-40B4-BE49-F238E27FC236}">
                <a16:creationId xmlns:a16="http://schemas.microsoft.com/office/drawing/2014/main" id="{B76E09D6-7B3B-5E11-F832-702A58D1B7DF}"/>
              </a:ext>
            </a:extLst>
          </p:cNvPr>
          <p:cNvSpPr>
            <a:spLocks noGrp="1"/>
          </p:cNvSpPr>
          <p:nvPr>
            <p:ph type="body" sz="quarter" idx="15"/>
          </p:nvPr>
        </p:nvSpPr>
        <p:spPr/>
        <p:txBody>
          <a:bodyPr/>
          <a:lstStyle/>
          <a:p>
            <a:r>
              <a:rPr lang="en-US" dirty="0"/>
              <a:t>Website</a:t>
            </a:r>
          </a:p>
        </p:txBody>
      </p:sp>
      <p:sp>
        <p:nvSpPr>
          <p:cNvPr id="8" name="Text Placeholder 7">
            <a:extLst>
              <a:ext uri="{FF2B5EF4-FFF2-40B4-BE49-F238E27FC236}">
                <a16:creationId xmlns:a16="http://schemas.microsoft.com/office/drawing/2014/main" id="{E273CB9F-AAD8-38C0-1D7A-F0A44B1062BA}"/>
              </a:ext>
            </a:extLst>
          </p:cNvPr>
          <p:cNvSpPr>
            <a:spLocks noGrp="1"/>
          </p:cNvSpPr>
          <p:nvPr>
            <p:ph type="body" sz="quarter" idx="16"/>
          </p:nvPr>
        </p:nvSpPr>
        <p:spPr/>
        <p:txBody>
          <a:bodyPr/>
          <a:lstStyle/>
          <a:p>
            <a:r>
              <a:rPr lang="en-US" dirty="0"/>
              <a:t>uconnruddcenter.org/adolescent-citizen-scientists</a:t>
            </a:r>
          </a:p>
        </p:txBody>
      </p:sp>
    </p:spTree>
    <p:extLst>
      <p:ext uri="{BB962C8B-B14F-4D97-AF65-F5344CB8AC3E}">
        <p14:creationId xmlns:p14="http://schemas.microsoft.com/office/powerpoint/2010/main" val="1489480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TotalTime>
  <Words>922</Words>
  <Application>Microsoft Macintosh PowerPoint</Application>
  <PresentationFormat>Widescreen</PresentationFormat>
  <Paragraphs>126</Paragraphs>
  <Slides>20</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Calibri</vt:lpstr>
      <vt:lpstr>Geneva</vt:lpstr>
      <vt:lpstr>Oswald</vt:lpstr>
      <vt:lpstr>Wingdings</vt:lpstr>
      <vt:lpstr>office theme</vt:lpstr>
      <vt:lpstr>Rudd Center Theme</vt:lpstr>
      <vt:lpstr>Food Marketing: Session 3</vt:lpstr>
      <vt:lpstr>Questions of the day</vt:lpstr>
      <vt:lpstr>Today’s agenda</vt:lpstr>
      <vt:lpstr>Marketing in your community assignment</vt:lpstr>
      <vt:lpstr>Discussion: Assignment</vt:lpstr>
      <vt:lpstr>Brainstorm</vt:lpstr>
      <vt:lpstr>How healthy are they?</vt:lpstr>
      <vt:lpstr>Video: So what’s the harm?</vt:lpstr>
      <vt:lpstr>Targeted marketing: Key facts</vt:lpstr>
      <vt:lpstr>Targeting lower-income communities</vt:lpstr>
      <vt:lpstr>Targeting Latino and Black consumers</vt:lpstr>
      <vt:lpstr>Targeting young people of color</vt:lpstr>
      <vt:lpstr>Discussion: Targeted marketing</vt:lpstr>
      <vt:lpstr>Video: But what can we do?</vt:lpstr>
      <vt:lpstr>“Truth” - Countermarketing Campaign</vt:lpstr>
      <vt:lpstr>“Big Food” - Countermarketing Campaigns</vt:lpstr>
      <vt:lpstr>Video: Teens can make a difference</vt:lpstr>
      <vt:lpstr>For more resources</vt:lpstr>
      <vt:lpstr>Wrap-up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Fleming, Frances</dc:creator>
  <cp:lastModifiedBy>Hardee, Carson</cp:lastModifiedBy>
  <cp:revision>3</cp:revision>
  <dcterms:created xsi:type="dcterms:W3CDTF">2024-10-08T17:52:57Z</dcterms:created>
  <dcterms:modified xsi:type="dcterms:W3CDTF">2026-06-11T19:03:06Z</dcterms:modified>
</cp:coreProperties>
</file>