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7"/>
  </p:notesMasterIdLst>
  <p:sldIdLst>
    <p:sldId id="276" r:id="rId3"/>
    <p:sldId id="282" r:id="rId4"/>
    <p:sldId id="301" r:id="rId5"/>
    <p:sldId id="367" r:id="rId6"/>
    <p:sldId id="368" r:id="rId7"/>
    <p:sldId id="369" r:id="rId8"/>
    <p:sldId id="370" r:id="rId9"/>
    <p:sldId id="371" r:id="rId10"/>
    <p:sldId id="372" r:id="rId11"/>
    <p:sldId id="373" r:id="rId12"/>
    <p:sldId id="303" r:id="rId13"/>
    <p:sldId id="359" r:id="rId14"/>
    <p:sldId id="365" r:id="rId15"/>
    <p:sldId id="363" r:id="rId16"/>
    <p:sldId id="364" r:id="rId17"/>
    <p:sldId id="360" r:id="rId18"/>
    <p:sldId id="366" r:id="rId19"/>
    <p:sldId id="361" r:id="rId20"/>
    <p:sldId id="306" r:id="rId21"/>
    <p:sldId id="362" r:id="rId22"/>
    <p:sldId id="308" r:id="rId23"/>
    <p:sldId id="310" r:id="rId24"/>
    <p:sldId id="311" r:id="rId25"/>
    <p:sldId id="374" r:id="rId2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6458C9-38A7-95F9-FA76-E37CCD9393A1}" name="Ashley Hernandez" initials="AH" userId="S::ashleyh@hispanichealthcouncil.org::721e1494-29b8-49c5-854e-3365d8c25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CE77CC-E07D-1C40-84A0-6A85E1509984}" v="44" dt="2026-06-04T20:17:55.3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70"/>
  </p:normalViewPr>
  <p:slideViewPr>
    <p:cSldViewPr snapToGrid="0">
      <p:cViewPr varScale="1">
        <p:scale>
          <a:sx n="109" d="100"/>
          <a:sy n="109" d="100"/>
        </p:scale>
        <p:origin x="8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83D61550-B8BC-4CCD-9ABE-F56FF4AA2159}" type="datetimeFigureOut">
              <a:t>6/11/26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AF662B07-E081-475F-9884-C7852543EC2B}" type="slidenum">
              <a:t>‹#›</a:t>
            </a:fld>
            <a:endParaRPr lang="en-US"/>
          </a:p>
        </p:txBody>
      </p:sp>
    </p:spTree>
    <p:extLst>
      <p:ext uri="{BB962C8B-B14F-4D97-AF65-F5344CB8AC3E}">
        <p14:creationId xmlns:p14="http://schemas.microsoft.com/office/powerpoint/2010/main" val="1608970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5AB94-97BB-B2D6-B7F5-BAE72D9DB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46AF5-0E85-B5C6-8321-A99316B92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B56F62-E327-359D-C2A5-E906AA057425}"/>
              </a:ext>
            </a:extLst>
          </p:cNvPr>
          <p:cNvSpPr>
            <a:spLocks noGrp="1"/>
          </p:cNvSpPr>
          <p:nvPr>
            <p:ph type="body" idx="1"/>
          </p:nvPr>
        </p:nvSpPr>
        <p:spPr/>
        <p:txBody>
          <a:bodyPr/>
          <a:lstStyle/>
          <a:p>
            <a:pPr defTabSz="942289">
              <a:defRPr/>
            </a:pPr>
            <a:r>
              <a:rPr lang="en-US" dirty="0">
                <a:solidFill>
                  <a:srgbClr val="000D2F"/>
                </a:solidFill>
              </a:rPr>
              <a:t>Delete this slide if students did not do Assignment 1</a:t>
            </a:r>
          </a:p>
          <a:p>
            <a:endParaRPr lang="en-US" dirty="0"/>
          </a:p>
        </p:txBody>
      </p:sp>
      <p:sp>
        <p:nvSpPr>
          <p:cNvPr id="4" name="Slide Number Placeholder 3">
            <a:extLst>
              <a:ext uri="{FF2B5EF4-FFF2-40B4-BE49-F238E27FC236}">
                <a16:creationId xmlns:a16="http://schemas.microsoft.com/office/drawing/2014/main" id="{25164F9A-1C56-D768-BEDD-D6128D75B453}"/>
              </a:ext>
            </a:extLst>
          </p:cNvPr>
          <p:cNvSpPr>
            <a:spLocks noGrp="1"/>
          </p:cNvSpPr>
          <p:nvPr>
            <p:ph type="sldNum" sz="quarter" idx="5"/>
          </p:nvPr>
        </p:nvSpPr>
        <p:spPr/>
        <p:txBody>
          <a:bodyPr/>
          <a:lstStyle/>
          <a:p>
            <a:fld id="{7DAC755F-22B2-3846-8FEA-269A7FC2B198}" type="slidenum">
              <a:rPr lang="en-US" smtClean="0"/>
              <a:t>4</a:t>
            </a:fld>
            <a:endParaRPr lang="en-US"/>
          </a:p>
        </p:txBody>
      </p:sp>
    </p:spTree>
    <p:extLst>
      <p:ext uri="{BB962C8B-B14F-4D97-AF65-F5344CB8AC3E}">
        <p14:creationId xmlns:p14="http://schemas.microsoft.com/office/powerpoint/2010/main" val="1625772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D2F"/>
                </a:solidFill>
              </a:rPr>
              <a:t>If students completed Assignment 1, replace slides 5-10 with examples that the students provided.</a:t>
            </a:r>
          </a:p>
          <a:p>
            <a:endParaRPr lang="en-US" dirty="0"/>
          </a:p>
        </p:txBody>
      </p:sp>
      <p:sp>
        <p:nvSpPr>
          <p:cNvPr id="4" name="Slide Number Placeholder 3"/>
          <p:cNvSpPr>
            <a:spLocks noGrp="1"/>
          </p:cNvSpPr>
          <p:nvPr>
            <p:ph type="sldNum" sz="quarter" idx="5"/>
          </p:nvPr>
        </p:nvSpPr>
        <p:spPr/>
        <p:txBody>
          <a:bodyPr/>
          <a:lstStyle/>
          <a:p>
            <a:fld id="{AF662B07-E081-475F-9884-C7852543EC2B}" type="slidenum">
              <a:rPr lang="en-US" smtClean="0"/>
              <a:t>5</a:t>
            </a:fld>
            <a:endParaRPr lang="en-US"/>
          </a:p>
        </p:txBody>
      </p:sp>
    </p:spTree>
    <p:extLst>
      <p:ext uri="{BB962C8B-B14F-4D97-AF65-F5344CB8AC3E}">
        <p14:creationId xmlns:p14="http://schemas.microsoft.com/office/powerpoint/2010/main" val="3215960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CB2C9-EFAF-04FB-1E24-1D2619B169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33D3E7-7136-3602-F62B-12DC6F8CF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C4A8B-A200-EA17-39B4-287DF94CF8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D2F"/>
                </a:solidFill>
              </a:rPr>
              <a:t>If students completed Assignment 1, replace slides 5-10 with examples that the students provided.</a:t>
            </a:r>
          </a:p>
          <a:p>
            <a:endParaRPr lang="en-US" dirty="0"/>
          </a:p>
        </p:txBody>
      </p:sp>
      <p:sp>
        <p:nvSpPr>
          <p:cNvPr id="4" name="Slide Number Placeholder 3">
            <a:extLst>
              <a:ext uri="{FF2B5EF4-FFF2-40B4-BE49-F238E27FC236}">
                <a16:creationId xmlns:a16="http://schemas.microsoft.com/office/drawing/2014/main" id="{E4BA6DCA-508D-1A6A-1964-BA66B4E8111E}"/>
              </a:ext>
            </a:extLst>
          </p:cNvPr>
          <p:cNvSpPr>
            <a:spLocks noGrp="1"/>
          </p:cNvSpPr>
          <p:nvPr>
            <p:ph type="sldNum" sz="quarter" idx="5"/>
          </p:nvPr>
        </p:nvSpPr>
        <p:spPr/>
        <p:txBody>
          <a:bodyPr/>
          <a:lstStyle/>
          <a:p>
            <a:fld id="{AF662B07-E081-475F-9884-C7852543EC2B}" type="slidenum">
              <a:rPr lang="en-US" smtClean="0"/>
              <a:t>6</a:t>
            </a:fld>
            <a:endParaRPr lang="en-US"/>
          </a:p>
        </p:txBody>
      </p:sp>
    </p:spTree>
    <p:extLst>
      <p:ext uri="{BB962C8B-B14F-4D97-AF65-F5344CB8AC3E}">
        <p14:creationId xmlns:p14="http://schemas.microsoft.com/office/powerpoint/2010/main" val="3160193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35181-C28F-6D0B-C7AC-4947AA53B5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B8AE8-25BD-24FD-FD6B-CD5E45476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567EB-411E-0140-20B2-A1F0A482C6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D2F"/>
                </a:solidFill>
              </a:rPr>
              <a:t>If students completed Assignment 1, replace slides 5-10 with examples that the students provided.</a:t>
            </a:r>
          </a:p>
          <a:p>
            <a:endParaRPr lang="en-US" dirty="0"/>
          </a:p>
        </p:txBody>
      </p:sp>
      <p:sp>
        <p:nvSpPr>
          <p:cNvPr id="4" name="Slide Number Placeholder 3">
            <a:extLst>
              <a:ext uri="{FF2B5EF4-FFF2-40B4-BE49-F238E27FC236}">
                <a16:creationId xmlns:a16="http://schemas.microsoft.com/office/drawing/2014/main" id="{665A15D6-5912-6EFE-16AD-7C45A8E7DA23}"/>
              </a:ext>
            </a:extLst>
          </p:cNvPr>
          <p:cNvSpPr>
            <a:spLocks noGrp="1"/>
          </p:cNvSpPr>
          <p:nvPr>
            <p:ph type="sldNum" sz="quarter" idx="5"/>
          </p:nvPr>
        </p:nvSpPr>
        <p:spPr/>
        <p:txBody>
          <a:bodyPr/>
          <a:lstStyle/>
          <a:p>
            <a:fld id="{AF662B07-E081-475F-9884-C7852543EC2B}" type="slidenum">
              <a:rPr lang="en-US" smtClean="0"/>
              <a:t>7</a:t>
            </a:fld>
            <a:endParaRPr lang="en-US"/>
          </a:p>
        </p:txBody>
      </p:sp>
    </p:spTree>
    <p:extLst>
      <p:ext uri="{BB962C8B-B14F-4D97-AF65-F5344CB8AC3E}">
        <p14:creationId xmlns:p14="http://schemas.microsoft.com/office/powerpoint/2010/main" val="2563103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EDCB9-3ADA-3787-60C0-0BAE87F0E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2C4397-92E0-7B9A-A8B3-06F54DCBF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3CC1E-DBFD-4DB2-7B84-5BCC177FA7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D2F"/>
                </a:solidFill>
              </a:rPr>
              <a:t>If students completed Assignment 1, replace slides 5-10 with examples that the students provided.</a:t>
            </a:r>
          </a:p>
          <a:p>
            <a:endParaRPr lang="en-US" dirty="0"/>
          </a:p>
        </p:txBody>
      </p:sp>
      <p:sp>
        <p:nvSpPr>
          <p:cNvPr id="4" name="Slide Number Placeholder 3">
            <a:extLst>
              <a:ext uri="{FF2B5EF4-FFF2-40B4-BE49-F238E27FC236}">
                <a16:creationId xmlns:a16="http://schemas.microsoft.com/office/drawing/2014/main" id="{F1B19879-CE0A-3BA2-3ED2-C684BB73DF00}"/>
              </a:ext>
            </a:extLst>
          </p:cNvPr>
          <p:cNvSpPr>
            <a:spLocks noGrp="1"/>
          </p:cNvSpPr>
          <p:nvPr>
            <p:ph type="sldNum" sz="quarter" idx="5"/>
          </p:nvPr>
        </p:nvSpPr>
        <p:spPr/>
        <p:txBody>
          <a:bodyPr/>
          <a:lstStyle/>
          <a:p>
            <a:fld id="{AF662B07-E081-475F-9884-C7852543EC2B}" type="slidenum">
              <a:rPr lang="en-US" smtClean="0"/>
              <a:t>8</a:t>
            </a:fld>
            <a:endParaRPr lang="en-US"/>
          </a:p>
        </p:txBody>
      </p:sp>
    </p:spTree>
    <p:extLst>
      <p:ext uri="{BB962C8B-B14F-4D97-AF65-F5344CB8AC3E}">
        <p14:creationId xmlns:p14="http://schemas.microsoft.com/office/powerpoint/2010/main" val="2900633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E6F05-5F3D-D93B-A5CA-BEC8D1D62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83469-BD57-A801-F839-442FF0A06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F2B8E-9B2B-C607-8DB7-0DB78E8A80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D2F"/>
                </a:solidFill>
              </a:rPr>
              <a:t>If students completed Assignment 1, replace slides 5-10 with examples that the students provided.</a:t>
            </a:r>
          </a:p>
          <a:p>
            <a:endParaRPr lang="en-US" dirty="0"/>
          </a:p>
        </p:txBody>
      </p:sp>
      <p:sp>
        <p:nvSpPr>
          <p:cNvPr id="4" name="Slide Number Placeholder 3">
            <a:extLst>
              <a:ext uri="{FF2B5EF4-FFF2-40B4-BE49-F238E27FC236}">
                <a16:creationId xmlns:a16="http://schemas.microsoft.com/office/drawing/2014/main" id="{8E26B7C1-6886-B980-DA2E-5E3AE18AB29F}"/>
              </a:ext>
            </a:extLst>
          </p:cNvPr>
          <p:cNvSpPr>
            <a:spLocks noGrp="1"/>
          </p:cNvSpPr>
          <p:nvPr>
            <p:ph type="sldNum" sz="quarter" idx="5"/>
          </p:nvPr>
        </p:nvSpPr>
        <p:spPr/>
        <p:txBody>
          <a:bodyPr/>
          <a:lstStyle/>
          <a:p>
            <a:fld id="{AF662B07-E081-475F-9884-C7852543EC2B}" type="slidenum">
              <a:rPr lang="en-US" smtClean="0"/>
              <a:t>9</a:t>
            </a:fld>
            <a:endParaRPr lang="en-US"/>
          </a:p>
        </p:txBody>
      </p:sp>
    </p:spTree>
    <p:extLst>
      <p:ext uri="{BB962C8B-B14F-4D97-AF65-F5344CB8AC3E}">
        <p14:creationId xmlns:p14="http://schemas.microsoft.com/office/powerpoint/2010/main" val="1812451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53658-15BD-0341-323F-96A77D63B4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3B042-D565-A127-C306-E2C2618467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C99D0-D3C1-8891-C8D6-FD926DFD9DA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D2F"/>
                </a:solidFill>
              </a:rPr>
              <a:t>If students completed Assignment 1, replace slides 5-10 with examples that the students provided.</a:t>
            </a:r>
          </a:p>
          <a:p>
            <a:endParaRPr lang="en-US" dirty="0"/>
          </a:p>
        </p:txBody>
      </p:sp>
      <p:sp>
        <p:nvSpPr>
          <p:cNvPr id="4" name="Slide Number Placeholder 3">
            <a:extLst>
              <a:ext uri="{FF2B5EF4-FFF2-40B4-BE49-F238E27FC236}">
                <a16:creationId xmlns:a16="http://schemas.microsoft.com/office/drawing/2014/main" id="{FA995696-74BD-8786-4C3B-AF21B5B1ACFD}"/>
              </a:ext>
            </a:extLst>
          </p:cNvPr>
          <p:cNvSpPr>
            <a:spLocks noGrp="1"/>
          </p:cNvSpPr>
          <p:nvPr>
            <p:ph type="sldNum" sz="quarter" idx="5"/>
          </p:nvPr>
        </p:nvSpPr>
        <p:spPr/>
        <p:txBody>
          <a:bodyPr/>
          <a:lstStyle/>
          <a:p>
            <a:fld id="{AF662B07-E081-475F-9884-C7852543EC2B}" type="slidenum">
              <a:rPr lang="en-US" smtClean="0"/>
              <a:t>10</a:t>
            </a:fld>
            <a:endParaRPr lang="en-US"/>
          </a:p>
        </p:txBody>
      </p:sp>
    </p:spTree>
    <p:extLst>
      <p:ext uri="{BB962C8B-B14F-4D97-AF65-F5344CB8AC3E}">
        <p14:creationId xmlns:p14="http://schemas.microsoft.com/office/powerpoint/2010/main" val="2590835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11</a:t>
            </a:fld>
            <a:endParaRPr lang="en-US"/>
          </a:p>
        </p:txBody>
      </p:sp>
    </p:spTree>
    <p:extLst>
      <p:ext uri="{BB962C8B-B14F-4D97-AF65-F5344CB8AC3E}">
        <p14:creationId xmlns:p14="http://schemas.microsoft.com/office/powerpoint/2010/main" val="1177410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Provide copies of Handout</a:t>
            </a:r>
            <a:r>
              <a:rPr lang="en-US" sz="1200" b="0" i="0">
                <a:solidFill>
                  <a:srgbClr val="000D2F"/>
                </a:solidFill>
                <a:effectLst/>
              </a:rPr>
              <a:t>: Analyzing Food Ads</a:t>
            </a:r>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12</a:t>
            </a:fld>
            <a:endParaRPr lang="en-US"/>
          </a:p>
        </p:txBody>
      </p:sp>
    </p:spTree>
    <p:extLst>
      <p:ext uri="{BB962C8B-B14F-4D97-AF65-F5344CB8AC3E}">
        <p14:creationId xmlns:p14="http://schemas.microsoft.com/office/powerpoint/2010/main" val="1177410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Refer to pages 2 and 3 in Handout from Session 1 (Marketing definition and Finding food marketing) </a:t>
            </a:r>
          </a:p>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16</a:t>
            </a:fld>
            <a:endParaRPr lang="en-US"/>
          </a:p>
        </p:txBody>
      </p:sp>
    </p:spTree>
    <p:extLst>
      <p:ext uri="{BB962C8B-B14F-4D97-AF65-F5344CB8AC3E}">
        <p14:creationId xmlns:p14="http://schemas.microsoft.com/office/powerpoint/2010/main" val="1177410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18</a:t>
            </a:fld>
            <a:endParaRPr lang="en-US"/>
          </a:p>
        </p:txBody>
      </p:sp>
    </p:spTree>
    <p:extLst>
      <p:ext uri="{BB962C8B-B14F-4D97-AF65-F5344CB8AC3E}">
        <p14:creationId xmlns:p14="http://schemas.microsoft.com/office/powerpoint/2010/main" val="1177410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19</a:t>
            </a:fld>
            <a:endParaRPr lang="en-US"/>
          </a:p>
        </p:txBody>
      </p:sp>
    </p:spTree>
    <p:extLst>
      <p:ext uri="{BB962C8B-B14F-4D97-AF65-F5344CB8AC3E}">
        <p14:creationId xmlns:p14="http://schemas.microsoft.com/office/powerpoint/2010/main" val="2283474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20</a:t>
            </a:fld>
            <a:endParaRPr lang="en-US"/>
          </a:p>
        </p:txBody>
      </p:sp>
    </p:spTree>
    <p:extLst>
      <p:ext uri="{BB962C8B-B14F-4D97-AF65-F5344CB8AC3E}">
        <p14:creationId xmlns:p14="http://schemas.microsoft.com/office/powerpoint/2010/main" val="1177410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Provide Assignment 2 handout</a:t>
            </a:r>
          </a:p>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21</a:t>
            </a:fld>
            <a:endParaRPr lang="en-US"/>
          </a:p>
        </p:txBody>
      </p:sp>
    </p:spTree>
    <p:extLst>
      <p:ext uri="{BB962C8B-B14F-4D97-AF65-F5344CB8AC3E}">
        <p14:creationId xmlns:p14="http://schemas.microsoft.com/office/powerpoint/2010/main" val="3333409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0" i="0">
                <a:solidFill>
                  <a:srgbClr val="BE2D2D"/>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3402060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4099047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38439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883092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435584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021591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2525197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1936335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1716758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725493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4280485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1087006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10286705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22134619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42807621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772660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96348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67211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200"/>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200"/>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200"/>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200"/>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28988275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3101857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847141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24270662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7232801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13760194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6/11/26</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801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image" Target="../media/image4.png"/><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fld id="{846CE7D5-CF57-46EF-B807-FDD0502418D4}" type="datetimeFigureOut">
              <a:rPr lang="en-US" smtClean="0"/>
              <a:pPr/>
              <a:t>6/11/26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fld id="{330EA680-D336-4FF7-8B7A-9848BB0A1C32}" type="slidenum">
              <a:rPr lang="en-US" smtClean="0"/>
              <a:pPr/>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95" r:id="rId13"/>
    <p:sldLayoutId id="2147483696" r:id="rId14"/>
    <p:sldLayoutId id="2147483697" r:id="rId15"/>
  </p:sldLayoutIdLst>
  <p:txStyles>
    <p:titleStyle>
      <a:lvl1pPr algn="l" defTabSz="914400" rtl="0" eaLnBrk="1" latinLnBrk="0" hangingPunct="1">
        <a:lnSpc>
          <a:spcPct val="90000"/>
        </a:lnSpc>
        <a:spcBef>
          <a:spcPct val="0"/>
        </a:spcBef>
        <a:buNone/>
        <a:defRPr sz="4400" b="0" i="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850575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9.xml"/><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9.jpe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32.jpeg"/><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37.jpeg"/><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www.facebook.com/reel/908805304054283" TargetMode="External"/><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5.jpeg"/><Relationship Id="rId1" Type="http://schemas.openxmlformats.org/officeDocument/2006/relationships/slideLayout" Target="../slideLayouts/slideLayout14.xm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6.jpeg"/><Relationship Id="rId1" Type="http://schemas.openxmlformats.org/officeDocument/2006/relationships/slideLayout" Target="../slideLayouts/slideLayout14.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hyperlink" Target="https://www.youtube.com/watch?v=TLf2gOrL1iM"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4.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902208" y="1027601"/>
            <a:ext cx="9652000" cy="27084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spcBef>
                <a:spcPts val="0"/>
              </a:spcBef>
              <a:defRPr/>
            </a:pPr>
            <a:r>
              <a:rPr lang="en-US" sz="8800" spc="73" dirty="0">
                <a:solidFill>
                  <a:srgbClr val="BE2D2D"/>
                </a:solidFill>
                <a:latin typeface="Calibri" panose="020F0502020204030204" pitchFamily="34" charset="0"/>
                <a:ea typeface="Verdana" panose="020B0604030504040204" pitchFamily="34" charset="0"/>
                <a:cs typeface="Calibri" panose="020F0502020204030204" pitchFamily="34" charset="0"/>
              </a:rPr>
              <a:t>Food Marketing:</a:t>
            </a:r>
            <a:br>
              <a:rPr lang="en-US" sz="8800" spc="73" dirty="0">
                <a:solidFill>
                  <a:srgbClr val="BE2D2D"/>
                </a:solidFill>
                <a:latin typeface="Calibri" panose="020F0502020204030204" pitchFamily="34" charset="0"/>
                <a:ea typeface="Verdana" panose="020B0604030504040204" pitchFamily="34" charset="0"/>
                <a:cs typeface="Calibri" panose="020F0502020204030204" pitchFamily="34" charset="0"/>
              </a:rPr>
            </a:br>
            <a:r>
              <a:rPr lang="en-US" sz="8800" spc="73" dirty="0">
                <a:solidFill>
                  <a:srgbClr val="BE2D2D"/>
                </a:solidFill>
                <a:latin typeface="Calibri" panose="020F0502020204030204" pitchFamily="34" charset="0"/>
                <a:ea typeface="Verdana" panose="020B0604030504040204" pitchFamily="34" charset="0"/>
                <a:cs typeface="Calibri" panose="020F0502020204030204" pitchFamily="34" charset="0"/>
              </a:rPr>
              <a:t>Session 2</a:t>
            </a:r>
          </a:p>
        </p:txBody>
      </p:sp>
      <p:sp>
        <p:nvSpPr>
          <p:cNvPr id="9" name="TextBox 8">
            <a:extLst>
              <a:ext uri="{FF2B5EF4-FFF2-40B4-BE49-F238E27FC236}">
                <a16:creationId xmlns:a16="http://schemas.microsoft.com/office/drawing/2014/main" id="{5687BC0B-6A81-C043-3031-C2C20DC81FB3}"/>
              </a:ext>
            </a:extLst>
          </p:cNvPr>
          <p:cNvSpPr txBox="1"/>
          <p:nvPr/>
        </p:nvSpPr>
        <p:spPr>
          <a:xfrm>
            <a:off x="918464" y="4427556"/>
            <a:ext cx="8432800" cy="350930"/>
          </a:xfrm>
          <a:prstGeom prst="rect">
            <a:avLst/>
          </a:prstGeom>
        </p:spPr>
        <p:txBody>
          <a:bodyPr wrap="square" lIns="0" tIns="0" rIns="0" bIns="0" rtlCol="0" anchor="t">
            <a:spAutoFit/>
          </a:bodyPr>
          <a:lstStyle/>
          <a:p>
            <a:pPr marL="0" marR="0" lvl="0" indent="0" algn="l" defTabSz="609630" rtl="0" eaLnBrk="1" fontAlgn="auto" latinLnBrk="0" hangingPunct="1">
              <a:lnSpc>
                <a:spcPts val="2100"/>
              </a:lnSpc>
              <a:spcBef>
                <a:spcPts val="0"/>
              </a:spcBef>
              <a:spcAft>
                <a:spcPts val="0"/>
              </a:spcAft>
              <a:buClrTx/>
              <a:buSzTx/>
              <a:buFontTx/>
              <a:buNone/>
              <a:tabLst/>
              <a:defRPr/>
            </a:pPr>
            <a:r>
              <a:rPr kumimoji="0" lang="en-US" sz="4400" u="none" strike="noStrike" kern="1200" cap="none" spc="42" normalizeH="0" baseline="0" noProof="0" dirty="0">
                <a:ln>
                  <a:noFill/>
                </a:ln>
                <a:solidFill>
                  <a:srgbClr val="001640"/>
                </a:solidFill>
                <a:effectLst/>
                <a:uLnTx/>
                <a:uFillTx/>
                <a:latin typeface="Calibri" panose="020F0502020204030204" pitchFamily="34" charset="0"/>
                <a:ea typeface="Geneva" panose="020B0503030404040204" pitchFamily="34" charset="0"/>
                <a:cs typeface="Calibri" panose="020F0502020204030204" pitchFamily="34" charset="0"/>
              </a:rPr>
              <a:t>Adolescent Citizen Scientist Training</a:t>
            </a:r>
            <a:endParaRPr kumimoji="0" lang="en-US" sz="2933" u="none" strike="noStrike" kern="1200" cap="none" spc="42" normalizeH="0" baseline="0" noProof="0" dirty="0">
              <a:ln>
                <a:noFill/>
              </a:ln>
              <a:solidFill>
                <a:srgbClr val="001640"/>
              </a:solidFill>
              <a:effectLst/>
              <a:uLnTx/>
              <a:uFillTx/>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s: Teens Improving the Food Environment” logo">
            <a:extLst>
              <a:ext uri="{FF2B5EF4-FFF2-40B4-BE49-F238E27FC236}">
                <a16:creationId xmlns:a16="http://schemas.microsoft.com/office/drawing/2014/main" id="{E62A5088-48A0-28DF-3463-335582258F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464" y="4837025"/>
            <a:ext cx="1868157" cy="1868157"/>
          </a:xfrm>
          <a:prstGeom prst="rect">
            <a:avLst/>
          </a:prstGeom>
        </p:spPr>
      </p:pic>
      <p:pic>
        <p:nvPicPr>
          <p:cNvPr id="6" name="Picture 5" descr="UConn Rudd Center for Food Policy and Health logo">
            <a:extLst>
              <a:ext uri="{FF2B5EF4-FFF2-40B4-BE49-F238E27FC236}">
                <a16:creationId xmlns:a16="http://schemas.microsoft.com/office/drawing/2014/main" id="{3BC3781E-C2AD-AD90-E6B4-C42019277B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0017" y="5119813"/>
            <a:ext cx="3144912" cy="1421171"/>
          </a:xfrm>
          <a:prstGeom prst="rect">
            <a:avLst/>
          </a:prstGeom>
        </p:spPr>
      </p:pic>
      <p:pic>
        <p:nvPicPr>
          <p:cNvPr id="2" name="Picture 1" descr="Hispanic Health Council logo">
            <a:extLst>
              <a:ext uri="{FF2B5EF4-FFF2-40B4-BE49-F238E27FC236}">
                <a16:creationId xmlns:a16="http://schemas.microsoft.com/office/drawing/2014/main" id="{E3D5B47C-57B4-4EA4-7C37-0806BB6FC977}"/>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7451245" y="5631038"/>
            <a:ext cx="3229325" cy="843800"/>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737658" y="1163638"/>
            <a:ext cx="6120341" cy="700617"/>
          </a:xfrm>
        </p:spPr>
        <p:txBody>
          <a:bodyPr>
            <a:noAutofit/>
          </a:bodyPr>
          <a:lstStyle/>
          <a:p>
            <a:r>
              <a:rPr kumimoji="0" lang="en-US" sz="4400" u="none" strike="noStrike" kern="1200" cap="none" spc="0" normalizeH="0" baseline="0" noProof="0" dirty="0">
                <a:ln>
                  <a:noFill/>
                </a:ln>
                <a:solidFill>
                  <a:srgbClr val="FFFFFF"/>
                </a:solidFill>
                <a:effectLst/>
                <a:uLnTx/>
                <a:uFillTx/>
                <a:ea typeface="+mj-ea"/>
              </a:rPr>
              <a:t>Question of the day</a:t>
            </a:r>
            <a:endParaRPr lang="en-US" sz="4400" dirty="0"/>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2"/>
          </p:nvPr>
        </p:nvSpPr>
        <p:spPr>
          <a:xfrm>
            <a:off x="737659" y="2555876"/>
            <a:ext cx="6120341" cy="3921125"/>
          </a:xfrm>
        </p:spPr>
        <p:txBody>
          <a:bodyPr>
            <a:normAutofit/>
          </a:bodyPr>
          <a:lstStyle/>
          <a:p>
            <a:r>
              <a:rPr lang="en-US" sz="3600" dirty="0">
                <a:solidFill>
                  <a:schemeClr val="accent2"/>
                </a:solidFill>
              </a:rPr>
              <a:t>How does food marketing affect us?</a:t>
            </a:r>
          </a:p>
          <a:p>
            <a:endParaRPr lang="en-US" dirty="0"/>
          </a:p>
        </p:txBody>
      </p:sp>
      <p:pic>
        <p:nvPicPr>
          <p:cNvPr id="6" name="Picture Placeholder 5" descr="Teens standing in a row and looking at their phones">
            <a:extLst>
              <a:ext uri="{FF2B5EF4-FFF2-40B4-BE49-F238E27FC236}">
                <a16:creationId xmlns:a16="http://schemas.microsoft.com/office/drawing/2014/main" id="{8F9F40C1-C600-84A0-AA2A-2AA458EA6D1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887" r="23121" b="1"/>
          <a:stretch>
            <a:fillRect/>
          </a:stretch>
        </p:blipFill>
        <p:spPr>
          <a:xfrm>
            <a:off x="7225241" y="1163638"/>
            <a:ext cx="4229100" cy="3921125"/>
          </a:xfrm>
          <a:prstGeom prst="rect">
            <a:avLst/>
          </a:prstGeom>
          <a:noFill/>
        </p:spPr>
      </p:pic>
    </p:spTree>
    <p:extLst>
      <p:ext uri="{BB962C8B-B14F-4D97-AF65-F5344CB8AC3E}">
        <p14:creationId xmlns:p14="http://schemas.microsoft.com/office/powerpoint/2010/main" val="413994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41DC-B924-A8B5-1AFD-6B799F441655}"/>
              </a:ext>
            </a:extLst>
          </p:cNvPr>
          <p:cNvSpPr>
            <a:spLocks noGrp="1"/>
          </p:cNvSpPr>
          <p:nvPr>
            <p:ph type="title"/>
          </p:nvPr>
        </p:nvSpPr>
        <p:spPr/>
        <p:txBody>
          <a:bodyPr/>
          <a:lstStyle/>
          <a:p>
            <a:r>
              <a:rPr lang="en-US" dirty="0"/>
              <a:t>Today’s agenda</a:t>
            </a:r>
          </a:p>
        </p:txBody>
      </p:sp>
      <p:sp>
        <p:nvSpPr>
          <p:cNvPr id="3" name="Text Placeholder 2">
            <a:extLst>
              <a:ext uri="{FF2B5EF4-FFF2-40B4-BE49-F238E27FC236}">
                <a16:creationId xmlns:a16="http://schemas.microsoft.com/office/drawing/2014/main" id="{EF99194C-E241-A0D0-E63C-B250B3527600}"/>
              </a:ext>
            </a:extLst>
          </p:cNvPr>
          <p:cNvSpPr>
            <a:spLocks noGrp="1"/>
          </p:cNvSpPr>
          <p:nvPr>
            <p:ph type="body" sz="quarter" idx="11"/>
          </p:nvPr>
        </p:nvSpPr>
        <p:spPr>
          <a:xfrm>
            <a:off x="3606800" y="551067"/>
            <a:ext cx="8229600" cy="5265533"/>
          </a:xfrm>
        </p:spPr>
        <p:txBody>
          <a:bodyPr/>
          <a:lstStyle/>
          <a:p>
            <a:pPr>
              <a:spcAft>
                <a:spcPts val="800"/>
              </a:spcAft>
            </a:pPr>
            <a:r>
              <a:rPr lang="en-US" sz="3200" b="0" dirty="0">
                <a:solidFill>
                  <a:schemeClr val="tx1"/>
                </a:solidFill>
              </a:rPr>
              <a:t>Digital food marketing to teens</a:t>
            </a:r>
          </a:p>
          <a:p>
            <a:pPr>
              <a:spcAft>
                <a:spcPts val="800"/>
              </a:spcAft>
            </a:pPr>
            <a:r>
              <a:rPr lang="en-US" sz="3200" b="0" dirty="0">
                <a:solidFill>
                  <a:schemeClr val="tx1"/>
                </a:solidFill>
              </a:rPr>
              <a:t>How to analyze food marketing</a:t>
            </a:r>
          </a:p>
          <a:p>
            <a:pPr>
              <a:spcAft>
                <a:spcPts val="800"/>
              </a:spcAft>
            </a:pPr>
            <a:r>
              <a:rPr lang="en-US" sz="3200" b="0" dirty="0">
                <a:solidFill>
                  <a:schemeClr val="tx1"/>
                </a:solidFill>
              </a:rPr>
              <a:t>How food marketing works</a:t>
            </a:r>
          </a:p>
          <a:p>
            <a:pPr>
              <a:spcAft>
                <a:spcPts val="800"/>
              </a:spcAft>
            </a:pPr>
            <a:r>
              <a:rPr lang="en-US" sz="3200" b="0" dirty="0">
                <a:solidFill>
                  <a:schemeClr val="tx1"/>
                </a:solidFill>
              </a:rPr>
              <a:t>Assignment for next session</a:t>
            </a:r>
          </a:p>
        </p:txBody>
      </p:sp>
    </p:spTree>
    <p:extLst>
      <p:ext uri="{BB962C8B-B14F-4D97-AF65-F5344CB8AC3E}">
        <p14:creationId xmlns:p14="http://schemas.microsoft.com/office/powerpoint/2010/main" val="275340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534D3-9F6B-15CA-4855-001B2BBFB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D0CB5E-FD24-2E69-7F91-285B12631D43}"/>
              </a:ext>
            </a:extLst>
          </p:cNvPr>
          <p:cNvSpPr>
            <a:spLocks noGrp="1"/>
          </p:cNvSpPr>
          <p:nvPr>
            <p:ph type="title"/>
          </p:nvPr>
        </p:nvSpPr>
        <p:spPr>
          <a:xfrm>
            <a:off x="845574" y="4258632"/>
            <a:ext cx="3810000" cy="1513825"/>
          </a:xfrm>
        </p:spPr>
        <p:txBody>
          <a:bodyPr>
            <a:normAutofit fontScale="90000"/>
          </a:bodyPr>
          <a:lstStyle/>
          <a:p>
            <a:r>
              <a:rPr lang="en-US" sz="5334" dirty="0"/>
              <a:t>Digital food marketing assignment</a:t>
            </a:r>
          </a:p>
        </p:txBody>
      </p:sp>
      <p:sp>
        <p:nvSpPr>
          <p:cNvPr id="3" name="Text Placeholder 2">
            <a:extLst>
              <a:ext uri="{FF2B5EF4-FFF2-40B4-BE49-F238E27FC236}">
                <a16:creationId xmlns:a16="http://schemas.microsoft.com/office/drawing/2014/main" id="{0BDE60EB-946D-C2A8-EB27-CAD9C73A9A76}"/>
              </a:ext>
            </a:extLst>
          </p:cNvPr>
          <p:cNvSpPr>
            <a:spLocks noGrp="1"/>
          </p:cNvSpPr>
          <p:nvPr>
            <p:ph type="body" sz="quarter" idx="11"/>
          </p:nvPr>
        </p:nvSpPr>
        <p:spPr>
          <a:xfrm>
            <a:off x="5283200" y="1161058"/>
            <a:ext cx="6400800" cy="4866624"/>
          </a:xfrm>
        </p:spPr>
        <p:txBody>
          <a:bodyPr/>
          <a:lstStyle/>
          <a:p>
            <a:pPr>
              <a:spcAft>
                <a:spcPts val="1200"/>
              </a:spcAft>
            </a:pPr>
            <a:r>
              <a:rPr lang="en-US" sz="3600" dirty="0"/>
              <a:t>What did you think about the assignment?</a:t>
            </a:r>
          </a:p>
          <a:p>
            <a:pPr>
              <a:spcAft>
                <a:spcPts val="1200"/>
              </a:spcAft>
            </a:pPr>
            <a:r>
              <a:rPr lang="en-US" sz="3600" dirty="0"/>
              <a:t>Was it easy or difficult?</a:t>
            </a:r>
          </a:p>
          <a:p>
            <a:pPr>
              <a:spcAft>
                <a:spcPts val="1200"/>
              </a:spcAft>
            </a:pPr>
            <a:r>
              <a:rPr lang="en-US" sz="3600" dirty="0"/>
              <a:t>Did you learn anything new?</a:t>
            </a:r>
          </a:p>
          <a:p>
            <a:pPr>
              <a:spcAft>
                <a:spcPts val="1200"/>
              </a:spcAft>
            </a:pPr>
            <a:r>
              <a:rPr lang="en-US" sz="3600" dirty="0"/>
              <a:t>How did seeing this marketing make you feel?</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1620412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7DB20-64D6-5496-28CF-944D2AAD02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EC2C6E-1781-A38E-DB68-2D52DF1342D3}"/>
              </a:ext>
            </a:extLst>
          </p:cNvPr>
          <p:cNvSpPr>
            <a:spLocks noGrp="1"/>
          </p:cNvSpPr>
          <p:nvPr>
            <p:ph type="title"/>
          </p:nvPr>
        </p:nvSpPr>
        <p:spPr/>
        <p:txBody>
          <a:bodyPr>
            <a:normAutofit fontScale="90000"/>
          </a:bodyPr>
          <a:lstStyle/>
          <a:p>
            <a:r>
              <a:rPr lang="en-US" sz="4400" dirty="0"/>
              <a:t>Digital marketing to teens: Examples (1)</a:t>
            </a:r>
          </a:p>
        </p:txBody>
      </p:sp>
      <p:pic>
        <p:nvPicPr>
          <p:cNvPr id="2050" name="Picture 2" descr="An image of a pile of chicken nuggets with $1 in a red circle. Text underneath reads: $1 = 10 nuggets, surprised face emoji. No, you'renot dreaming -- get a 10 piece Chicken McNuggets for $1. Enjoy once a week, only in the app. Two boxes appear at the bottom: &quot;Use Deal Now&quot; and &quot;Maybe Later&quot;">
            <a:extLst>
              <a:ext uri="{FF2B5EF4-FFF2-40B4-BE49-F238E27FC236}">
                <a16:creationId xmlns:a16="http://schemas.microsoft.com/office/drawing/2014/main" id="{E4A46962-4661-2B7C-E659-159030F0A4B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285" b="11182"/>
          <a:stretch/>
        </p:blipFill>
        <p:spPr bwMode="auto">
          <a:xfrm>
            <a:off x="660400" y="1783644"/>
            <a:ext cx="2674584" cy="444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B4C2A26-A666-1B2E-5EE1-AE62AF049262}"/>
              </a:ext>
            </a:extLst>
          </p:cNvPr>
          <p:cNvSpPr txBox="1"/>
          <p:nvPr/>
        </p:nvSpPr>
        <p:spPr>
          <a:xfrm>
            <a:off x="741802" y="6398361"/>
            <a:ext cx="2674583" cy="338554"/>
          </a:xfrm>
          <a:prstGeom prst="rect">
            <a:avLst/>
          </a:prstGeom>
          <a:noFill/>
        </p:spPr>
        <p:txBody>
          <a:bodyPr wrap="square" rtlCol="0">
            <a:spAutoFit/>
          </a:bodyPr>
          <a:lstStyle/>
          <a:p>
            <a:r>
              <a:rPr lang="en-US" sz="1600" dirty="0"/>
              <a:t>McDonald’s app notification</a:t>
            </a:r>
          </a:p>
        </p:txBody>
      </p:sp>
      <p:pic>
        <p:nvPicPr>
          <p:cNvPr id="12" name="Picture 11" descr="Photograph of a McDonald's 10-piece McNuggets box held open to show nuggets inside, with a large McDonald's logo in the background. Text overlay announces a promotion giving away $1 10-piece McNuggets from November 4 to December 2, accompanied by social media engagement metrics including 310K likes and 2,891 comments.">
            <a:extLst>
              <a:ext uri="{FF2B5EF4-FFF2-40B4-BE49-F238E27FC236}">
                <a16:creationId xmlns:a16="http://schemas.microsoft.com/office/drawing/2014/main" id="{9C3CA315-2BBC-1462-6BF3-B8EB793BF5D9}"/>
              </a:ext>
            </a:extLst>
          </p:cNvPr>
          <p:cNvPicPr>
            <a:picLocks noChangeAspect="1"/>
          </p:cNvPicPr>
          <p:nvPr/>
        </p:nvPicPr>
        <p:blipFill>
          <a:blip r:embed="rId4" cstate="print">
            <a:extLst>
              <a:ext uri="{28A0092B-C50C-407E-A947-70E740481C1C}">
                <a14:useLocalDpi xmlns:a14="http://schemas.microsoft.com/office/drawing/2010/main" val="0"/>
              </a:ext>
            </a:extLst>
          </a:blip>
          <a:srcRect t="9488" b="8496"/>
          <a:stretch/>
        </p:blipFill>
        <p:spPr>
          <a:xfrm>
            <a:off x="4370990" y="1783643"/>
            <a:ext cx="2668593" cy="4829741"/>
          </a:xfrm>
          <a:prstGeom prst="rect">
            <a:avLst/>
          </a:prstGeom>
        </p:spPr>
      </p:pic>
      <p:pic>
        <p:nvPicPr>
          <p:cNvPr id="16" name="Picture 15" descr="Social media screenshot showing a promotional post from McDonald's offering 10-piece Chicken McNuggets for $1 through December 2nd, valid once per week via McDonald's app. The post features a bright yellow background with McDonald's logo, an image of McNuggets with dipping sauces, and engagement metrics including 2,852 likes and 20 comments.">
            <a:extLst>
              <a:ext uri="{FF2B5EF4-FFF2-40B4-BE49-F238E27FC236}">
                <a16:creationId xmlns:a16="http://schemas.microsoft.com/office/drawing/2014/main" id="{32D674C9-46CD-1917-8D65-435D2CA556CE}"/>
              </a:ext>
            </a:extLst>
          </p:cNvPr>
          <p:cNvPicPr>
            <a:picLocks noChangeAspect="1"/>
          </p:cNvPicPr>
          <p:nvPr/>
        </p:nvPicPr>
        <p:blipFill>
          <a:blip r:embed="rId5" cstate="print">
            <a:extLst>
              <a:ext uri="{28A0092B-C50C-407E-A947-70E740481C1C}">
                <a14:useLocalDpi xmlns:a14="http://schemas.microsoft.com/office/drawing/2010/main" val="0"/>
              </a:ext>
            </a:extLst>
          </a:blip>
          <a:srcRect t="4773" b="24609"/>
          <a:stretch/>
        </p:blipFill>
        <p:spPr>
          <a:xfrm>
            <a:off x="8210658" y="1724706"/>
            <a:ext cx="3168981" cy="4888678"/>
          </a:xfrm>
          <a:prstGeom prst="rect">
            <a:avLst/>
          </a:prstGeom>
        </p:spPr>
      </p:pic>
    </p:spTree>
    <p:extLst>
      <p:ext uri="{BB962C8B-B14F-4D97-AF65-F5344CB8AC3E}">
        <p14:creationId xmlns:p14="http://schemas.microsoft.com/office/powerpoint/2010/main" val="2652988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01A7E-4B8F-A79E-F931-D55846EF3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5D6C2-6EA5-C61E-1046-8504EAB359B5}"/>
              </a:ext>
            </a:extLst>
          </p:cNvPr>
          <p:cNvSpPr>
            <a:spLocks noGrp="1"/>
          </p:cNvSpPr>
          <p:nvPr>
            <p:ph type="title"/>
          </p:nvPr>
        </p:nvSpPr>
        <p:spPr/>
        <p:txBody>
          <a:bodyPr>
            <a:normAutofit fontScale="90000"/>
          </a:bodyPr>
          <a:lstStyle/>
          <a:p>
            <a:r>
              <a:rPr lang="en-US" sz="4400" dirty="0"/>
              <a:t>Digital marketing to teens: Examples (2)</a:t>
            </a:r>
          </a:p>
        </p:txBody>
      </p:sp>
      <p:sp>
        <p:nvSpPr>
          <p:cNvPr id="3" name="TextBox 2">
            <a:extLst>
              <a:ext uri="{FF2B5EF4-FFF2-40B4-BE49-F238E27FC236}">
                <a16:creationId xmlns:a16="http://schemas.microsoft.com/office/drawing/2014/main" id="{B1B08EB9-ECAD-899B-F50A-ED007F270625}"/>
              </a:ext>
            </a:extLst>
          </p:cNvPr>
          <p:cNvSpPr txBox="1"/>
          <p:nvPr/>
        </p:nvSpPr>
        <p:spPr>
          <a:xfrm>
            <a:off x="1072543" y="5581238"/>
            <a:ext cx="2674583" cy="338554"/>
          </a:xfrm>
          <a:prstGeom prst="rect">
            <a:avLst/>
          </a:prstGeom>
          <a:noFill/>
        </p:spPr>
        <p:txBody>
          <a:bodyPr wrap="square" rtlCol="0">
            <a:spAutoFit/>
          </a:bodyPr>
          <a:lstStyle/>
          <a:p>
            <a:r>
              <a:rPr lang="en-US" sz="1600" dirty="0"/>
              <a:t>McDonald’s app notification</a:t>
            </a:r>
          </a:p>
        </p:txBody>
      </p:sp>
      <p:pic>
        <p:nvPicPr>
          <p:cNvPr id="14" name="Picture 13" descr="Screenshot of a McDonald's Rewards notification showing an offer to redeem 1,500 points for a free cheeseburger, McChicken sandwich, hash browns, or vanilla cone. The notification includes images of the food items on a yellow background with text detailing the reward and points balance.">
            <a:extLst>
              <a:ext uri="{FF2B5EF4-FFF2-40B4-BE49-F238E27FC236}">
                <a16:creationId xmlns:a16="http://schemas.microsoft.com/office/drawing/2014/main" id="{34EA54EA-68FA-49D8-0B95-0A4CBB4D60C3}"/>
              </a:ext>
            </a:extLst>
          </p:cNvPr>
          <p:cNvPicPr>
            <a:picLocks noChangeAspect="1"/>
          </p:cNvPicPr>
          <p:nvPr/>
        </p:nvPicPr>
        <p:blipFill>
          <a:blip r:embed="rId3" cstate="print">
            <a:extLst>
              <a:ext uri="{28A0092B-C50C-407E-A947-70E740481C1C}">
                <a14:useLocalDpi xmlns:a14="http://schemas.microsoft.com/office/drawing/2010/main" val="0"/>
              </a:ext>
            </a:extLst>
          </a:blip>
          <a:srcRect t="17448" b="37943"/>
          <a:stretch/>
        </p:blipFill>
        <p:spPr>
          <a:xfrm>
            <a:off x="741802" y="2425699"/>
            <a:ext cx="3168981" cy="3059289"/>
          </a:xfrm>
          <a:prstGeom prst="rect">
            <a:avLst/>
          </a:prstGeom>
        </p:spPr>
      </p:pic>
      <p:pic>
        <p:nvPicPr>
          <p:cNvPr id="1027" name="Picture 3" descr="A social media screenshot displays a Halloween-themed McDonald's menu featuring four burgers with distinct colored buns: red for Samuri Chicken Sandwich and Samuri Cheeseburger, black for Blackout Burger and  Midnight Burger. The menu includes festive Halloween icons like pumpkins and ghosts, with labels and a Japanese flag indicating the Samurai themed burgers">
            <a:extLst>
              <a:ext uri="{FF2B5EF4-FFF2-40B4-BE49-F238E27FC236}">
                <a16:creationId xmlns:a16="http://schemas.microsoft.com/office/drawing/2014/main" id="{AA4868EE-A7F5-B8EC-CA0E-B2CD24DE4D5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318" b="29666"/>
          <a:stretch/>
        </p:blipFill>
        <p:spPr bwMode="auto">
          <a:xfrm>
            <a:off x="4460712" y="1809207"/>
            <a:ext cx="3534942" cy="451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Photograph showing hands holding a box filled with McDonald's chicken nuggets above a large tortilla wrap covered with French fries. Text overlay reads &quot;THE PUN GUYS&quot; and &quot;The Most Epic McDonald's Wrap!&quot; highlighting a creative food presentation combining nuggets and fries in a wrap.">
            <a:extLst>
              <a:ext uri="{FF2B5EF4-FFF2-40B4-BE49-F238E27FC236}">
                <a16:creationId xmlns:a16="http://schemas.microsoft.com/office/drawing/2014/main" id="{D419516E-175C-77B2-44DB-A733E74DD5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5583" y="1980870"/>
            <a:ext cx="3120640" cy="417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349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68155-A822-1DE6-0981-EDDCE7932F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60D0A-54C8-B46A-36E8-5C912C89C85A}"/>
              </a:ext>
            </a:extLst>
          </p:cNvPr>
          <p:cNvSpPr>
            <a:spLocks noGrp="1"/>
          </p:cNvSpPr>
          <p:nvPr>
            <p:ph type="title"/>
          </p:nvPr>
        </p:nvSpPr>
        <p:spPr/>
        <p:txBody>
          <a:bodyPr>
            <a:normAutofit fontScale="90000"/>
          </a:bodyPr>
          <a:lstStyle/>
          <a:p>
            <a:r>
              <a:rPr lang="en-US" sz="4400" dirty="0"/>
              <a:t>Digital marketing to teens: Examples (3)</a:t>
            </a:r>
          </a:p>
        </p:txBody>
      </p:sp>
      <p:pic>
        <p:nvPicPr>
          <p:cNvPr id="1026" name="Picture 2" descr="Photograph showing three white cups labeled with fast food logos Wendy's, Sonic, and McDonald's, each filled with different fried items: nuggets, tater tots, and fries respectively. The cups are labeled &quot;Cup of Nuggets,&quot; &quot;Cup of Tots,&quot; and &quot;Cup of Fries,&quot; promoting @snackbatch fast food cups">
            <a:extLst>
              <a:ext uri="{FF2B5EF4-FFF2-40B4-BE49-F238E27FC236}">
                <a16:creationId xmlns:a16="http://schemas.microsoft.com/office/drawing/2014/main" id="{6A575CC5-F770-C00E-9DCB-D405EA9F84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758" b="22549"/>
          <a:stretch/>
        </p:blipFill>
        <p:spPr bwMode="auto">
          <a:xfrm>
            <a:off x="908756" y="1873955"/>
            <a:ext cx="2957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AAA6E28-379C-0B6B-E554-8BC958C7D549}"/>
              </a:ext>
            </a:extLst>
          </p:cNvPr>
          <p:cNvSpPr txBox="1"/>
          <p:nvPr/>
        </p:nvSpPr>
        <p:spPr>
          <a:xfrm>
            <a:off x="741802" y="6398361"/>
            <a:ext cx="2674583" cy="338554"/>
          </a:xfrm>
          <a:prstGeom prst="rect">
            <a:avLst/>
          </a:prstGeom>
          <a:noFill/>
        </p:spPr>
        <p:txBody>
          <a:bodyPr wrap="square" rtlCol="0">
            <a:spAutoFit/>
          </a:bodyPr>
          <a:lstStyle/>
          <a:p>
            <a:r>
              <a:rPr lang="en-US" sz="1600" dirty="0"/>
              <a:t>Instagram “explore” page</a:t>
            </a:r>
          </a:p>
        </p:txBody>
      </p:sp>
      <p:pic>
        <p:nvPicPr>
          <p:cNvPr id="20" name="Picture 19" descr="Screenshot of a sponsored Instagram post from Popeyes promoting Cajun-Style Turkey. The post features a group of young adult-aged friends gathered around a table with a cooked turkey centerpiece, highlighting a limited-time offer with a call-to-action button labeled &quot;Order now.&quot;">
            <a:extLst>
              <a:ext uri="{FF2B5EF4-FFF2-40B4-BE49-F238E27FC236}">
                <a16:creationId xmlns:a16="http://schemas.microsoft.com/office/drawing/2014/main" id="{915C1B8B-8297-D82C-2A48-F542CFA5344F}"/>
              </a:ext>
            </a:extLst>
          </p:cNvPr>
          <p:cNvPicPr>
            <a:picLocks noChangeAspect="1"/>
          </p:cNvPicPr>
          <p:nvPr/>
        </p:nvPicPr>
        <p:blipFill>
          <a:blip r:embed="rId4" cstate="print">
            <a:extLst>
              <a:ext uri="{28A0092B-C50C-407E-A947-70E740481C1C}">
                <a14:useLocalDpi xmlns:a14="http://schemas.microsoft.com/office/drawing/2010/main" val="0"/>
              </a:ext>
            </a:extLst>
          </a:blip>
          <a:srcRect t="3922" b="8037"/>
          <a:stretch/>
        </p:blipFill>
        <p:spPr>
          <a:xfrm>
            <a:off x="5085360" y="1822640"/>
            <a:ext cx="2462922" cy="4692904"/>
          </a:xfrm>
          <a:prstGeom prst="rect">
            <a:avLst/>
          </a:prstGeom>
        </p:spPr>
      </p:pic>
      <p:pic>
        <p:nvPicPr>
          <p:cNvPr id="17" name="Picture 3" descr="Screenshot of an Instagram reel sponsored by Wingstop showing a woman's hand dipping a chicken nugget into white sauce, surrounded by fried food including fries and chicken wings. Text overlay reads, &quot;When you tell him que no quieres nada but he knows you better than that,&quot; implying that her male partner understands her preferences. ">
            <a:extLst>
              <a:ext uri="{FF2B5EF4-FFF2-40B4-BE49-F238E27FC236}">
                <a16:creationId xmlns:a16="http://schemas.microsoft.com/office/drawing/2014/main" id="{EA202C66-7859-61FC-12B6-156D04711C9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630" b="10955"/>
          <a:stretch/>
        </p:blipFill>
        <p:spPr bwMode="auto">
          <a:xfrm>
            <a:off x="8591010" y="1475624"/>
            <a:ext cx="2692234" cy="485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4C0DD63-16D6-F21C-F8C4-E068FC7BD610}"/>
              </a:ext>
            </a:extLst>
          </p:cNvPr>
          <p:cNvSpPr txBox="1"/>
          <p:nvPr/>
        </p:nvSpPr>
        <p:spPr>
          <a:xfrm>
            <a:off x="8767486" y="6398361"/>
            <a:ext cx="2674583" cy="338554"/>
          </a:xfrm>
          <a:prstGeom prst="rect">
            <a:avLst/>
          </a:prstGeom>
          <a:noFill/>
        </p:spPr>
        <p:txBody>
          <a:bodyPr wrap="square" rtlCol="0">
            <a:spAutoFit/>
          </a:bodyPr>
          <a:lstStyle/>
          <a:p>
            <a:r>
              <a:rPr lang="en-US" sz="1600" dirty="0"/>
              <a:t>Instagram Reels</a:t>
            </a:r>
          </a:p>
        </p:txBody>
      </p:sp>
    </p:spTree>
    <p:extLst>
      <p:ext uri="{BB962C8B-B14F-4D97-AF65-F5344CB8AC3E}">
        <p14:creationId xmlns:p14="http://schemas.microsoft.com/office/powerpoint/2010/main" val="137306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5D2EA-FDBB-8B96-8A5B-30C93A371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FD518-7707-C770-98FD-EC1BED04D18E}"/>
              </a:ext>
            </a:extLst>
          </p:cNvPr>
          <p:cNvSpPr>
            <a:spLocks noGrp="1"/>
          </p:cNvSpPr>
          <p:nvPr>
            <p:ph type="title"/>
          </p:nvPr>
        </p:nvSpPr>
        <p:spPr/>
        <p:txBody>
          <a:bodyPr>
            <a:normAutofit fontScale="90000"/>
          </a:bodyPr>
          <a:lstStyle/>
          <a:p>
            <a:r>
              <a:rPr lang="en-US" sz="4400" dirty="0"/>
              <a:t>Digital marketing to teens: Examples (4)</a:t>
            </a:r>
          </a:p>
        </p:txBody>
      </p:sp>
      <p:sp>
        <p:nvSpPr>
          <p:cNvPr id="3" name="TextBox 2">
            <a:extLst>
              <a:ext uri="{FF2B5EF4-FFF2-40B4-BE49-F238E27FC236}">
                <a16:creationId xmlns:a16="http://schemas.microsoft.com/office/drawing/2014/main" id="{65B26716-3460-F8DE-CEE6-1EAD3E3E81E3}"/>
              </a:ext>
            </a:extLst>
          </p:cNvPr>
          <p:cNvSpPr txBox="1"/>
          <p:nvPr/>
        </p:nvSpPr>
        <p:spPr>
          <a:xfrm>
            <a:off x="809837" y="4841934"/>
            <a:ext cx="1530582" cy="338554"/>
          </a:xfrm>
          <a:prstGeom prst="rect">
            <a:avLst/>
          </a:prstGeom>
          <a:noFill/>
        </p:spPr>
        <p:txBody>
          <a:bodyPr wrap="square" rtlCol="0">
            <a:spAutoFit/>
          </a:bodyPr>
          <a:lstStyle/>
          <a:p>
            <a:r>
              <a:rPr lang="en-US" sz="1600" dirty="0"/>
              <a:t>Snapchat</a:t>
            </a:r>
          </a:p>
        </p:txBody>
      </p:sp>
      <p:pic>
        <p:nvPicPr>
          <p:cNvPr id="17" name="Picture 16" descr="Screenshot of a smartphone lock screen displaying a notification about a National Chicken Sandwich Day promotion. Notification text highlights a free sandwich offer starting tomorrow with emphasis on celebration and giveaway details.">
            <a:extLst>
              <a:ext uri="{FF2B5EF4-FFF2-40B4-BE49-F238E27FC236}">
                <a16:creationId xmlns:a16="http://schemas.microsoft.com/office/drawing/2014/main" id="{E3CC354C-AC28-E31E-E299-3E6B5CA3AFD1}"/>
              </a:ext>
            </a:extLst>
          </p:cNvPr>
          <p:cNvPicPr>
            <a:picLocks noChangeAspect="1"/>
          </p:cNvPicPr>
          <p:nvPr/>
        </p:nvPicPr>
        <p:blipFill>
          <a:blip r:embed="rId3">
            <a:extLst>
              <a:ext uri="{28A0092B-C50C-407E-A947-70E740481C1C}">
                <a14:useLocalDpi xmlns:a14="http://schemas.microsoft.com/office/drawing/2010/main" val="0"/>
              </a:ext>
            </a:extLst>
          </a:blip>
          <a:srcRect t="51667" b="27865"/>
          <a:stretch/>
        </p:blipFill>
        <p:spPr>
          <a:xfrm>
            <a:off x="908756" y="2494428"/>
            <a:ext cx="4940105" cy="2188195"/>
          </a:xfrm>
          <a:prstGeom prst="rect">
            <a:avLst/>
          </a:prstGeom>
        </p:spPr>
      </p:pic>
      <p:pic>
        <p:nvPicPr>
          <p:cNvPr id="11" name="Picture 10" descr="Screenshot of a Facebook sponsored post from McDonald's titled &quot;A Message to Our Fans,&quot; divided into four colored sections with white and yellow text on red and orange backgrounds. The post outlines safety assurances, recent actions to remove certain food items, ongoing efforts to improve Quarter Pounder Burgers, and a commitment to transparency and quality for customers.">
            <a:extLst>
              <a:ext uri="{FF2B5EF4-FFF2-40B4-BE49-F238E27FC236}">
                <a16:creationId xmlns:a16="http://schemas.microsoft.com/office/drawing/2014/main" id="{63E3F043-B252-CC77-D4B5-B89713BF90DB}"/>
              </a:ext>
            </a:extLst>
          </p:cNvPr>
          <p:cNvPicPr>
            <a:picLocks noChangeAspect="1"/>
          </p:cNvPicPr>
          <p:nvPr/>
        </p:nvPicPr>
        <p:blipFill>
          <a:blip r:embed="rId4" cstate="print">
            <a:extLst>
              <a:ext uri="{28A0092B-C50C-407E-A947-70E740481C1C}">
                <a14:useLocalDpi xmlns:a14="http://schemas.microsoft.com/office/drawing/2010/main" val="0"/>
              </a:ext>
            </a:extLst>
          </a:blip>
          <a:srcRect t="5103" b="9465"/>
          <a:stretch/>
        </p:blipFill>
        <p:spPr>
          <a:xfrm>
            <a:off x="7284957" y="1769596"/>
            <a:ext cx="2566624" cy="4745272"/>
          </a:xfrm>
          <a:prstGeom prst="rect">
            <a:avLst/>
          </a:prstGeom>
        </p:spPr>
      </p:pic>
    </p:spTree>
    <p:extLst>
      <p:ext uri="{BB962C8B-B14F-4D97-AF65-F5344CB8AC3E}">
        <p14:creationId xmlns:p14="http://schemas.microsoft.com/office/powerpoint/2010/main" val="1982186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18E0E-DE10-5C21-A5AB-C4E27027E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1F01A-31B5-D5B8-BBCB-B41160B9F8D6}"/>
              </a:ext>
            </a:extLst>
          </p:cNvPr>
          <p:cNvSpPr>
            <a:spLocks noGrp="1"/>
          </p:cNvSpPr>
          <p:nvPr>
            <p:ph type="title"/>
          </p:nvPr>
        </p:nvSpPr>
        <p:spPr/>
        <p:txBody>
          <a:bodyPr>
            <a:normAutofit fontScale="90000"/>
          </a:bodyPr>
          <a:lstStyle/>
          <a:p>
            <a:r>
              <a:rPr lang="en-US" sz="4400" dirty="0"/>
              <a:t>Digital marketing to teens: Examples (5)</a:t>
            </a:r>
          </a:p>
        </p:txBody>
      </p:sp>
      <p:pic>
        <p:nvPicPr>
          <p:cNvPr id="11" name="Picture 10" descr="Screenshot of a social media post featuring a close-up photograph of cheesy snack curls with text &quot;STAY CHEESY&quot; and signed by Chester Cheeto. The post, by user cheetos, includes a caption encouraging users to tag someone to annoy them, with 177 likes, 5 comments, and 12 shares visible.">
            <a:extLst>
              <a:ext uri="{FF2B5EF4-FFF2-40B4-BE49-F238E27FC236}">
                <a16:creationId xmlns:a16="http://schemas.microsoft.com/office/drawing/2014/main" id="{000D6E0B-62EF-8334-5BE7-A4A6E009F3B7}"/>
              </a:ext>
            </a:extLst>
          </p:cNvPr>
          <p:cNvPicPr>
            <a:picLocks noChangeAspect="1"/>
          </p:cNvPicPr>
          <p:nvPr/>
        </p:nvPicPr>
        <p:blipFill>
          <a:blip r:embed="rId3" cstate="print">
            <a:extLst>
              <a:ext uri="{28A0092B-C50C-407E-A947-70E740481C1C}">
                <a14:useLocalDpi xmlns:a14="http://schemas.microsoft.com/office/drawing/2010/main" val="0"/>
              </a:ext>
            </a:extLst>
          </a:blip>
          <a:srcRect t="3622" b="11604"/>
          <a:stretch/>
        </p:blipFill>
        <p:spPr>
          <a:xfrm>
            <a:off x="810166" y="1702798"/>
            <a:ext cx="2497478" cy="4720579"/>
          </a:xfrm>
          <a:prstGeom prst="rect">
            <a:avLst/>
          </a:prstGeom>
        </p:spPr>
      </p:pic>
      <p:pic>
        <p:nvPicPr>
          <p:cNvPr id="15" name="Picture 14" descr="Screenshot of an Instagram post from Cheetos promoting a new Ghostbusters-themed snack collaboration. The post features a green ghost character throwing Cheetos, a building with a &quot;NEW!&quot; label, and a bag of Cheetos with Ghostbusters branding, highlighting a movie tie-in release.">
            <a:extLst>
              <a:ext uri="{FF2B5EF4-FFF2-40B4-BE49-F238E27FC236}">
                <a16:creationId xmlns:a16="http://schemas.microsoft.com/office/drawing/2014/main" id="{E8B8B18D-17BD-11A4-4B46-6556F660E9FB}"/>
              </a:ext>
            </a:extLst>
          </p:cNvPr>
          <p:cNvPicPr>
            <a:picLocks noChangeAspect="1"/>
          </p:cNvPicPr>
          <p:nvPr/>
        </p:nvPicPr>
        <p:blipFill>
          <a:blip r:embed="rId4" cstate="print">
            <a:extLst>
              <a:ext uri="{28A0092B-C50C-407E-A947-70E740481C1C}">
                <a14:useLocalDpi xmlns:a14="http://schemas.microsoft.com/office/drawing/2010/main" val="0"/>
              </a:ext>
            </a:extLst>
          </a:blip>
          <a:srcRect t="2963" b="15720"/>
          <a:stretch/>
        </p:blipFill>
        <p:spPr>
          <a:xfrm>
            <a:off x="4377191" y="1702798"/>
            <a:ext cx="2678363" cy="4856046"/>
          </a:xfrm>
          <a:prstGeom prst="rect">
            <a:avLst/>
          </a:prstGeom>
        </p:spPr>
      </p:pic>
      <p:pic>
        <p:nvPicPr>
          <p:cNvPr id="4" name="Picture 3" descr="Screenshot of a social media post from Frosted Flakes Canada celebrating Lunar New Year with a greeting wishing a great Year of the Tiger. The post features a blue and red Frosted Flakes cereal box with Tony the Tiger, red lanterns, and festive text in yellow and white on a dark blue background.">
            <a:extLst>
              <a:ext uri="{FF2B5EF4-FFF2-40B4-BE49-F238E27FC236}">
                <a16:creationId xmlns:a16="http://schemas.microsoft.com/office/drawing/2014/main" id="{BA8484EA-882A-4EE5-A957-EC0C75DB3A0C}"/>
              </a:ext>
            </a:extLst>
          </p:cNvPr>
          <p:cNvPicPr>
            <a:picLocks noChangeAspect="1"/>
          </p:cNvPicPr>
          <p:nvPr/>
        </p:nvPicPr>
        <p:blipFill>
          <a:blip r:embed="rId5" cstate="print">
            <a:extLst>
              <a:ext uri="{28A0092B-C50C-407E-A947-70E740481C1C}">
                <a14:useLocalDpi xmlns:a14="http://schemas.microsoft.com/office/drawing/2010/main" val="0"/>
              </a:ext>
            </a:extLst>
          </a:blip>
          <a:srcRect t="4363" b="20329"/>
          <a:stretch/>
        </p:blipFill>
        <p:spPr>
          <a:xfrm>
            <a:off x="8125102" y="1701442"/>
            <a:ext cx="2892854" cy="4857401"/>
          </a:xfrm>
          <a:prstGeom prst="rect">
            <a:avLst/>
          </a:prstGeom>
        </p:spPr>
      </p:pic>
    </p:spTree>
    <p:extLst>
      <p:ext uri="{BB962C8B-B14F-4D97-AF65-F5344CB8AC3E}">
        <p14:creationId xmlns:p14="http://schemas.microsoft.com/office/powerpoint/2010/main" val="481825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A1B4F-B659-A847-9F97-15880EA2A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C0466-B79A-B6BA-FC47-FFB1E12F4556}"/>
              </a:ext>
            </a:extLst>
          </p:cNvPr>
          <p:cNvSpPr>
            <a:spLocks noGrp="1"/>
          </p:cNvSpPr>
          <p:nvPr>
            <p:ph type="title"/>
          </p:nvPr>
        </p:nvSpPr>
        <p:spPr/>
        <p:txBody>
          <a:bodyPr>
            <a:normAutofit fontScale="90000"/>
          </a:bodyPr>
          <a:lstStyle/>
          <a:p>
            <a:r>
              <a:rPr lang="en-US" sz="4400" dirty="0"/>
              <a:t>Digital marketing to teens: Examples (6)</a:t>
            </a:r>
          </a:p>
        </p:txBody>
      </p:sp>
      <p:pic>
        <p:nvPicPr>
          <p:cNvPr id="8" name="Picture 7" descr="Screenshot of a social media post from Crumbl listing eight dessert menu items available from November 4-9, including Butter Cake, New York Cheesecake, Original F.T. M&amp;M's Candies, Oatmeal Raisin, Strawberry Cupcake, Peanut Butter Blossom, The Original Pink Sugar, and Milk Chocolate Chip. Post features colorful emoji bullet points and a close-up photo of a dessert with white frosting, alongside engagement metrics like likes, comments, and shares.">
            <a:extLst>
              <a:ext uri="{FF2B5EF4-FFF2-40B4-BE49-F238E27FC236}">
                <a16:creationId xmlns:a16="http://schemas.microsoft.com/office/drawing/2014/main" id="{93434CC1-12EE-2470-B384-F8122422C188}"/>
              </a:ext>
            </a:extLst>
          </p:cNvPr>
          <p:cNvPicPr>
            <a:picLocks noChangeAspect="1"/>
          </p:cNvPicPr>
          <p:nvPr/>
        </p:nvPicPr>
        <p:blipFill>
          <a:blip r:embed="rId3" cstate="print">
            <a:extLst>
              <a:ext uri="{28A0092B-C50C-407E-A947-70E740481C1C}">
                <a14:useLocalDpi xmlns:a14="http://schemas.microsoft.com/office/drawing/2010/main" val="0"/>
              </a:ext>
            </a:extLst>
          </a:blip>
          <a:srcRect t="9712" b="16708"/>
          <a:stretch/>
        </p:blipFill>
        <p:spPr>
          <a:xfrm>
            <a:off x="908756" y="1824762"/>
            <a:ext cx="2871424" cy="4572318"/>
          </a:xfrm>
          <a:prstGeom prst="rect">
            <a:avLst/>
          </a:prstGeom>
        </p:spPr>
      </p:pic>
      <p:pic>
        <p:nvPicPr>
          <p:cNvPr id="7" name="Picture 6" descr="Screenshot of an Instagram feed showing a post from KitKat US that features a product image of KitKat Blueberry Muffin bars and blueberry muffins with a blue background, highlighting the new flavor launch.">
            <a:extLst>
              <a:ext uri="{FF2B5EF4-FFF2-40B4-BE49-F238E27FC236}">
                <a16:creationId xmlns:a16="http://schemas.microsoft.com/office/drawing/2014/main" id="{EBD7DD5E-D0E7-8E14-3029-C3C4389AB8A6}"/>
              </a:ext>
            </a:extLst>
          </p:cNvPr>
          <p:cNvPicPr>
            <a:picLocks noChangeAspect="1"/>
          </p:cNvPicPr>
          <p:nvPr/>
        </p:nvPicPr>
        <p:blipFill>
          <a:blip r:embed="rId4" cstate="print">
            <a:extLst>
              <a:ext uri="{28A0092B-C50C-407E-A947-70E740481C1C}">
                <a14:useLocalDpi xmlns:a14="http://schemas.microsoft.com/office/drawing/2010/main" val="0"/>
              </a:ext>
            </a:extLst>
          </a:blip>
          <a:srcRect t="3621" b="34156"/>
          <a:stretch/>
        </p:blipFill>
        <p:spPr>
          <a:xfrm>
            <a:off x="4693542" y="1977322"/>
            <a:ext cx="3075847" cy="4267198"/>
          </a:xfrm>
          <a:prstGeom prst="rect">
            <a:avLst/>
          </a:prstGeom>
        </p:spPr>
      </p:pic>
      <p:pic>
        <p:nvPicPr>
          <p:cNvPr id="3" name="Picture 2" descr="Social media post from Snickers featuring a promotional graphic with three Snickers bar varieties—original, almond, and pecan—each displayed horizontally against an orange background with the text &quot;NUTS ABOUT NUTS? Choose 1:&quot;. The post encourages celebrating National Nut Day by choosing one Snickers bar, highlighting the challenge of picking a favorite among the nut-filled options.">
            <a:extLst>
              <a:ext uri="{FF2B5EF4-FFF2-40B4-BE49-F238E27FC236}">
                <a16:creationId xmlns:a16="http://schemas.microsoft.com/office/drawing/2014/main" id="{CA170D5A-B60D-CC00-88C9-D8CF214ACEAF}"/>
              </a:ext>
            </a:extLst>
          </p:cNvPr>
          <p:cNvPicPr>
            <a:picLocks noChangeAspect="1"/>
          </p:cNvPicPr>
          <p:nvPr/>
        </p:nvPicPr>
        <p:blipFill>
          <a:blip r:embed="rId5" cstate="print">
            <a:extLst>
              <a:ext uri="{28A0092B-C50C-407E-A947-70E740481C1C}">
                <a14:useLocalDpi xmlns:a14="http://schemas.microsoft.com/office/drawing/2010/main" val="0"/>
              </a:ext>
            </a:extLst>
          </a:blip>
          <a:srcRect t="7407" b="17202"/>
          <a:stretch/>
        </p:blipFill>
        <p:spPr>
          <a:xfrm>
            <a:off x="8682751" y="1599874"/>
            <a:ext cx="2866047" cy="4817649"/>
          </a:xfrm>
          <a:prstGeom prst="rect">
            <a:avLst/>
          </a:prstGeom>
        </p:spPr>
      </p:pic>
    </p:spTree>
    <p:extLst>
      <p:ext uri="{BB962C8B-B14F-4D97-AF65-F5344CB8AC3E}">
        <p14:creationId xmlns:p14="http://schemas.microsoft.com/office/powerpoint/2010/main" val="1555104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2B5B-E4AB-2609-574A-78EA4FEB9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934CE-289A-AEAA-CB22-AE45846F5896}"/>
              </a:ext>
            </a:extLst>
          </p:cNvPr>
          <p:cNvSpPr>
            <a:spLocks noGrp="1"/>
          </p:cNvSpPr>
          <p:nvPr>
            <p:ph type="title"/>
          </p:nvPr>
        </p:nvSpPr>
        <p:spPr>
          <a:xfrm>
            <a:off x="1219200" y="4513857"/>
            <a:ext cx="3810000" cy="1513825"/>
          </a:xfrm>
        </p:spPr>
        <p:txBody>
          <a:bodyPr>
            <a:normAutofit fontScale="90000"/>
          </a:bodyPr>
          <a:lstStyle/>
          <a:p>
            <a:r>
              <a:rPr lang="en-US" sz="5334" dirty="0"/>
              <a:t>Food for thought</a:t>
            </a:r>
          </a:p>
        </p:txBody>
      </p:sp>
      <p:sp>
        <p:nvSpPr>
          <p:cNvPr id="3" name="Text Placeholder 2">
            <a:extLst>
              <a:ext uri="{FF2B5EF4-FFF2-40B4-BE49-F238E27FC236}">
                <a16:creationId xmlns:a16="http://schemas.microsoft.com/office/drawing/2014/main" id="{9EB8530F-3A93-B1D8-FDB1-56F43E46B0F3}"/>
              </a:ext>
            </a:extLst>
          </p:cNvPr>
          <p:cNvSpPr>
            <a:spLocks noGrp="1"/>
          </p:cNvSpPr>
          <p:nvPr>
            <p:ph type="body" sz="quarter" idx="11"/>
          </p:nvPr>
        </p:nvSpPr>
        <p:spPr>
          <a:xfrm>
            <a:off x="5283200" y="1161058"/>
            <a:ext cx="6400800" cy="4866624"/>
          </a:xfrm>
        </p:spPr>
        <p:txBody>
          <a:bodyPr/>
          <a:lstStyle/>
          <a:p>
            <a:pPr>
              <a:spcAft>
                <a:spcPts val="1200"/>
              </a:spcAft>
            </a:pPr>
            <a:r>
              <a:rPr lang="en-US" sz="3600" dirty="0"/>
              <a:t>What do you think about these ads?</a:t>
            </a:r>
          </a:p>
          <a:p>
            <a:pPr>
              <a:spcAft>
                <a:spcPts val="1200"/>
              </a:spcAft>
            </a:pPr>
            <a:r>
              <a:rPr lang="en-US" sz="3600" dirty="0"/>
              <a:t>What do you think about the products in these ads?</a:t>
            </a:r>
          </a:p>
          <a:p>
            <a:pPr>
              <a:spcAft>
                <a:spcPts val="1200"/>
              </a:spcAft>
            </a:pPr>
            <a:r>
              <a:rPr lang="en-US" sz="3600" dirty="0"/>
              <a:t>Do you think these ads work? Why or why not?</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1256782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2B5B-E4AB-2609-574A-78EA4FEB9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934CE-289A-AEAA-CB22-AE45846F5896}"/>
              </a:ext>
            </a:extLst>
          </p:cNvPr>
          <p:cNvSpPr>
            <a:spLocks noGrp="1"/>
          </p:cNvSpPr>
          <p:nvPr>
            <p:ph type="title"/>
          </p:nvPr>
        </p:nvSpPr>
        <p:spPr>
          <a:xfrm>
            <a:off x="1207477" y="4348487"/>
            <a:ext cx="3810000" cy="1513825"/>
          </a:xfrm>
        </p:spPr>
        <p:txBody>
          <a:bodyPr>
            <a:normAutofit fontScale="90000"/>
          </a:bodyPr>
          <a:lstStyle/>
          <a:p>
            <a:r>
              <a:rPr lang="en-US" sz="5334" dirty="0"/>
              <a:t>Small group activity</a:t>
            </a:r>
          </a:p>
        </p:txBody>
      </p:sp>
      <p:sp>
        <p:nvSpPr>
          <p:cNvPr id="3" name="Text Placeholder 2">
            <a:extLst>
              <a:ext uri="{FF2B5EF4-FFF2-40B4-BE49-F238E27FC236}">
                <a16:creationId xmlns:a16="http://schemas.microsoft.com/office/drawing/2014/main" id="{9EB8530F-3A93-B1D8-FDB1-56F43E46B0F3}"/>
              </a:ext>
            </a:extLst>
          </p:cNvPr>
          <p:cNvSpPr>
            <a:spLocks noGrp="1"/>
          </p:cNvSpPr>
          <p:nvPr>
            <p:ph type="body" sz="quarter" idx="11"/>
          </p:nvPr>
        </p:nvSpPr>
        <p:spPr>
          <a:xfrm>
            <a:off x="5283200" y="995688"/>
            <a:ext cx="6400800" cy="4866624"/>
          </a:xfrm>
        </p:spPr>
        <p:txBody>
          <a:bodyPr/>
          <a:lstStyle/>
          <a:p>
            <a:pPr marL="0" indent="0">
              <a:spcAft>
                <a:spcPts val="1200"/>
              </a:spcAft>
              <a:buNone/>
            </a:pPr>
            <a:r>
              <a:rPr lang="en-US" sz="3600" dirty="0"/>
              <a:t>Use the “Analyzing food ads” handout</a:t>
            </a:r>
          </a:p>
          <a:p>
            <a:pPr>
              <a:spcAft>
                <a:spcPts val="1200"/>
              </a:spcAft>
            </a:pPr>
            <a:r>
              <a:rPr lang="en-US" sz="3600" dirty="0"/>
              <a:t>Pick a few digital ads</a:t>
            </a:r>
          </a:p>
          <a:p>
            <a:pPr>
              <a:spcAft>
                <a:spcPts val="1200"/>
              </a:spcAft>
            </a:pPr>
            <a:r>
              <a:rPr lang="en-US" sz="3600" dirty="0"/>
              <a:t>With your group, answer the questions in the handout for each example</a:t>
            </a:r>
          </a:p>
          <a:p>
            <a:pPr>
              <a:spcAft>
                <a:spcPts val="1200"/>
              </a:spcAft>
            </a:pPr>
            <a:r>
              <a:rPr lang="en-US" sz="3600" dirty="0"/>
              <a:t>Report back to the rest of us</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736659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FE1E2-1310-0FAC-489C-6FCE9D9595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41F57-81AB-949D-2C08-392BACFFEA14}"/>
              </a:ext>
            </a:extLst>
          </p:cNvPr>
          <p:cNvSpPr>
            <a:spLocks noGrp="1"/>
          </p:cNvSpPr>
          <p:nvPr>
            <p:ph type="title"/>
          </p:nvPr>
        </p:nvSpPr>
        <p:spPr/>
        <p:txBody>
          <a:bodyPr>
            <a:normAutofit fontScale="90000"/>
          </a:bodyPr>
          <a:lstStyle/>
          <a:p>
            <a:r>
              <a:rPr lang="en-US" sz="4400" dirty="0"/>
              <a:t>Let’s do this one together</a:t>
            </a:r>
          </a:p>
        </p:txBody>
      </p:sp>
      <p:pic>
        <p:nvPicPr>
          <p:cNvPr id="6" name="Picture 5" descr="Photograph showing colorful toy dinosaurs arranged on a dark surface with a blurred speaker in the background. A pink text box reads &quot;When you're getting hyped for the Big Game,&quot; suggesting excitement or anticipation for a sports event.">
            <a:extLst>
              <a:ext uri="{FF2B5EF4-FFF2-40B4-BE49-F238E27FC236}">
                <a16:creationId xmlns:a16="http://schemas.microsoft.com/office/drawing/2014/main" id="{8C7E2249-B8A5-5A59-CB24-AEE4DBAC6165}"/>
              </a:ext>
            </a:extLst>
          </p:cNvPr>
          <p:cNvPicPr>
            <a:picLocks noChangeAspect="1"/>
          </p:cNvPicPr>
          <p:nvPr/>
        </p:nvPicPr>
        <p:blipFill>
          <a:blip r:embed="rId2"/>
          <a:srcRect l="34908" t="6795" r="33889"/>
          <a:stretch/>
        </p:blipFill>
        <p:spPr>
          <a:xfrm>
            <a:off x="4493845" y="1412874"/>
            <a:ext cx="3204310" cy="5184421"/>
          </a:xfrm>
          <a:prstGeom prst="rect">
            <a:avLst/>
          </a:prstGeom>
        </p:spPr>
      </p:pic>
      <p:sp>
        <p:nvSpPr>
          <p:cNvPr id="10" name="TextBox 9">
            <a:extLst>
              <a:ext uri="{FF2B5EF4-FFF2-40B4-BE49-F238E27FC236}">
                <a16:creationId xmlns:a16="http://schemas.microsoft.com/office/drawing/2014/main" id="{7DB09ACB-5BCE-4C51-7AA2-CC1E9BF35629}"/>
              </a:ext>
            </a:extLst>
          </p:cNvPr>
          <p:cNvSpPr txBox="1"/>
          <p:nvPr/>
        </p:nvSpPr>
        <p:spPr>
          <a:xfrm>
            <a:off x="8232528" y="3429000"/>
            <a:ext cx="2866299" cy="646331"/>
          </a:xfrm>
          <a:prstGeom prst="rect">
            <a:avLst/>
          </a:prstGeom>
          <a:noFill/>
        </p:spPr>
        <p:txBody>
          <a:bodyPr wrap="square">
            <a:spAutoFit/>
          </a:bodyPr>
          <a:lstStyle/>
          <a:p>
            <a:r>
              <a:rPr lang="en-US" dirty="0">
                <a:latin typeface="Calibri" panose="020F0502020204030204" pitchFamily="34" charset="0"/>
                <a:hlinkClick r:id="rId3"/>
              </a:rPr>
              <a:t>https://www.facebook.com/reel/908805304054283</a:t>
            </a:r>
            <a:endParaRPr lang="en-US" dirty="0">
              <a:latin typeface="Calibri" panose="020F0502020204030204" pitchFamily="34" charset="0"/>
            </a:endParaRPr>
          </a:p>
        </p:txBody>
      </p:sp>
    </p:spTree>
    <p:extLst>
      <p:ext uri="{BB962C8B-B14F-4D97-AF65-F5344CB8AC3E}">
        <p14:creationId xmlns:p14="http://schemas.microsoft.com/office/powerpoint/2010/main" val="4215850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97B9F-D2D8-D70A-DA66-6B500DC843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046F0-47EC-20A7-E11F-A7029AE1413C}"/>
              </a:ext>
            </a:extLst>
          </p:cNvPr>
          <p:cNvSpPr>
            <a:spLocks noGrp="1"/>
          </p:cNvSpPr>
          <p:nvPr>
            <p:ph type="title"/>
          </p:nvPr>
        </p:nvSpPr>
        <p:spPr/>
        <p:txBody>
          <a:bodyPr>
            <a:normAutofit fontScale="90000"/>
          </a:bodyPr>
          <a:lstStyle/>
          <a:p>
            <a:r>
              <a:rPr lang="en-US" sz="4400" dirty="0"/>
              <a:t>Group 1 ads</a:t>
            </a:r>
          </a:p>
        </p:txBody>
      </p:sp>
      <p:pic>
        <p:nvPicPr>
          <p:cNvPr id="7" name="Picture 6" descr="Screenshot of a social media post featuring a close-up photograph of cheesy snack curls with text &quot;STAY CHEESY&quot; and signed by Chester Cheeto. The post, by user cheetos, includes a caption encouraging users to tag someone to annoy them, with 177 likes, 5 comments, and 12 shares visible.">
            <a:extLst>
              <a:ext uri="{FF2B5EF4-FFF2-40B4-BE49-F238E27FC236}">
                <a16:creationId xmlns:a16="http://schemas.microsoft.com/office/drawing/2014/main" id="{0FF55FE9-483B-4A9F-113E-469EFA42D44E}"/>
              </a:ext>
            </a:extLst>
          </p:cNvPr>
          <p:cNvPicPr>
            <a:picLocks noChangeAspect="1"/>
          </p:cNvPicPr>
          <p:nvPr/>
        </p:nvPicPr>
        <p:blipFill>
          <a:blip r:embed="rId2" cstate="print">
            <a:extLst>
              <a:ext uri="{28A0092B-C50C-407E-A947-70E740481C1C}">
                <a14:useLocalDpi xmlns:a14="http://schemas.microsoft.com/office/drawing/2010/main" val="0"/>
              </a:ext>
            </a:extLst>
          </a:blip>
          <a:srcRect t="3622" b="11604"/>
          <a:stretch/>
        </p:blipFill>
        <p:spPr>
          <a:xfrm>
            <a:off x="1069811" y="1750631"/>
            <a:ext cx="2497478" cy="4720579"/>
          </a:xfrm>
          <a:prstGeom prst="rect">
            <a:avLst/>
          </a:prstGeom>
        </p:spPr>
      </p:pic>
      <p:pic>
        <p:nvPicPr>
          <p:cNvPr id="6" name="Picture 5" descr="Screenshot of an Instagram feed showing a post from KitKat US that features a product image of KitKat Blueberry Muffin bars and blueberry muffins with a blue background, highlighting the new flavor launch.">
            <a:extLst>
              <a:ext uri="{FF2B5EF4-FFF2-40B4-BE49-F238E27FC236}">
                <a16:creationId xmlns:a16="http://schemas.microsoft.com/office/drawing/2014/main" id="{BF6CF541-2DFC-45B2-77C0-AA9271A75D19}"/>
              </a:ext>
            </a:extLst>
          </p:cNvPr>
          <p:cNvPicPr>
            <a:picLocks noChangeAspect="1"/>
          </p:cNvPicPr>
          <p:nvPr/>
        </p:nvPicPr>
        <p:blipFill>
          <a:blip r:embed="rId3" cstate="print">
            <a:extLst>
              <a:ext uri="{28A0092B-C50C-407E-A947-70E740481C1C}">
                <a14:useLocalDpi xmlns:a14="http://schemas.microsoft.com/office/drawing/2010/main" val="0"/>
              </a:ext>
            </a:extLst>
          </a:blip>
          <a:srcRect t="3621" b="34156"/>
          <a:stretch/>
        </p:blipFill>
        <p:spPr>
          <a:xfrm>
            <a:off x="4693542" y="1977322"/>
            <a:ext cx="3075847" cy="4267198"/>
          </a:xfrm>
          <a:prstGeom prst="rect">
            <a:avLst/>
          </a:prstGeom>
        </p:spPr>
      </p:pic>
      <p:pic>
        <p:nvPicPr>
          <p:cNvPr id="10" name="Picture 3" descr="Screenshot of an Instagram reel sponsored by Wingstop showing a woman's hand dipping a chicken nugget into white sauce, surrounded by fried food including fries and chicken wings. Text overlay reads, &quot;When you tell him que no quieres nada but he knows you better than that,&quot; implying that her male partner understands her preferences. ">
            <a:extLst>
              <a:ext uri="{FF2B5EF4-FFF2-40B4-BE49-F238E27FC236}">
                <a16:creationId xmlns:a16="http://schemas.microsoft.com/office/drawing/2014/main" id="{56E7B2EA-1830-6570-0376-2558FE7041F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630" b="10955"/>
          <a:stretch/>
        </p:blipFill>
        <p:spPr bwMode="auto">
          <a:xfrm>
            <a:off x="8534566" y="1417505"/>
            <a:ext cx="2692234" cy="485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169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F500A-EBDE-0A3F-A157-0E61BD085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6E16B-7FBD-5B66-2CF5-5021A4B5E122}"/>
              </a:ext>
            </a:extLst>
          </p:cNvPr>
          <p:cNvSpPr>
            <a:spLocks noGrp="1"/>
          </p:cNvSpPr>
          <p:nvPr>
            <p:ph type="title"/>
          </p:nvPr>
        </p:nvSpPr>
        <p:spPr/>
        <p:txBody>
          <a:bodyPr>
            <a:normAutofit fontScale="90000"/>
          </a:bodyPr>
          <a:lstStyle/>
          <a:p>
            <a:r>
              <a:rPr lang="en-US" sz="4400" dirty="0"/>
              <a:t>Group 2 ads</a:t>
            </a:r>
          </a:p>
        </p:txBody>
      </p:sp>
      <p:pic>
        <p:nvPicPr>
          <p:cNvPr id="6" name="Picture 5" descr="Social media screenshot showing a promotional post from McDonald's offering 10-piece Chicken McNuggets for $1 through December 2nd, valid once per week via McDonald's app. The post features a bright yellow background with McDonald's logo, an image of McNuggets with dipping sauces, and engagement metrics including 2,852 likes and 20 comments.">
            <a:extLst>
              <a:ext uri="{FF2B5EF4-FFF2-40B4-BE49-F238E27FC236}">
                <a16:creationId xmlns:a16="http://schemas.microsoft.com/office/drawing/2014/main" id="{FA7E5DEC-7450-76C2-EF18-FD1D26671569}"/>
              </a:ext>
            </a:extLst>
          </p:cNvPr>
          <p:cNvPicPr>
            <a:picLocks noChangeAspect="1"/>
          </p:cNvPicPr>
          <p:nvPr/>
        </p:nvPicPr>
        <p:blipFill>
          <a:blip r:embed="rId2" cstate="print">
            <a:extLst>
              <a:ext uri="{28A0092B-C50C-407E-A947-70E740481C1C}">
                <a14:useLocalDpi xmlns:a14="http://schemas.microsoft.com/office/drawing/2010/main" val="0"/>
              </a:ext>
            </a:extLst>
          </a:blip>
          <a:srcRect t="4773" b="24609"/>
          <a:stretch/>
        </p:blipFill>
        <p:spPr>
          <a:xfrm>
            <a:off x="795867" y="1722020"/>
            <a:ext cx="3168981" cy="4842932"/>
          </a:xfrm>
          <a:prstGeom prst="rect">
            <a:avLst/>
          </a:prstGeom>
        </p:spPr>
      </p:pic>
      <p:pic>
        <p:nvPicPr>
          <p:cNvPr id="7" name="Picture 6" descr="Screenshot of an Instagram post from Cheetos promoting a new Ghostbusters-themed snack collaboration. The post features a green ghost character throwing Cheetos, a building with a &quot;NEW!&quot; label, and a bag of Cheetos with Ghostbusters branding, highlighting a movie tie-in release.">
            <a:extLst>
              <a:ext uri="{FF2B5EF4-FFF2-40B4-BE49-F238E27FC236}">
                <a16:creationId xmlns:a16="http://schemas.microsoft.com/office/drawing/2014/main" id="{4A72B2B1-752E-7D8F-EBBF-BAA8C4FA647C}"/>
              </a:ext>
            </a:extLst>
          </p:cNvPr>
          <p:cNvPicPr>
            <a:picLocks noChangeAspect="1"/>
          </p:cNvPicPr>
          <p:nvPr/>
        </p:nvPicPr>
        <p:blipFill>
          <a:blip r:embed="rId3" cstate="print">
            <a:extLst>
              <a:ext uri="{28A0092B-C50C-407E-A947-70E740481C1C}">
                <a14:useLocalDpi xmlns:a14="http://schemas.microsoft.com/office/drawing/2010/main" val="0"/>
              </a:ext>
            </a:extLst>
          </a:blip>
          <a:srcRect t="2963" b="15720"/>
          <a:stretch/>
        </p:blipFill>
        <p:spPr>
          <a:xfrm>
            <a:off x="4756818" y="1556939"/>
            <a:ext cx="2678363" cy="4856046"/>
          </a:xfrm>
          <a:prstGeom prst="rect">
            <a:avLst/>
          </a:prstGeom>
        </p:spPr>
      </p:pic>
      <p:pic>
        <p:nvPicPr>
          <p:cNvPr id="10" name="Picture 9" descr="Social media post from Snickers featuring a promotional graphic with three Snickers bar varieties—original, almond, and pecan—each displayed horizontally against an orange background with the text &quot;NUTS ABOUT NUTS? Choose 1:&quot;. The post encourages celebrating National Nut Day by choosing one Snickers bar, highlighting the challenge of picking a favorite among the nut-filled options.">
            <a:extLst>
              <a:ext uri="{FF2B5EF4-FFF2-40B4-BE49-F238E27FC236}">
                <a16:creationId xmlns:a16="http://schemas.microsoft.com/office/drawing/2014/main" id="{8E4DDEFC-C4B6-547D-3E5A-77ABC505F5E1}"/>
              </a:ext>
            </a:extLst>
          </p:cNvPr>
          <p:cNvPicPr>
            <a:picLocks noChangeAspect="1"/>
          </p:cNvPicPr>
          <p:nvPr/>
        </p:nvPicPr>
        <p:blipFill>
          <a:blip r:embed="rId4" cstate="print">
            <a:extLst>
              <a:ext uri="{28A0092B-C50C-407E-A947-70E740481C1C}">
                <a14:useLocalDpi xmlns:a14="http://schemas.microsoft.com/office/drawing/2010/main" val="0"/>
              </a:ext>
            </a:extLst>
          </a:blip>
          <a:srcRect t="7407" b="17202"/>
          <a:stretch/>
        </p:blipFill>
        <p:spPr>
          <a:xfrm>
            <a:off x="8123234" y="1595336"/>
            <a:ext cx="2866047" cy="4817649"/>
          </a:xfrm>
          <a:prstGeom prst="rect">
            <a:avLst/>
          </a:prstGeom>
        </p:spPr>
      </p:pic>
    </p:spTree>
    <p:extLst>
      <p:ext uri="{BB962C8B-B14F-4D97-AF65-F5344CB8AC3E}">
        <p14:creationId xmlns:p14="http://schemas.microsoft.com/office/powerpoint/2010/main" val="2456821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2B5B-E4AB-2609-574A-78EA4FEB9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934CE-289A-AEAA-CB22-AE45846F5896}"/>
              </a:ext>
            </a:extLst>
          </p:cNvPr>
          <p:cNvSpPr>
            <a:spLocks noGrp="1"/>
          </p:cNvSpPr>
          <p:nvPr>
            <p:ph type="title"/>
          </p:nvPr>
        </p:nvSpPr>
        <p:spPr>
          <a:xfrm>
            <a:off x="1148861" y="4348487"/>
            <a:ext cx="3810000" cy="1513825"/>
          </a:xfrm>
        </p:spPr>
        <p:txBody>
          <a:bodyPr>
            <a:normAutofit fontScale="90000"/>
          </a:bodyPr>
          <a:lstStyle/>
          <a:p>
            <a:r>
              <a:rPr lang="en-US" sz="5334" dirty="0"/>
              <a:t>Discussion: </a:t>
            </a:r>
            <a:br>
              <a:rPr lang="en-US" sz="5334" dirty="0"/>
            </a:br>
            <a:r>
              <a:rPr lang="en-US" sz="5334" dirty="0"/>
              <a:t>Ad techniques</a:t>
            </a:r>
          </a:p>
        </p:txBody>
      </p:sp>
      <p:sp>
        <p:nvSpPr>
          <p:cNvPr id="3" name="Text Placeholder 2">
            <a:extLst>
              <a:ext uri="{FF2B5EF4-FFF2-40B4-BE49-F238E27FC236}">
                <a16:creationId xmlns:a16="http://schemas.microsoft.com/office/drawing/2014/main" id="{9EB8530F-3A93-B1D8-FDB1-56F43E46B0F3}"/>
              </a:ext>
            </a:extLst>
          </p:cNvPr>
          <p:cNvSpPr>
            <a:spLocks noGrp="1"/>
          </p:cNvSpPr>
          <p:nvPr>
            <p:ph type="body" sz="quarter" idx="11"/>
          </p:nvPr>
        </p:nvSpPr>
        <p:spPr>
          <a:xfrm>
            <a:off x="5283200" y="995688"/>
            <a:ext cx="6400800" cy="4866624"/>
          </a:xfrm>
        </p:spPr>
        <p:txBody>
          <a:bodyPr/>
          <a:lstStyle/>
          <a:p>
            <a:pPr>
              <a:spcAft>
                <a:spcPts val="1200"/>
              </a:spcAft>
            </a:pPr>
            <a:r>
              <a:rPr lang="en-US" sz="3600" dirty="0"/>
              <a:t>What kinds of techniques do food companies use to target teens?</a:t>
            </a:r>
          </a:p>
          <a:p>
            <a:pPr>
              <a:spcAft>
                <a:spcPts val="1200"/>
              </a:spcAft>
            </a:pPr>
            <a:r>
              <a:rPr lang="en-US" sz="3600" dirty="0"/>
              <a:t>Do you think the ads that adults see are different? In what ways?</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3758136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72182-35D2-2A7C-D649-6C10A3784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1BBEF-37A9-7BCF-5747-EF94AA3D1919}"/>
              </a:ext>
            </a:extLst>
          </p:cNvPr>
          <p:cNvSpPr>
            <a:spLocks noGrp="1"/>
          </p:cNvSpPr>
          <p:nvPr>
            <p:ph type="title"/>
          </p:nvPr>
        </p:nvSpPr>
        <p:spPr/>
        <p:txBody>
          <a:bodyPr>
            <a:normAutofit fontScale="90000"/>
          </a:bodyPr>
          <a:lstStyle/>
          <a:p>
            <a:r>
              <a:rPr lang="en-US" sz="4400" dirty="0"/>
              <a:t>Research on food marketing shows:</a:t>
            </a:r>
          </a:p>
        </p:txBody>
      </p:sp>
      <p:pic>
        <p:nvPicPr>
          <p:cNvPr id="3" name="Picture 2" descr="An image with the following text:&#10;Food marketing works. Watching food ads makes teens eat more, prefer and ask for advertised foods, consume more sugary drinks and fast food">
            <a:extLst>
              <a:ext uri="{FF2B5EF4-FFF2-40B4-BE49-F238E27FC236}">
                <a16:creationId xmlns:a16="http://schemas.microsoft.com/office/drawing/2014/main" id="{949D0290-5543-298B-1A7B-FA3CB124C85F}"/>
              </a:ext>
            </a:extLst>
          </p:cNvPr>
          <p:cNvPicPr>
            <a:picLocks noChangeAspect="1"/>
          </p:cNvPicPr>
          <p:nvPr/>
        </p:nvPicPr>
        <p:blipFill>
          <a:blip r:embed="rId2"/>
          <a:srcRect l="1532" t="13114" r="24193" b="7828"/>
          <a:stretch>
            <a:fillRect/>
          </a:stretch>
        </p:blipFill>
        <p:spPr>
          <a:xfrm>
            <a:off x="1875021" y="2089704"/>
            <a:ext cx="7523501" cy="4337653"/>
          </a:xfrm>
          <a:prstGeom prst="rect">
            <a:avLst/>
          </a:prstGeom>
        </p:spPr>
      </p:pic>
    </p:spTree>
    <p:extLst>
      <p:ext uri="{BB962C8B-B14F-4D97-AF65-F5344CB8AC3E}">
        <p14:creationId xmlns:p14="http://schemas.microsoft.com/office/powerpoint/2010/main" val="2269167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2B5B-E4AB-2609-574A-78EA4FEB9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934CE-289A-AEAA-CB22-AE45846F5896}"/>
              </a:ext>
            </a:extLst>
          </p:cNvPr>
          <p:cNvSpPr>
            <a:spLocks noGrp="1"/>
          </p:cNvSpPr>
          <p:nvPr>
            <p:ph type="title"/>
          </p:nvPr>
        </p:nvSpPr>
        <p:spPr>
          <a:xfrm>
            <a:off x="1219199" y="4356954"/>
            <a:ext cx="4471482" cy="1513825"/>
          </a:xfrm>
        </p:spPr>
        <p:txBody>
          <a:bodyPr>
            <a:normAutofit fontScale="90000"/>
          </a:bodyPr>
          <a:lstStyle/>
          <a:p>
            <a:r>
              <a:rPr lang="en-US" sz="5334" dirty="0"/>
              <a:t>Discussion: </a:t>
            </a:r>
            <a:br>
              <a:rPr lang="en-US" sz="5334" dirty="0"/>
            </a:br>
            <a:r>
              <a:rPr lang="en-US" sz="5334" dirty="0"/>
              <a:t>Food ads and you</a:t>
            </a:r>
          </a:p>
        </p:txBody>
      </p:sp>
      <p:sp>
        <p:nvSpPr>
          <p:cNvPr id="3" name="Text Placeholder 2">
            <a:extLst>
              <a:ext uri="{FF2B5EF4-FFF2-40B4-BE49-F238E27FC236}">
                <a16:creationId xmlns:a16="http://schemas.microsoft.com/office/drawing/2014/main" id="{9EB8530F-3A93-B1D8-FDB1-56F43E46B0F3}"/>
              </a:ext>
            </a:extLst>
          </p:cNvPr>
          <p:cNvSpPr>
            <a:spLocks noGrp="1"/>
          </p:cNvSpPr>
          <p:nvPr>
            <p:ph type="body" sz="quarter" idx="11"/>
          </p:nvPr>
        </p:nvSpPr>
        <p:spPr>
          <a:xfrm>
            <a:off x="5283200" y="995688"/>
            <a:ext cx="6400800" cy="4866624"/>
          </a:xfrm>
        </p:spPr>
        <p:txBody>
          <a:bodyPr/>
          <a:lstStyle/>
          <a:p>
            <a:pPr>
              <a:spcAft>
                <a:spcPts val="1200"/>
              </a:spcAft>
            </a:pPr>
            <a:r>
              <a:rPr lang="en-US" sz="3600" dirty="0"/>
              <a:t>Do you think food ads affect you?</a:t>
            </a:r>
          </a:p>
          <a:p>
            <a:pPr>
              <a:spcAft>
                <a:spcPts val="1200"/>
              </a:spcAft>
            </a:pPr>
            <a:r>
              <a:rPr lang="en-US" sz="3600" dirty="0"/>
              <a:t>Why or why not?</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599111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88D96-F8BE-82EC-139F-B2E3E6541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ADA83-40EE-0309-1E03-9F4233EA2286}"/>
              </a:ext>
            </a:extLst>
          </p:cNvPr>
          <p:cNvSpPr>
            <a:spLocks noGrp="1"/>
          </p:cNvSpPr>
          <p:nvPr>
            <p:ph type="title"/>
          </p:nvPr>
        </p:nvSpPr>
        <p:spPr>
          <a:xfrm>
            <a:off x="737631" y="616679"/>
            <a:ext cx="6780769" cy="700617"/>
          </a:xfrm>
        </p:spPr>
        <p:txBody>
          <a:bodyPr/>
          <a:lstStyle/>
          <a:p>
            <a:r>
              <a:rPr lang="en-US" dirty="0"/>
              <a:t>Video: Social experiment</a:t>
            </a:r>
          </a:p>
        </p:txBody>
      </p:sp>
      <p:sp>
        <p:nvSpPr>
          <p:cNvPr id="3" name="Content Placeholder 2">
            <a:extLst>
              <a:ext uri="{FF2B5EF4-FFF2-40B4-BE49-F238E27FC236}">
                <a16:creationId xmlns:a16="http://schemas.microsoft.com/office/drawing/2014/main" id="{2510F144-17FE-2518-470D-E12A58713F4B}"/>
              </a:ext>
            </a:extLst>
          </p:cNvPr>
          <p:cNvSpPr>
            <a:spLocks noGrp="1"/>
          </p:cNvSpPr>
          <p:nvPr>
            <p:ph sz="quarter" idx="12"/>
          </p:nvPr>
        </p:nvSpPr>
        <p:spPr>
          <a:xfrm>
            <a:off x="6580019" y="2514600"/>
            <a:ext cx="5510741" cy="3921125"/>
          </a:xfrm>
        </p:spPr>
        <p:txBody>
          <a:bodyPr/>
          <a:lstStyle/>
          <a:p>
            <a:r>
              <a:rPr lang="en-US" sz="3600" dirty="0">
                <a:solidFill>
                  <a:srgbClr val="BE2D2D"/>
                </a:solidFill>
                <a:ea typeface="Geneva" panose="020B0503030404040204" pitchFamily="34" charset="0"/>
                <a:cs typeface="Calibri" panose="020F0502020204030204" pitchFamily="34" charset="0"/>
              </a:rPr>
              <a:t>And marketing works….</a:t>
            </a:r>
          </a:p>
          <a:p>
            <a:endParaRPr lang="en-US" dirty="0"/>
          </a:p>
          <a:p>
            <a:r>
              <a:rPr lang="en-US" dirty="0"/>
              <a:t>Even when you’re not paying attention</a:t>
            </a:r>
          </a:p>
          <a:p>
            <a:endParaRPr lang="en-US" sz="2133"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pic>
        <p:nvPicPr>
          <p:cNvPr id="4" name="Picture 3" descr="First screen of a YouTube video. It shows a plate of fried chicken with the following words over the chicken: No actors took part in this experiment all reactions are genuine">
            <a:extLst>
              <a:ext uri="{FF2B5EF4-FFF2-40B4-BE49-F238E27FC236}">
                <a16:creationId xmlns:a16="http://schemas.microsoft.com/office/drawing/2014/main" id="{56E04D98-5078-CC47-5D92-E64C54259FAB}"/>
              </a:ext>
            </a:extLst>
          </p:cNvPr>
          <p:cNvPicPr>
            <a:picLocks noChangeAspect="1"/>
          </p:cNvPicPr>
          <p:nvPr/>
        </p:nvPicPr>
        <p:blipFill>
          <a:blip r:embed="rId3"/>
          <a:srcRect l="15294" t="12737" r="36912" b="15045"/>
          <a:stretch/>
        </p:blipFill>
        <p:spPr>
          <a:xfrm>
            <a:off x="893318" y="2087204"/>
            <a:ext cx="5075518" cy="4154117"/>
          </a:xfrm>
          <a:prstGeom prst="rect">
            <a:avLst/>
          </a:prstGeom>
        </p:spPr>
      </p:pic>
      <p:sp>
        <p:nvSpPr>
          <p:cNvPr id="7" name="TextBox 6">
            <a:extLst>
              <a:ext uri="{FF2B5EF4-FFF2-40B4-BE49-F238E27FC236}">
                <a16:creationId xmlns:a16="http://schemas.microsoft.com/office/drawing/2014/main" id="{B96E1FF1-95D1-797A-0AE9-6B601EB98106}"/>
              </a:ext>
            </a:extLst>
          </p:cNvPr>
          <p:cNvSpPr txBox="1"/>
          <p:nvPr/>
        </p:nvSpPr>
        <p:spPr>
          <a:xfrm>
            <a:off x="737631" y="6435725"/>
            <a:ext cx="6094378" cy="369332"/>
          </a:xfrm>
          <a:prstGeom prst="rect">
            <a:avLst/>
          </a:prstGeom>
          <a:noFill/>
        </p:spPr>
        <p:txBody>
          <a:bodyPr wrap="square">
            <a:spAutoFit/>
          </a:bodyPr>
          <a:lstStyle/>
          <a:p>
            <a:r>
              <a:rPr lang="en-US" u="sng" dirty="0">
                <a:latin typeface="Calibri" panose="020F0502020204030204" pitchFamily="34" charset="0"/>
                <a:hlinkClick r:id="rId4"/>
              </a:rPr>
              <a:t>https://www.youtube.com/watch?v=TLf2gOrL1iM</a:t>
            </a:r>
            <a:endParaRPr lang="en-US" u="sng" dirty="0">
              <a:latin typeface="Calibri" panose="020F0502020204030204" pitchFamily="34" charset="0"/>
            </a:endParaRPr>
          </a:p>
        </p:txBody>
      </p:sp>
    </p:spTree>
    <p:extLst>
      <p:ext uri="{BB962C8B-B14F-4D97-AF65-F5344CB8AC3E}">
        <p14:creationId xmlns:p14="http://schemas.microsoft.com/office/powerpoint/2010/main" val="17809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2B5B-E4AB-2609-574A-78EA4FEB9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934CE-289A-AEAA-CB22-AE45846F5896}"/>
              </a:ext>
            </a:extLst>
          </p:cNvPr>
          <p:cNvSpPr>
            <a:spLocks noGrp="1"/>
          </p:cNvSpPr>
          <p:nvPr>
            <p:ph type="title"/>
          </p:nvPr>
        </p:nvSpPr>
        <p:spPr>
          <a:xfrm>
            <a:off x="1219199" y="4348487"/>
            <a:ext cx="3965643" cy="1513825"/>
          </a:xfrm>
        </p:spPr>
        <p:txBody>
          <a:bodyPr>
            <a:normAutofit fontScale="90000"/>
          </a:bodyPr>
          <a:lstStyle/>
          <a:p>
            <a:r>
              <a:rPr lang="en-US" sz="5334" dirty="0"/>
              <a:t>Discussion: Food ad effects</a:t>
            </a:r>
          </a:p>
        </p:txBody>
      </p:sp>
      <p:sp>
        <p:nvSpPr>
          <p:cNvPr id="3" name="Text Placeholder 2">
            <a:extLst>
              <a:ext uri="{FF2B5EF4-FFF2-40B4-BE49-F238E27FC236}">
                <a16:creationId xmlns:a16="http://schemas.microsoft.com/office/drawing/2014/main" id="{9EB8530F-3A93-B1D8-FDB1-56F43E46B0F3}"/>
              </a:ext>
            </a:extLst>
          </p:cNvPr>
          <p:cNvSpPr>
            <a:spLocks noGrp="1"/>
          </p:cNvSpPr>
          <p:nvPr>
            <p:ph type="body" sz="quarter" idx="11"/>
          </p:nvPr>
        </p:nvSpPr>
        <p:spPr>
          <a:xfrm>
            <a:off x="5283200" y="995688"/>
            <a:ext cx="6400800" cy="4866624"/>
          </a:xfrm>
        </p:spPr>
        <p:txBody>
          <a:bodyPr/>
          <a:lstStyle/>
          <a:p>
            <a:pPr>
              <a:spcAft>
                <a:spcPts val="1200"/>
              </a:spcAft>
            </a:pPr>
            <a:r>
              <a:rPr lang="en-US" sz="3600" dirty="0"/>
              <a:t>What do you think about this video?</a:t>
            </a:r>
          </a:p>
          <a:p>
            <a:pPr>
              <a:spcAft>
                <a:spcPts val="1200"/>
              </a:spcAft>
            </a:pPr>
            <a:r>
              <a:rPr lang="en-US" sz="3600" dirty="0"/>
              <a:t>Was any of the information you heard today new or surprising?</a:t>
            </a:r>
          </a:p>
          <a:p>
            <a:pPr>
              <a:spcAft>
                <a:spcPts val="1200"/>
              </a:spcAft>
            </a:pPr>
            <a:r>
              <a:rPr lang="en-US" sz="3600" dirty="0"/>
              <a:t>Did anything you hear make you feel differently about food marketing?</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1286146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A2A94-347A-3BD4-55F5-CC1468E00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33C55-CAC8-213A-AE94-611CB739D74C}"/>
              </a:ext>
            </a:extLst>
          </p:cNvPr>
          <p:cNvSpPr>
            <a:spLocks noGrp="1"/>
          </p:cNvSpPr>
          <p:nvPr>
            <p:ph type="title"/>
          </p:nvPr>
        </p:nvSpPr>
        <p:spPr>
          <a:xfrm>
            <a:off x="1113692" y="5372710"/>
            <a:ext cx="3521164" cy="843264"/>
          </a:xfrm>
        </p:spPr>
        <p:txBody>
          <a:bodyPr>
            <a:normAutofit/>
          </a:bodyPr>
          <a:lstStyle/>
          <a:p>
            <a:r>
              <a:rPr lang="en-US" dirty="0"/>
              <a:t>Assignment 2</a:t>
            </a:r>
          </a:p>
        </p:txBody>
      </p:sp>
      <p:sp>
        <p:nvSpPr>
          <p:cNvPr id="3" name="Text Placeholder 2">
            <a:extLst>
              <a:ext uri="{FF2B5EF4-FFF2-40B4-BE49-F238E27FC236}">
                <a16:creationId xmlns:a16="http://schemas.microsoft.com/office/drawing/2014/main" id="{8143CD9B-46B2-D484-06B9-297EFDA0FF83}"/>
              </a:ext>
            </a:extLst>
          </p:cNvPr>
          <p:cNvSpPr>
            <a:spLocks noGrp="1"/>
          </p:cNvSpPr>
          <p:nvPr>
            <p:ph type="body" sz="quarter" idx="11"/>
          </p:nvPr>
        </p:nvSpPr>
        <p:spPr>
          <a:xfrm>
            <a:off x="5195650" y="1244600"/>
            <a:ext cx="6701277" cy="4971374"/>
          </a:xfrm>
        </p:spPr>
        <p:txBody>
          <a:bodyPr>
            <a:normAutofit fontScale="92500" lnSpcReduction="20000"/>
          </a:bodyPr>
          <a:lstStyle/>
          <a:p>
            <a:pPr marL="0" indent="0">
              <a:spcAft>
                <a:spcPts val="1200"/>
              </a:spcAft>
              <a:buNone/>
            </a:pPr>
            <a:r>
              <a:rPr lang="en-US" sz="3600" dirty="0"/>
              <a:t>Food marketing in your community</a:t>
            </a:r>
          </a:p>
          <a:p>
            <a:pPr marL="0" lvl="1" indent="0">
              <a:spcAft>
                <a:spcPts val="400"/>
              </a:spcAft>
              <a:buNone/>
            </a:pPr>
            <a:r>
              <a:rPr lang="en-US" sz="2600" spc="50" dirty="0"/>
              <a:t>Spend 30 minutes walking around your community</a:t>
            </a:r>
            <a:endParaRPr lang="en-US" sz="2600" dirty="0"/>
          </a:p>
          <a:p>
            <a:pPr marL="457200" lvl="1" indent="-457200">
              <a:spcAft>
                <a:spcPts val="400"/>
              </a:spcAft>
            </a:pPr>
            <a:r>
              <a:rPr lang="en-US" sz="2600" dirty="0"/>
              <a:t>Pick a location where you often go (around school, your neighborhood, a store you visit)</a:t>
            </a:r>
          </a:p>
          <a:p>
            <a:pPr marL="457200" lvl="1" indent="-457200">
              <a:spcAft>
                <a:spcPts val="400"/>
              </a:spcAft>
            </a:pPr>
            <a:r>
              <a:rPr lang="en-US" sz="2600" dirty="0"/>
              <a:t>Take pictures of the food marketing you see that seems to be targeted to someone like you, your friends or your family</a:t>
            </a:r>
          </a:p>
          <a:p>
            <a:pPr marL="457200" lvl="1" indent="-457200">
              <a:spcAft>
                <a:spcPts val="400"/>
              </a:spcAft>
            </a:pPr>
            <a:r>
              <a:rPr lang="en-US" sz="2600" dirty="0"/>
              <a:t>Try to find at least 1 healthy food example</a:t>
            </a:r>
          </a:p>
          <a:p>
            <a:pPr marL="0" lvl="1" indent="0">
              <a:spcBef>
                <a:spcPts val="1200"/>
              </a:spcBef>
              <a:spcAft>
                <a:spcPts val="400"/>
              </a:spcAft>
              <a:buNone/>
            </a:pPr>
            <a:r>
              <a:rPr lang="en-US" sz="2667" dirty="0"/>
              <a:t>Report back to the group</a:t>
            </a:r>
          </a:p>
          <a:p>
            <a:pPr marL="457200" lvl="1" indent="-457200">
              <a:spcAft>
                <a:spcPts val="400"/>
              </a:spcAft>
            </a:pPr>
            <a:r>
              <a:rPr lang="en-US" sz="2667" dirty="0"/>
              <a:t>Show some of your pictures</a:t>
            </a:r>
          </a:p>
          <a:p>
            <a:pPr marL="457200" lvl="1" indent="-457200">
              <a:spcAft>
                <a:spcPts val="400"/>
              </a:spcAft>
            </a:pPr>
            <a:r>
              <a:rPr lang="en-US" sz="2667" dirty="0"/>
              <a:t>Describe what you saw</a:t>
            </a:r>
            <a:endParaRPr lang="en-US" dirty="0"/>
          </a:p>
        </p:txBody>
      </p:sp>
    </p:spTree>
    <p:extLst>
      <p:ext uri="{BB962C8B-B14F-4D97-AF65-F5344CB8AC3E}">
        <p14:creationId xmlns:p14="http://schemas.microsoft.com/office/powerpoint/2010/main" val="3595943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C59F1-8080-D23B-34F6-1C2FDAE50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4F5E6-44DD-6EEE-E01C-96ED24EE4654}"/>
              </a:ext>
            </a:extLst>
          </p:cNvPr>
          <p:cNvSpPr>
            <a:spLocks noGrp="1"/>
          </p:cNvSpPr>
          <p:nvPr>
            <p:ph type="title"/>
          </p:nvPr>
        </p:nvSpPr>
        <p:spPr/>
        <p:txBody>
          <a:bodyPr>
            <a:normAutofit fontScale="90000"/>
          </a:bodyPr>
          <a:lstStyle/>
          <a:p>
            <a:r>
              <a:rPr lang="en-US" sz="4400" dirty="0"/>
              <a:t>Examples of targeted marketing in your community</a:t>
            </a:r>
          </a:p>
        </p:txBody>
      </p:sp>
      <p:pic>
        <p:nvPicPr>
          <p:cNvPr id="4" name="Picture 3" descr="McDonald's ad for a big burger on a bus shelter">
            <a:extLst>
              <a:ext uri="{FF2B5EF4-FFF2-40B4-BE49-F238E27FC236}">
                <a16:creationId xmlns:a16="http://schemas.microsoft.com/office/drawing/2014/main" id="{BCAC25CF-ACFA-DB57-A64F-192369A62C7F}"/>
              </a:ext>
            </a:extLst>
          </p:cNvPr>
          <p:cNvPicPr>
            <a:picLocks noChangeAspect="1"/>
          </p:cNvPicPr>
          <p:nvPr/>
        </p:nvPicPr>
        <p:blipFill>
          <a:blip r:embed="rId2"/>
          <a:srcRect l="24999" t="39273" r="55278" b="4316"/>
          <a:stretch/>
        </p:blipFill>
        <p:spPr>
          <a:xfrm>
            <a:off x="714087" y="2033259"/>
            <a:ext cx="2404533" cy="3725334"/>
          </a:xfrm>
          <a:prstGeom prst="rect">
            <a:avLst/>
          </a:prstGeom>
        </p:spPr>
      </p:pic>
      <p:pic>
        <p:nvPicPr>
          <p:cNvPr id="1026" name="Picture 2" descr="Cooler in a store with Red Bull branding full of energy drinks">
            <a:extLst>
              <a:ext uri="{FF2B5EF4-FFF2-40B4-BE49-F238E27FC236}">
                <a16:creationId xmlns:a16="http://schemas.microsoft.com/office/drawing/2014/main" id="{6A596C7F-70AC-EF84-5EE8-2BEE31B476B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151" t="13172" b="8870"/>
          <a:stretch/>
        </p:blipFill>
        <p:spPr bwMode="auto">
          <a:xfrm>
            <a:off x="4003651" y="2514600"/>
            <a:ext cx="2735370" cy="3029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Outside of Wendy's restuarant">
            <a:extLst>
              <a:ext uri="{FF2B5EF4-FFF2-40B4-BE49-F238E27FC236}">
                <a16:creationId xmlns:a16="http://schemas.microsoft.com/office/drawing/2014/main" id="{40C7F673-E92A-7CC5-6728-E4E80F1471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161"/>
          <a:stretch>
            <a:fillRect/>
          </a:stretch>
        </p:blipFill>
        <p:spPr bwMode="auto">
          <a:xfrm>
            <a:off x="7363113" y="2841200"/>
            <a:ext cx="4114800" cy="24493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E9C85D4-09F6-38F7-4FF3-DC80896EFDC5}"/>
              </a:ext>
            </a:extLst>
          </p:cNvPr>
          <p:cNvSpPr txBox="1"/>
          <p:nvPr/>
        </p:nvSpPr>
        <p:spPr>
          <a:xfrm>
            <a:off x="714087" y="5916768"/>
            <a:ext cx="2324081" cy="646331"/>
          </a:xfrm>
          <a:prstGeom prst="rect">
            <a:avLst/>
          </a:prstGeom>
          <a:noFill/>
        </p:spPr>
        <p:txBody>
          <a:bodyPr wrap="square" rtlCol="0">
            <a:spAutoFit/>
          </a:bodyPr>
          <a:lstStyle/>
          <a:p>
            <a:r>
              <a:rPr lang="en-US" dirty="0">
                <a:latin typeface="Calibri" panose="020F0502020204030204" pitchFamily="34" charset="0"/>
              </a:rPr>
              <a:t>Outdoor signs or billboards</a:t>
            </a:r>
          </a:p>
        </p:txBody>
      </p:sp>
      <p:sp>
        <p:nvSpPr>
          <p:cNvPr id="8" name="TextBox 7">
            <a:extLst>
              <a:ext uri="{FF2B5EF4-FFF2-40B4-BE49-F238E27FC236}">
                <a16:creationId xmlns:a16="http://schemas.microsoft.com/office/drawing/2014/main" id="{3286CF0F-45AD-EF67-4745-6C6D43279191}"/>
              </a:ext>
            </a:extLst>
          </p:cNvPr>
          <p:cNvSpPr txBox="1"/>
          <p:nvPr/>
        </p:nvSpPr>
        <p:spPr>
          <a:xfrm>
            <a:off x="4324200" y="5916767"/>
            <a:ext cx="2094271" cy="369332"/>
          </a:xfrm>
          <a:prstGeom prst="rect">
            <a:avLst/>
          </a:prstGeom>
          <a:noFill/>
        </p:spPr>
        <p:txBody>
          <a:bodyPr wrap="square" rtlCol="0">
            <a:spAutoFit/>
          </a:bodyPr>
          <a:lstStyle/>
          <a:p>
            <a:r>
              <a:rPr lang="en-US" dirty="0">
                <a:latin typeface="Calibri" panose="020F0502020204030204" pitchFamily="34" charset="0"/>
              </a:rPr>
              <a:t>Displays in stores</a:t>
            </a:r>
          </a:p>
        </p:txBody>
      </p:sp>
      <p:sp>
        <p:nvSpPr>
          <p:cNvPr id="9" name="TextBox 8">
            <a:extLst>
              <a:ext uri="{FF2B5EF4-FFF2-40B4-BE49-F238E27FC236}">
                <a16:creationId xmlns:a16="http://schemas.microsoft.com/office/drawing/2014/main" id="{48ED23D5-9D82-DAB7-CE5B-D74484E6AE88}"/>
              </a:ext>
            </a:extLst>
          </p:cNvPr>
          <p:cNvSpPr txBox="1"/>
          <p:nvPr/>
        </p:nvSpPr>
        <p:spPr>
          <a:xfrm>
            <a:off x="7934313" y="5870601"/>
            <a:ext cx="3548197" cy="369332"/>
          </a:xfrm>
          <a:prstGeom prst="rect">
            <a:avLst/>
          </a:prstGeom>
          <a:noFill/>
        </p:spPr>
        <p:txBody>
          <a:bodyPr wrap="square" rtlCol="0">
            <a:spAutoFit/>
          </a:bodyPr>
          <a:lstStyle/>
          <a:p>
            <a:r>
              <a:rPr lang="en-US" dirty="0">
                <a:latin typeface="Calibri" panose="020F0502020204030204" pitchFamily="34" charset="0"/>
              </a:rPr>
              <a:t>Restaurants or storefronts</a:t>
            </a:r>
          </a:p>
        </p:txBody>
      </p:sp>
    </p:spTree>
    <p:extLst>
      <p:ext uri="{BB962C8B-B14F-4D97-AF65-F5344CB8AC3E}">
        <p14:creationId xmlns:p14="http://schemas.microsoft.com/office/powerpoint/2010/main" val="2494801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C706A-9345-3B06-AE14-04061016C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BF903-54D3-67BF-5470-E1C692385BA3}"/>
              </a:ext>
            </a:extLst>
          </p:cNvPr>
          <p:cNvSpPr>
            <a:spLocks noGrp="1"/>
          </p:cNvSpPr>
          <p:nvPr>
            <p:ph type="title"/>
          </p:nvPr>
        </p:nvSpPr>
        <p:spPr/>
        <p:txBody>
          <a:bodyPr/>
          <a:lstStyle/>
          <a:p>
            <a:r>
              <a:rPr lang="en-US" dirty="0"/>
              <a:t>Looking ahead</a:t>
            </a:r>
          </a:p>
        </p:txBody>
      </p:sp>
      <p:sp>
        <p:nvSpPr>
          <p:cNvPr id="3" name="Text Placeholder 2">
            <a:extLst>
              <a:ext uri="{FF2B5EF4-FFF2-40B4-BE49-F238E27FC236}">
                <a16:creationId xmlns:a16="http://schemas.microsoft.com/office/drawing/2014/main" id="{C8E59A31-BB6E-47F6-8270-6B355CED9787}"/>
              </a:ext>
            </a:extLst>
          </p:cNvPr>
          <p:cNvSpPr>
            <a:spLocks noGrp="1"/>
          </p:cNvSpPr>
          <p:nvPr>
            <p:ph type="body" sz="quarter" idx="11"/>
          </p:nvPr>
        </p:nvSpPr>
        <p:spPr>
          <a:xfrm>
            <a:off x="3606800" y="685800"/>
            <a:ext cx="8229600" cy="5265533"/>
          </a:xfrm>
        </p:spPr>
        <p:txBody>
          <a:bodyPr/>
          <a:lstStyle/>
          <a:p>
            <a:pPr marL="0" indent="0">
              <a:spcAft>
                <a:spcPts val="800"/>
              </a:spcAft>
              <a:buNone/>
            </a:pPr>
            <a:r>
              <a:rPr lang="en-US" sz="4000" dirty="0"/>
              <a:t>At our next session</a:t>
            </a:r>
          </a:p>
          <a:p>
            <a:pPr>
              <a:spcAft>
                <a:spcPts val="800"/>
              </a:spcAft>
            </a:pPr>
            <a:r>
              <a:rPr lang="en-US" sz="3200" b="0" dirty="0">
                <a:solidFill>
                  <a:srgbClr val="000D2F"/>
                </a:solidFill>
              </a:rPr>
              <a:t>Share examples of food marketing in your community</a:t>
            </a:r>
          </a:p>
          <a:p>
            <a:pPr>
              <a:spcAft>
                <a:spcPts val="800"/>
              </a:spcAft>
            </a:pPr>
            <a:r>
              <a:rPr lang="en-US" sz="3200" b="0" dirty="0">
                <a:solidFill>
                  <a:srgbClr val="000D2F"/>
                </a:solidFill>
              </a:rPr>
              <a:t>Discuss types of food and drinks marketed the most and how food companies target you, your friends and family</a:t>
            </a:r>
          </a:p>
          <a:p>
            <a:pPr>
              <a:spcAft>
                <a:spcPts val="800"/>
              </a:spcAft>
            </a:pPr>
            <a:r>
              <a:rPr lang="en-US" sz="3200" b="0" dirty="0">
                <a:solidFill>
                  <a:srgbClr val="000D2F"/>
                </a:solidFill>
              </a:rPr>
              <a:t>Learn how teens can make a difference</a:t>
            </a:r>
          </a:p>
        </p:txBody>
      </p:sp>
    </p:spTree>
    <p:extLst>
      <p:ext uri="{BB962C8B-B14F-4D97-AF65-F5344CB8AC3E}">
        <p14:creationId xmlns:p14="http://schemas.microsoft.com/office/powerpoint/2010/main" val="3026961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A64B4-E7A0-A303-B159-289A9CE63706}"/>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3AF05415-EFD8-5645-C4A0-86B85764ADC9}"/>
              </a:ext>
            </a:extLst>
          </p:cNvPr>
          <p:cNvSpPr>
            <a:spLocks noGrp="1"/>
          </p:cNvSpPr>
          <p:nvPr>
            <p:ph type="body" sz="quarter" idx="11"/>
          </p:nvPr>
        </p:nvSpPr>
        <p:spPr/>
        <p:txBody>
          <a:bodyPr/>
          <a:lstStyle/>
          <a:p>
            <a:r>
              <a:rPr lang="en-US" dirty="0"/>
              <a:t>Bluesky</a:t>
            </a:r>
          </a:p>
        </p:txBody>
      </p:sp>
      <p:sp>
        <p:nvSpPr>
          <p:cNvPr id="4" name="Text Placeholder 3">
            <a:extLst>
              <a:ext uri="{FF2B5EF4-FFF2-40B4-BE49-F238E27FC236}">
                <a16:creationId xmlns:a16="http://schemas.microsoft.com/office/drawing/2014/main" id="{AC320D35-6B4E-8FB1-626A-7632A86966E9}"/>
              </a:ext>
            </a:extLst>
          </p:cNvPr>
          <p:cNvSpPr>
            <a:spLocks noGrp="1"/>
          </p:cNvSpPr>
          <p:nvPr>
            <p:ph type="body" sz="quarter" idx="12"/>
          </p:nvPr>
        </p:nvSpPr>
        <p:spPr/>
        <p:txBody>
          <a:bodyPr/>
          <a:lstStyle/>
          <a:p>
            <a:r>
              <a:rPr lang="en-US" dirty="0"/>
              <a:t>@</a:t>
            </a:r>
            <a:r>
              <a:rPr lang="en-US" dirty="0" err="1"/>
              <a:t>UConnRudd.Bsky.Social</a:t>
            </a:r>
            <a:endParaRPr lang="en-US" dirty="0"/>
          </a:p>
        </p:txBody>
      </p:sp>
      <p:sp>
        <p:nvSpPr>
          <p:cNvPr id="5" name="Text Placeholder 4">
            <a:extLst>
              <a:ext uri="{FF2B5EF4-FFF2-40B4-BE49-F238E27FC236}">
                <a16:creationId xmlns:a16="http://schemas.microsoft.com/office/drawing/2014/main" id="{7D1D9ACB-DAAE-80E9-B5CF-38FAE63E860C}"/>
              </a:ext>
            </a:extLst>
          </p:cNvPr>
          <p:cNvSpPr>
            <a:spLocks noGrp="1"/>
          </p:cNvSpPr>
          <p:nvPr>
            <p:ph type="body" sz="quarter" idx="13"/>
          </p:nvPr>
        </p:nvSpPr>
        <p:spPr/>
        <p:txBody>
          <a:bodyPr/>
          <a:lstStyle/>
          <a:p>
            <a:r>
              <a:rPr lang="en-US" dirty="0"/>
              <a:t>LinkedIn</a:t>
            </a:r>
          </a:p>
        </p:txBody>
      </p:sp>
      <p:sp>
        <p:nvSpPr>
          <p:cNvPr id="6" name="Text Placeholder 5">
            <a:extLst>
              <a:ext uri="{FF2B5EF4-FFF2-40B4-BE49-F238E27FC236}">
                <a16:creationId xmlns:a16="http://schemas.microsoft.com/office/drawing/2014/main" id="{39E33C9F-65DA-F77A-D1C5-86119AAEA4C8}"/>
              </a:ext>
            </a:extLst>
          </p:cNvPr>
          <p:cNvSpPr>
            <a:spLocks noGrp="1"/>
          </p:cNvSpPr>
          <p:nvPr>
            <p:ph type="body" sz="quarter" idx="14"/>
          </p:nvPr>
        </p:nvSpPr>
        <p:spPr/>
        <p:txBody>
          <a:bodyPr/>
          <a:lstStyle/>
          <a:p>
            <a:r>
              <a:rPr lang="en-US" dirty="0"/>
              <a:t>UConn Rudd Center for Food Policy and Health</a:t>
            </a:r>
          </a:p>
        </p:txBody>
      </p:sp>
      <p:sp>
        <p:nvSpPr>
          <p:cNvPr id="7" name="Text Placeholder 6">
            <a:extLst>
              <a:ext uri="{FF2B5EF4-FFF2-40B4-BE49-F238E27FC236}">
                <a16:creationId xmlns:a16="http://schemas.microsoft.com/office/drawing/2014/main" id="{979D5333-06FC-33C0-FDF0-B6A1E35AD245}"/>
              </a:ext>
            </a:extLst>
          </p:cNvPr>
          <p:cNvSpPr>
            <a:spLocks noGrp="1"/>
          </p:cNvSpPr>
          <p:nvPr>
            <p:ph type="body" sz="quarter" idx="15"/>
          </p:nvPr>
        </p:nvSpPr>
        <p:spPr/>
        <p:txBody>
          <a:bodyPr/>
          <a:lstStyle/>
          <a:p>
            <a:r>
              <a:rPr lang="en-US" dirty="0"/>
              <a:t>Website</a:t>
            </a:r>
          </a:p>
        </p:txBody>
      </p:sp>
      <p:sp>
        <p:nvSpPr>
          <p:cNvPr id="8" name="Text Placeholder 7">
            <a:extLst>
              <a:ext uri="{FF2B5EF4-FFF2-40B4-BE49-F238E27FC236}">
                <a16:creationId xmlns:a16="http://schemas.microsoft.com/office/drawing/2014/main" id="{46231EA5-2115-7A08-1750-8821F6D30823}"/>
              </a:ext>
            </a:extLst>
          </p:cNvPr>
          <p:cNvSpPr>
            <a:spLocks noGrp="1"/>
          </p:cNvSpPr>
          <p:nvPr>
            <p:ph type="body" sz="quarter" idx="16"/>
          </p:nvPr>
        </p:nvSpPr>
        <p:spPr/>
        <p:txBody>
          <a:bodyPr/>
          <a:lstStyle/>
          <a:p>
            <a:r>
              <a:rPr lang="en-US" dirty="0"/>
              <a:t>uconnruddcenter.org/adolescent-citizen-scientists</a:t>
            </a:r>
          </a:p>
        </p:txBody>
      </p:sp>
    </p:spTree>
    <p:extLst>
      <p:ext uri="{BB962C8B-B14F-4D97-AF65-F5344CB8AC3E}">
        <p14:creationId xmlns:p14="http://schemas.microsoft.com/office/powerpoint/2010/main" val="2274864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8701</TotalTime>
  <Words>677</Words>
  <Application>Microsoft Macintosh PowerPoint</Application>
  <PresentationFormat>Widescreen</PresentationFormat>
  <Paragraphs>111</Paragraphs>
  <Slides>24</Slides>
  <Notes>16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Geneva</vt:lpstr>
      <vt:lpstr>Oswald</vt:lpstr>
      <vt:lpstr>Wingdings</vt:lpstr>
      <vt:lpstr>office theme</vt:lpstr>
      <vt:lpstr>Rudd Center Theme</vt:lpstr>
      <vt:lpstr>Food Marketing: Session 2</vt:lpstr>
      <vt:lpstr>Question of the day</vt:lpstr>
      <vt:lpstr>Today’s agenda</vt:lpstr>
      <vt:lpstr>Digital food marketing assignment</vt:lpstr>
      <vt:lpstr>Digital marketing to teens: Examples (1)</vt:lpstr>
      <vt:lpstr>Digital marketing to teens: Examples (2)</vt:lpstr>
      <vt:lpstr>Digital marketing to teens: Examples (3)</vt:lpstr>
      <vt:lpstr>Digital marketing to teens: Examples (4)</vt:lpstr>
      <vt:lpstr>Digital marketing to teens: Examples (5)</vt:lpstr>
      <vt:lpstr>Digital marketing to teens: Examples (6)</vt:lpstr>
      <vt:lpstr>Food for thought</vt:lpstr>
      <vt:lpstr>Small group activity</vt:lpstr>
      <vt:lpstr>Let’s do this one together</vt:lpstr>
      <vt:lpstr>Group 1 ads</vt:lpstr>
      <vt:lpstr>Group 2 ads</vt:lpstr>
      <vt:lpstr>Discussion:  Ad techniques</vt:lpstr>
      <vt:lpstr>Research on food marketing shows:</vt:lpstr>
      <vt:lpstr>Discussion:  Food ads and you</vt:lpstr>
      <vt:lpstr>Video: Social experiment</vt:lpstr>
      <vt:lpstr>Discussion: Food ad effects</vt:lpstr>
      <vt:lpstr>Assignment 2</vt:lpstr>
      <vt:lpstr>Examples of targeted marketing in your community</vt:lpstr>
      <vt:lpstr>Looking ahead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Fleming, Frances</dc:creator>
  <cp:lastModifiedBy>Hardee, Carson</cp:lastModifiedBy>
  <cp:revision>3</cp:revision>
  <cp:lastPrinted>2026-03-04T15:57:49Z</cp:lastPrinted>
  <dcterms:created xsi:type="dcterms:W3CDTF">2024-10-08T17:52:57Z</dcterms:created>
  <dcterms:modified xsi:type="dcterms:W3CDTF">2026-06-11T19:05:21Z</dcterms:modified>
</cp:coreProperties>
</file>