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7"/>
  </p:notesMasterIdLst>
  <p:sldIdLst>
    <p:sldId id="276" r:id="rId5"/>
    <p:sldId id="294" r:id="rId6"/>
    <p:sldId id="296" r:id="rId7"/>
    <p:sldId id="295" r:id="rId8"/>
    <p:sldId id="297" r:id="rId9"/>
    <p:sldId id="312" r:id="rId10"/>
    <p:sldId id="291" r:id="rId11"/>
    <p:sldId id="282" r:id="rId12"/>
    <p:sldId id="301" r:id="rId13"/>
    <p:sldId id="299" r:id="rId14"/>
    <p:sldId id="302" r:id="rId15"/>
    <p:sldId id="303" r:id="rId16"/>
    <p:sldId id="306" r:id="rId17"/>
    <p:sldId id="313" r:id="rId18"/>
    <p:sldId id="314" r:id="rId19"/>
    <p:sldId id="293" r:id="rId20"/>
    <p:sldId id="304" r:id="rId21"/>
    <p:sldId id="307" r:id="rId22"/>
    <p:sldId id="308" r:id="rId23"/>
    <p:sldId id="310" r:id="rId24"/>
    <p:sldId id="311" r:id="rId25"/>
    <p:sldId id="315" r:id="rId2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D2F"/>
    <a:srgbClr val="BE2D2D"/>
    <a:srgbClr val="D4AF36"/>
    <a:srgbClr val="00164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5B4865-2FA9-0340-942F-ACF6B8B2DF99}" v="15" dt="2026-06-04T19:50:04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1" autoAdjust="0"/>
    <p:restoredTop sz="86486" autoAdjust="0"/>
  </p:normalViewPr>
  <p:slideViewPr>
    <p:cSldViewPr>
      <p:cViewPr varScale="1">
        <p:scale>
          <a:sx n="66" d="100"/>
          <a:sy n="66" d="100"/>
        </p:scale>
        <p:origin x="112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baseline="0">
                <a:solidFill>
                  <a:schemeClr val="accent1"/>
                </a:solidFill>
              </a:rPr>
              <a:t>$13.5 billion per year*</a:t>
            </a:r>
            <a:endParaRPr lang="en-US" b="1">
              <a:solidFill>
                <a:schemeClr val="accent1"/>
              </a:solidFill>
            </a:endParaRPr>
          </a:p>
        </c:rich>
      </c:tx>
      <c:layout>
        <c:manualLayout>
          <c:xMode val="edge"/>
          <c:yMode val="edge"/>
          <c:x val="0.23860209859556014"/>
          <c:y val="0.109337984773946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870002382919967"/>
          <c:y val="0.18742226077672491"/>
          <c:w val="0.83436742686581056"/>
          <c:h val="0.6969987543929888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Fast food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3302469135802465E-3"/>
                  <c:y val="6.236829092015554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50308641975309"/>
                      <c:h val="0.152657004830917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ED1-4204-A8FC-B1EC51F16DB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ED1-4204-A8FC-B1EC51F16D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Food advertising</c:v>
                </c:pt>
              </c:strCache>
            </c:strRef>
          </c:cat>
          <c:val>
            <c:numRef>
              <c:f>Sheet1!$B$2:$B$3</c:f>
              <c:numCache>
                <c:formatCode>_("$"* #,##0.0_);_("$"* \(#,##0.0\);_("$"* "-"?_);_(@_)</c:formatCode>
                <c:ptCount val="2"/>
                <c:pt idx="0">
                  <c:v>3.9009999999999998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D1-4204-A8FC-B1EC51F16D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Multi-category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ED1-4204-A8FC-B1EC51F16D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Food advertising</c:v>
                </c:pt>
              </c:strCache>
            </c:strRef>
          </c:cat>
          <c:val>
            <c:numRef>
              <c:f>Sheet1!$C$2:$C$3</c:f>
              <c:numCache>
                <c:formatCode>_("$"* #,##0.0_);_("$"* \(#,##0.0\);_("$"* "-"?_);_(@_)</c:formatCode>
                <c:ptCount val="2"/>
                <c:pt idx="0">
                  <c:v>1.909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D1-4204-A8FC-B1EC51F16D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Beverages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ED1-4204-A8FC-B1EC51F16D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Food advertising</c:v>
                </c:pt>
              </c:strCache>
            </c:strRef>
          </c:cat>
          <c:val>
            <c:numRef>
              <c:f>Sheet1!$D$2:$D$3</c:f>
              <c:numCache>
                <c:formatCode>_("$"* #,##0.0_);_("$"* \(#,##0.0\);_("$"* "-"?_);_(@_)</c:formatCode>
                <c:ptCount val="2"/>
                <c:pt idx="0">
                  <c:v>1.478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D1-4204-A8FC-B1EC51F16D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Candy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ED1-4204-A8FC-B1EC51F16DB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ED1-4204-A8FC-B1EC51F16D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Food advertising</c:v>
                </c:pt>
              </c:strCache>
            </c:strRef>
          </c:cat>
          <c:val>
            <c:numRef>
              <c:f>Sheet1!$E$2:$E$3</c:f>
              <c:numCache>
                <c:formatCode>_("$"* #,##0.0_);_("$"* \(#,##0.0\);_("$"* "-"?_);_(@_)</c:formatCode>
                <c:ptCount val="2"/>
                <c:pt idx="0">
                  <c:v>1.1859999999999999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ED1-4204-A8FC-B1EC51F16D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All other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ED1-4204-A8FC-B1EC51F16D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Food advertising</c:v>
                </c:pt>
              </c:strCache>
            </c:strRef>
          </c:cat>
          <c:val>
            <c:numRef>
              <c:f>Sheet1!$F$2:$F$3</c:f>
              <c:numCache>
                <c:formatCode>_("$"* #,##0.0_);_("$"* \(#,##0.0\);_("$"* "-"?_);_(@_)</c:formatCode>
                <c:ptCount val="2"/>
                <c:pt idx="0">
                  <c:v>5.0259999999999998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ED1-4204-A8FC-B1EC51F16D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Chronic disease prevention and health promotion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Sheet1!$A$2:$A$3</c:f>
              <c:strCache>
                <c:ptCount val="1"/>
                <c:pt idx="0">
                  <c:v>Food advertising</c:v>
                </c:pt>
              </c:strCache>
            </c:strRef>
          </c:cat>
          <c:val>
            <c:numRef>
              <c:f>Sheet1!$G$2:$G$3</c:f>
              <c:numCache>
                <c:formatCode>_("$"* #,##0.0_);_("$"* \(#,##0.0\);_("$"* "-"?_);_(@_)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ED1-4204-A8FC-B1EC51F16DB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86800527"/>
        <c:axId val="786803439"/>
      </c:barChart>
      <c:catAx>
        <c:axId val="786800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6803439"/>
        <c:crosses val="autoZero"/>
        <c:auto val="1"/>
        <c:lblAlgn val="ctr"/>
        <c:lblOffset val="100"/>
        <c:noMultiLvlLbl val="0"/>
      </c:catAx>
      <c:valAx>
        <c:axId val="786803439"/>
        <c:scaling>
          <c:orientation val="minMax"/>
          <c:max val="1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chemeClr val="accent1"/>
                    </a:solidFill>
                  </a:rPr>
                  <a:t>Spending</a:t>
                </a:r>
                <a:r>
                  <a:rPr lang="en-US" sz="1600" baseline="0">
                    <a:solidFill>
                      <a:schemeClr val="accent1"/>
                    </a:solidFill>
                  </a:rPr>
                  <a:t> in 2017 (billion)</a:t>
                </a:r>
                <a:endParaRPr lang="en-US" sz="1600">
                  <a:solidFill>
                    <a:schemeClr val="accent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&quot;$&quot;* #,##0.0_);_(&quot;$&quot;* \(#,##0.0\);_(&quot;$&quot;* &quot;-&quot;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6800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07553222513853"/>
          <c:y val="5.6361548556430448E-2"/>
          <c:w val="0.83394915913288614"/>
          <c:h val="0.8367486876640419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Fast food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7870370370370367E-3"/>
                  <c:y val="1.428835888267589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50308641975309"/>
                      <c:h val="0.130112721417069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F94-477A-AD93-0CE5F50C83E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94-477A-AD93-0CE5F50C8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Food advertising</c:v>
                </c:pt>
                <c:pt idx="1">
                  <c:v>CDC</c:v>
                </c:pt>
              </c:strCache>
            </c:strRef>
          </c:cat>
          <c:val>
            <c:numRef>
              <c:f>Sheet1!$B$2:$B$3</c:f>
              <c:numCache>
                <c:formatCode>_("$"* #,##0.0_);_("$"* \(#,##0.0\);_("$"* "-"?_);_(@_)</c:formatCode>
                <c:ptCount val="2"/>
                <c:pt idx="0">
                  <c:v>3.9009999999999998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94-477A-AD93-0CE5F50C83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Multi-category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94-477A-AD93-0CE5F50C8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Food advertising</c:v>
                </c:pt>
                <c:pt idx="1">
                  <c:v>CDC</c:v>
                </c:pt>
              </c:strCache>
            </c:strRef>
          </c:cat>
          <c:val>
            <c:numRef>
              <c:f>Sheet1!$C$2:$C$3</c:f>
              <c:numCache>
                <c:formatCode>_("$"* #,##0.0_);_("$"* \(#,##0.0\);_("$"* "-"?_);_(@_)</c:formatCode>
                <c:ptCount val="2"/>
                <c:pt idx="0">
                  <c:v>1.909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94-477A-AD93-0CE5F50C83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Beverages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94-477A-AD93-0CE5F50C8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Food advertising</c:v>
                </c:pt>
                <c:pt idx="1">
                  <c:v>CDC</c:v>
                </c:pt>
              </c:strCache>
            </c:strRef>
          </c:cat>
          <c:val>
            <c:numRef>
              <c:f>Sheet1!$D$2:$D$3</c:f>
              <c:numCache>
                <c:formatCode>_("$"* #,##0.0_);_("$"* \(#,##0.0\);_("$"* "-"?_);_(@_)</c:formatCode>
                <c:ptCount val="2"/>
                <c:pt idx="0">
                  <c:v>1.478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94-477A-AD93-0CE5F50C83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Candy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F94-477A-AD93-0CE5F50C83E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F94-477A-AD93-0CE5F50C8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Food advertising</c:v>
                </c:pt>
                <c:pt idx="1">
                  <c:v>CDC</c:v>
                </c:pt>
              </c:strCache>
            </c:strRef>
          </c:cat>
          <c:val>
            <c:numRef>
              <c:f>Sheet1!$E$2:$E$3</c:f>
              <c:numCache>
                <c:formatCode>_("$"* #,##0.0_);_("$"* \(#,##0.0\);_("$"* "-"?_);_(@_)</c:formatCode>
                <c:ptCount val="2"/>
                <c:pt idx="0">
                  <c:v>1.1859999999999999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F94-477A-AD93-0CE5F50C83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All other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F94-477A-AD93-0CE5F50C8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Food advertising</c:v>
                </c:pt>
                <c:pt idx="1">
                  <c:v>CDC</c:v>
                </c:pt>
              </c:strCache>
            </c:strRef>
          </c:cat>
          <c:val>
            <c:numRef>
              <c:f>Sheet1!$F$2:$F$3</c:f>
              <c:numCache>
                <c:formatCode>_("$"* #,##0.0_);_("$"* \(#,##0.0\);_("$"* "-"?_);_(@_)</c:formatCode>
                <c:ptCount val="2"/>
                <c:pt idx="0">
                  <c:v>5.0259999999999998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F94-477A-AD93-0CE5F50C83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Chronic disease prevention and health promotion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F94-477A-AD93-0CE5F50C83E9}"/>
                </c:ext>
              </c:extLst>
            </c:dLbl>
            <c:dLbl>
              <c:idx val="1"/>
              <c:layout>
                <c:manualLayout>
                  <c:x val="3.8580246913580245E-4"/>
                  <c:y val="-0.1879526387326584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spcBef>
                        <a:spcPts val="600"/>
                      </a:spcBef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F7FA809-698D-4C45-910A-BC8D1ED9EF31}" type="SERIESNAME">
                      <a:rPr lang="en-US" sz="1800" smtClean="0"/>
                      <a:pPr>
                        <a:spcBef>
                          <a:spcPts val="600"/>
                        </a:spcBef>
                        <a:defRPr sz="1600">
                          <a:solidFill>
                            <a:schemeClr val="tx1"/>
                          </a:solidFill>
                        </a:defRPr>
                      </a:pPr>
                      <a:t>[SERIES NAME]</a:t>
                    </a:fld>
                    <a:r>
                      <a:rPr lang="en-US" sz="1800" baseline="0"/>
                      <a:t>: </a:t>
                    </a:r>
                  </a:p>
                  <a:p>
                    <a:pPr>
                      <a:spcBef>
                        <a:spcPts val="600"/>
                      </a:spcBef>
                      <a:defRPr sz="1600">
                        <a:solidFill>
                          <a:schemeClr val="tx1"/>
                        </a:solidFill>
                      </a:defRPr>
                    </a:pPr>
                    <a:fld id="{183E9AAE-0309-4279-9B7C-7047AA9F9CE1}" type="VALUE">
                      <a:rPr lang="en-US" sz="1800" b="1" baseline="0" smtClean="0">
                        <a:solidFill>
                          <a:schemeClr val="accent1"/>
                        </a:solidFill>
                      </a:rPr>
                      <a:pPr>
                        <a:spcBef>
                          <a:spcPts val="600"/>
                        </a:spcBef>
                        <a:defRPr sz="1600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r>
                      <a:rPr lang="en-US" sz="1800" b="1" baseline="0">
                        <a:solidFill>
                          <a:schemeClr val="accent1"/>
                        </a:solidFill>
                      </a:rPr>
                      <a:t>billion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spcBef>
                      <a:spcPts val="600"/>
                    </a:spcBef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358024691358025"/>
                      <c:h val="0.309199006374203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F94-477A-AD93-0CE5F50C8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Food advertising</c:v>
                </c:pt>
                <c:pt idx="1">
                  <c:v>CDC</c:v>
                </c:pt>
              </c:strCache>
            </c:strRef>
          </c:cat>
          <c:val>
            <c:numRef>
              <c:f>Sheet1!$G$2:$G$3</c:f>
              <c:numCache>
                <c:formatCode>_("$"* #,##0.0_);_("$"* \(#,##0.0\);_("$"* "-"?_);_(@_)</c:formatCode>
                <c:ptCount val="2"/>
                <c:pt idx="0">
                  <c:v>0</c:v>
                </c:pt>
                <c:pt idx="1">
                  <c:v>1.175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F94-477A-AD93-0CE5F50C83E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86800527"/>
        <c:axId val="786803439"/>
      </c:barChart>
      <c:catAx>
        <c:axId val="786800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6803439"/>
        <c:crosses val="autoZero"/>
        <c:auto val="1"/>
        <c:lblAlgn val="ctr"/>
        <c:lblOffset val="100"/>
        <c:noMultiLvlLbl val="0"/>
      </c:catAx>
      <c:valAx>
        <c:axId val="786803439"/>
        <c:scaling>
          <c:orientation val="minMax"/>
          <c:max val="1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chemeClr val="accent1"/>
                    </a:solidFill>
                  </a:rPr>
                  <a:t>Spending</a:t>
                </a:r>
                <a:r>
                  <a:rPr lang="en-US" sz="1600" baseline="0">
                    <a:solidFill>
                      <a:schemeClr val="accent1"/>
                    </a:solidFill>
                  </a:rPr>
                  <a:t> in 2017 (billion)</a:t>
                </a:r>
                <a:endParaRPr lang="en-US" sz="1600">
                  <a:solidFill>
                    <a:schemeClr val="accent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&quot;$&quot;* #,##0.0_);_(&quot;$&quot;* \(#,##0.0\);_(&quot;$&quot;* &quot;-&quot;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6800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0.92359</cdr:x>
      <cdr:y>0.10169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645A448-F4B5-0275-C802-6321DBF0F2E8}"/>
            </a:ext>
          </a:extLst>
        </cdr:cNvPr>
        <cdr:cNvSpPr txBox="1"/>
      </cdr:nvSpPr>
      <cdr:spPr>
        <a:xfrm xmlns:a="http://schemas.openxmlformats.org/drawingml/2006/main">
          <a:off x="0" y="0"/>
          <a:ext cx="76200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2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1DE7E76A-1798-D649-913C-54D50BE2D16F}" type="datetimeFigureOut">
              <a:rPr lang="en-US" smtClean="0"/>
              <a:pPr/>
              <a:t>6/11/26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7DAC755F-22B2-3846-8FEA-269A7FC2B1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07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3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D2F"/>
                </a:solidFill>
                <a:ea typeface="Calibri"/>
                <a:cs typeface="Calibri"/>
              </a:rPr>
              <a:t>*Brands were chosen to include those with a lot of marketing to children and/or adolescents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052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48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>
                <a:solidFill>
                  <a:srgbClr val="000D2F"/>
                </a:solidFill>
                <a:effectLst/>
              </a:rPr>
              <a:t>Share Handout 1. Read page 1 only (Marketing Definitions)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785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46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>
                <a:solidFill>
                  <a:srgbClr val="000D2F"/>
                </a:solidFill>
                <a:effectLst/>
              </a:rPr>
              <a:t>Refer to pages 2 and 3 in Handout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10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 to presenter: </a:t>
            </a:r>
            <a:r>
              <a:rPr lang="en-US" sz="1200" dirty="0">
                <a:solidFill>
                  <a:srgbClr val="000E2F"/>
                </a:solidFill>
                <a:effectLst/>
              </a:rPr>
              <a:t>End video at </a:t>
            </a:r>
            <a:r>
              <a:rPr lang="en-US" sz="1000" b="0" i="0" dirty="0">
                <a:solidFill>
                  <a:srgbClr val="000D2F"/>
                </a:solidFill>
                <a:effectLst/>
              </a:rPr>
              <a:t>5 min 50 sec. You will watch the rest in subsequent </a:t>
            </a:r>
            <a:r>
              <a:rPr lang="en-US" sz="1000" b="0" i="0" dirty="0" err="1">
                <a:solidFill>
                  <a:srgbClr val="000D2F"/>
                </a:solidFill>
                <a:effectLst/>
              </a:rPr>
              <a:t>sessuibs</a:t>
            </a:r>
            <a:r>
              <a:rPr lang="en-US" sz="1000" b="0" i="0" dirty="0">
                <a:solidFill>
                  <a:srgbClr val="000D2F"/>
                </a:solidFill>
                <a:effectLst/>
              </a:rPr>
              <a:t>,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74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00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>
                <a:solidFill>
                  <a:srgbClr val="000D2F"/>
                </a:solidFill>
                <a:effectLst/>
              </a:rPr>
              <a:t>Provide Assignment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>
                <a:solidFill>
                  <a:srgbClr val="000D2F"/>
                </a:solidFill>
                <a:effectLst/>
              </a:rPr>
              <a:t>Note: If you do not want to include this assignment, Session 2 includes examples of digital marketing targeted to teens that you can discuss with your students.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755F-22B2-3846-8FEA-269A7FC2B1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0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7429500"/>
            <a:ext cx="5181600" cy="2341540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71600" y="6134100"/>
            <a:ext cx="11430000" cy="106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409700"/>
            <a:ext cx="11544300" cy="4175454"/>
          </a:xfrm>
          <a:prstGeom prst="rect">
            <a:avLst/>
          </a:prstGeom>
        </p:spPr>
        <p:txBody>
          <a:bodyPr/>
          <a:lstStyle>
            <a:lvl1pPr algn="l">
              <a:defRPr sz="132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29B93A2F-967C-AD09-3BA6-9445C8841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10363200" y="8153921"/>
            <a:ext cx="5536914" cy="14467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7524113"/>
            <a:ext cx="4680704" cy="2115188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19458" y="5905500"/>
            <a:ext cx="13392150" cy="11636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BD339423-B9F2-F3C0-9788-D8F3E4B4425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81450" y="8877300"/>
            <a:ext cx="7829550" cy="76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Presenter: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754" y="1181100"/>
            <a:ext cx="13392150" cy="4175454"/>
          </a:xfrm>
          <a:prstGeom prst="rect">
            <a:avLst/>
          </a:prstGeom>
        </p:spPr>
        <p:txBody>
          <a:bodyPr/>
          <a:lstStyle>
            <a:lvl1pPr algn="l">
              <a:defRPr sz="13200" b="0" i="0">
                <a:solidFill>
                  <a:srgbClr val="0016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795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4A3A-A88A-1792-7C44-6A715588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552700"/>
            <a:ext cx="8001000" cy="1066800"/>
          </a:xfrm>
          <a:prstGeom prst="rect">
            <a:avLst/>
          </a:prstGeom>
        </p:spPr>
        <p:txBody>
          <a:bodyPr/>
          <a:lstStyle>
            <a:lvl1pPr algn="l">
              <a:defRPr sz="5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0A314-B3B8-AE88-AEE2-0008C31FDE0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43000" y="4000500"/>
            <a:ext cx="8001000" cy="4800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/>
            </a:lvl1pPr>
          </a:lstStyle>
          <a:p>
            <a:pPr lvl="0"/>
            <a:r>
              <a:rPr lang="en-US" b="1" dirty="0"/>
              <a:t>OVERVIEW OF KEY IDEAS</a:t>
            </a:r>
          </a:p>
          <a:p>
            <a:pPr lvl="0"/>
            <a:endParaRPr lang="en-US" b="1" dirty="0"/>
          </a:p>
          <a:p>
            <a:pPr lvl="0"/>
            <a:r>
              <a:rPr lang="en-US" b="0" dirty="0"/>
              <a:t>Point One</a:t>
            </a:r>
          </a:p>
          <a:p>
            <a:pPr lvl="0"/>
            <a:r>
              <a:rPr lang="en-US" b="0" dirty="0"/>
              <a:t>Point Two</a:t>
            </a:r>
          </a:p>
          <a:p>
            <a:pPr lvl="0"/>
            <a:r>
              <a:rPr lang="en-US" b="0" dirty="0"/>
              <a:t>Point Three</a:t>
            </a:r>
          </a:p>
          <a:p>
            <a:pPr lvl="0"/>
            <a:r>
              <a:rPr lang="en-US" b="0" dirty="0"/>
              <a:t>Point Four</a:t>
            </a:r>
          </a:p>
          <a:p>
            <a:pPr lvl="0"/>
            <a:r>
              <a:rPr lang="en-US" b="0" dirty="0"/>
              <a:t>Point Five</a:t>
            </a:r>
          </a:p>
          <a:p>
            <a:pPr lvl="0"/>
            <a:r>
              <a:rPr lang="en-US" b="0" dirty="0"/>
              <a:t>Point Six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A2FBE3B-3F0B-2FFE-1949-5829A78799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58600" y="990600"/>
            <a:ext cx="4876800" cy="8305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/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B86A-4289-42E9-962B-50B33957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488" y="1745456"/>
            <a:ext cx="9180512" cy="1050925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1042EE-1BAE-90BC-FB69-198272562F5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106488" y="3833813"/>
            <a:ext cx="9180512" cy="5881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Lorem Ipsum Dolor Sit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Proin gravida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, non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C2E1EA-8645-07C1-0D0E-1BB5539DB1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37862" y="1745456"/>
            <a:ext cx="6343650" cy="58816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oints w/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449092-2289-41A3-D79A-504B67962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6152664"/>
            <a:ext cx="4686300" cy="1989137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the Master title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489E673-6FFF-2384-C3FE-FAE26DB529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59436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C053194-F713-6E33-5A2D-A144216AA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29400" y="826601"/>
            <a:ext cx="11125200" cy="7315200"/>
          </a:xfrm>
          <a:prstGeom prst="rect">
            <a:avLst/>
          </a:prstGeom>
        </p:spPr>
        <p:txBody>
          <a:bodyPr/>
          <a:lstStyle>
            <a:lvl1pPr marL="571500" indent="-571500">
              <a:spcBef>
                <a:spcPts val="600"/>
              </a:spcBef>
              <a:buFont typeface="Wingdings" pitchFamily="2" charset="2"/>
              <a:buChar char="§"/>
              <a:defRPr sz="36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94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-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CCA8FCFE-641E-FEB7-BFBD-6A0CD397FD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1" y="4076700"/>
            <a:ext cx="7772400" cy="5715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subscript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Nollum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88300E6-2040-74F9-50E1-CD2B76F827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29800" y="0"/>
            <a:ext cx="8458200" cy="1028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0CA603-9FA9-B49F-699A-380F59BD1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409700"/>
            <a:ext cx="7772400" cy="2141537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008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D7C373F-992F-B468-FAB0-485A0F21E0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3086100"/>
            <a:ext cx="7543800" cy="55626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860"/>
              </a:lnSpc>
              <a:buNone/>
              <a:defRPr sz="2800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B48784-88E1-3119-6F1B-680ED2143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598" y="1139567"/>
            <a:ext cx="15468600" cy="1203325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E9278FC5-7918-AB16-687D-F673495A09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77400" y="3086100"/>
            <a:ext cx="7543800" cy="556260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860"/>
              </a:lnSpc>
              <a:buNone/>
              <a:defRPr sz="2800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</p:spTree>
    <p:extLst>
      <p:ext uri="{BB962C8B-B14F-4D97-AF65-F5344CB8AC3E}">
        <p14:creationId xmlns:p14="http://schemas.microsoft.com/office/powerpoint/2010/main" val="68263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oints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E7C46E4-CB60-C1F1-FD75-881D7897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6537960"/>
            <a:ext cx="6172200" cy="2270737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7AC233CF-1F4D-25A8-A9B9-4BC9C6FBCE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10600" y="1866900"/>
            <a:ext cx="8915400" cy="6941796"/>
          </a:xfrm>
          <a:prstGeom prst="rect">
            <a:avLst/>
          </a:prstGeom>
        </p:spPr>
        <p:txBody>
          <a:bodyPr/>
          <a:lstStyle>
            <a:lvl1pPr marL="571500" indent="-571500">
              <a:spcBef>
                <a:spcPts val="600"/>
              </a:spcBef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93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/Two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23547-19C7-BB19-A984-0D6354AE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538443"/>
            <a:ext cx="6213022" cy="609599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BDAE4CA7-8741-27DD-A758-109244201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09800" y="1345019"/>
            <a:ext cx="6213023" cy="30364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99CF1A6-316D-EF51-07F1-8810AB2F7A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865179" y="0"/>
            <a:ext cx="8422821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63623A8-E42A-928A-F7DF-7CB5A4688F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15116" y="5905500"/>
            <a:ext cx="621302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3327C0DD-A4D6-4E8E-77DB-C1A3FC6701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15116" y="6712076"/>
            <a:ext cx="6213023" cy="30364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6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BD7AC194-398D-CC86-3815-7E0F3E11089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31510" y="5143500"/>
            <a:ext cx="8422821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04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5A6CF-F721-B3D6-1015-A99847E1A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95528"/>
            <a:ext cx="3962400" cy="2829147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4E33D777-F610-76CD-2E3B-6BA2DC5467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67300" y="795528"/>
            <a:ext cx="6172200" cy="1143000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000000"/>
              </a:buClr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3E541A5D-AF1C-F850-A7AA-61BDD30D55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76900" y="2131655"/>
            <a:ext cx="5562600" cy="2586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36808B73-87F3-3B16-E190-6EBA125E7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82400" y="795528"/>
            <a:ext cx="6172200" cy="1143000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000000"/>
              </a:buClr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1F09A24-7CE5-C0C7-DCCF-F672494892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92000" y="2131655"/>
            <a:ext cx="5562600" cy="2586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DEEAF7E-71C1-0830-3BB3-F50F76C05F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67300" y="5202342"/>
            <a:ext cx="6172200" cy="1143000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000000"/>
              </a:buClr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7C38C5BC-2C55-899C-9423-DBFD58BA08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76900" y="6538469"/>
            <a:ext cx="5562600" cy="2586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8339CEAC-D601-683C-5378-EEA4D14F12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7800" y="5202342"/>
            <a:ext cx="6172200" cy="1143000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000000"/>
              </a:buClr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271BE6C-CB3B-4AE9-A051-86EBB4D9C0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217400" y="6538469"/>
            <a:ext cx="5562600" cy="2586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</p:spTree>
    <p:extLst>
      <p:ext uri="{BB962C8B-B14F-4D97-AF65-F5344CB8AC3E}">
        <p14:creationId xmlns:p14="http://schemas.microsoft.com/office/powerpoint/2010/main" val="3666706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D159-737D-F11A-6E40-8DFC2DAE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26600"/>
            <a:ext cx="3962400" cy="2903536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DA8C6-E68C-E53B-181F-9671DF239A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0200" y="826600"/>
            <a:ext cx="12344400" cy="7898299"/>
          </a:xfrm>
          <a:prstGeom prst="rect">
            <a:avLst/>
          </a:prstGeom>
        </p:spPr>
        <p:txBody>
          <a:bodyPr/>
          <a:lstStyle>
            <a:lvl1pPr marL="571500" indent="-571500">
              <a:spcBef>
                <a:spcPts val="600"/>
              </a:spcBef>
              <a:buFont typeface="Wingdings" pitchFamily="2" charset="2"/>
              <a:buChar char="§"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79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014412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1943100"/>
            <a:ext cx="15773400" cy="69342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2417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Al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547689"/>
            <a:ext cx="14859000" cy="1014412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4600" y="1943100"/>
            <a:ext cx="14859000" cy="69342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2156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4900"/>
            <a:ext cx="16611600" cy="1014412"/>
          </a:xfrm>
          <a:prstGeom prst="rect">
            <a:avLst/>
          </a:prstGeom>
        </p:spPr>
        <p:txBody>
          <a:bodyPr/>
          <a:lstStyle>
            <a:lvl1pPr algn="l">
              <a:defRPr sz="6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500311"/>
            <a:ext cx="16611600" cy="69342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768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933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-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325D3-12D7-7F37-267C-86FF0719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104900"/>
            <a:ext cx="15773400" cy="1127125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AutoShape 7">
            <a:extLst>
              <a:ext uri="{FF2B5EF4-FFF2-40B4-BE49-F238E27FC236}">
                <a16:creationId xmlns:a16="http://schemas.microsoft.com/office/drawing/2014/main" id="{0E90A7B0-9BE9-1DA9-D72B-CA02A60DD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7800" y="3162300"/>
            <a:ext cx="7543800" cy="3048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B6CD816-39BB-9104-9B8E-784E0C659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52600" y="3437780"/>
            <a:ext cx="70024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B41E4DEE-9A09-C182-A12A-9ED54C1215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52600" y="4229100"/>
            <a:ext cx="7002463" cy="1707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DAE20D51-63B3-C8BA-BD42-48CBDD622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7800" y="6819900"/>
            <a:ext cx="7543800" cy="3048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FADB9D7D-8B94-631E-96B7-A227C0E45D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2600" y="7131783"/>
            <a:ext cx="70024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AE879128-9F32-227B-04A4-B3DD5858E0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2600" y="7923103"/>
            <a:ext cx="7002463" cy="1707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4" name="AutoShape 7">
            <a:extLst>
              <a:ext uri="{FF2B5EF4-FFF2-40B4-BE49-F238E27FC236}">
                <a16:creationId xmlns:a16="http://schemas.microsoft.com/office/drawing/2014/main" id="{00119CA4-DE3E-01C5-447A-0B44111E9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77400" y="3162300"/>
            <a:ext cx="7543800" cy="3048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89F7586-147A-3760-EED0-E3A01F9AE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82200" y="3437780"/>
            <a:ext cx="70024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C8477A31-CB66-4A03-12EE-E404C1C8D7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82200" y="4229100"/>
            <a:ext cx="7002463" cy="1707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2" name="AutoShape 7">
            <a:extLst>
              <a:ext uri="{FF2B5EF4-FFF2-40B4-BE49-F238E27FC236}">
                <a16:creationId xmlns:a16="http://schemas.microsoft.com/office/drawing/2014/main" id="{99E4B0F2-76C3-A861-AA33-35C9F6021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77400" y="6819900"/>
            <a:ext cx="7543800" cy="3048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3251B537-6A50-9F6E-6A8B-9C70300175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310" y="7131783"/>
            <a:ext cx="70024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EF41DFCC-0A07-8855-E159-E25D65440B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85310" y="7923103"/>
            <a:ext cx="7002463" cy="1707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</p:spTree>
    <p:extLst>
      <p:ext uri="{BB962C8B-B14F-4D97-AF65-F5344CB8AC3E}">
        <p14:creationId xmlns:p14="http://schemas.microsoft.com/office/powerpoint/2010/main" val="3458357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E6924-226B-AB96-07D0-32A17DEC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050" y="1485900"/>
            <a:ext cx="10784150" cy="1050925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03DD093D-B4EB-203A-5AA1-4585D89D0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71300" y="3091161"/>
            <a:ext cx="7336428" cy="2807481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673F7C5-0B02-3542-89AD-0F1CB3F572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0300" y="3541365"/>
            <a:ext cx="6020384" cy="571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20309AEF-37E9-D85E-A763-72C0EBCE64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42072" y="4323633"/>
            <a:ext cx="6020384" cy="12141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9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38111C70-A392-EA69-6BD8-861425EF8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67522" y="3078461"/>
            <a:ext cx="7336428" cy="2807481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09D1CB2E-69B2-294C-E725-4011B8452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23772" y="3541365"/>
            <a:ext cx="6020384" cy="571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90C8F160-3758-03C1-005C-8C137DCFD9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25544" y="4323633"/>
            <a:ext cx="6020384" cy="12141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9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8EF6AE8D-A41C-943A-3223-9F2D52966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84050" y="6540001"/>
            <a:ext cx="7336428" cy="2807481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C18232DD-51D3-90D2-92CE-B6227C3625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40300" y="7002905"/>
            <a:ext cx="6020384" cy="571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4CADE4E4-BEDB-A0F6-2AAB-AE3E9AF2D8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2072" y="7785173"/>
            <a:ext cx="6020384" cy="12141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9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AFD353DE-F0D5-4A12-2316-79BE884CB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23228" y="6540001"/>
            <a:ext cx="7336428" cy="2807481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1E736885-5697-3DA6-A33D-E1F121F75A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79478" y="7002905"/>
            <a:ext cx="6020384" cy="5713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2B709C1A-9C89-4A74-C156-AD421DC31F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81250" y="7785173"/>
            <a:ext cx="6020384" cy="12141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960"/>
              </a:lnSpc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</p:spTree>
    <p:extLst>
      <p:ext uri="{BB962C8B-B14F-4D97-AF65-F5344CB8AC3E}">
        <p14:creationId xmlns:p14="http://schemas.microsoft.com/office/powerpoint/2010/main" val="1460205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CB359579-182E-581E-088F-759E0FDE4C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33978" y="7943479"/>
            <a:ext cx="3798046" cy="494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Marlene Schwartz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2B30B61-60E2-A044-6703-C9E8CCEE1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26068" y="8582753"/>
            <a:ext cx="3798046" cy="8279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Director</a:t>
            </a:r>
          </a:p>
          <a:p>
            <a:pPr lvl="0"/>
            <a:endParaRPr lang="en-US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5DF64AC-FCA5-1CF8-C9C8-FEAE9A997C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32181" y="7943479"/>
            <a:ext cx="3798046" cy="494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Rebecca </a:t>
            </a:r>
            <a:r>
              <a:rPr lang="en-US" dirty="0" err="1"/>
              <a:t>Puhl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93EF6945-F23F-095E-88B3-9109A0194B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24271" y="8582753"/>
            <a:ext cx="3798046" cy="8279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Deputy Director</a:t>
            </a:r>
          </a:p>
          <a:p>
            <a:pPr lvl="0"/>
            <a:endParaRPr lang="en-US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611647-D84D-1F43-6EED-1BCE751F34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33108" y="7897116"/>
            <a:ext cx="3798046" cy="494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Tatiana </a:t>
            </a:r>
            <a:r>
              <a:rPr lang="en-US" dirty="0" err="1"/>
              <a:t>Andreyeva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C654F436-C2C5-5CBC-A11B-E7DEB339A3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325198" y="8536390"/>
            <a:ext cx="3798046" cy="8743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>
                <a:latin typeface="+mn-lt"/>
                <a:cs typeface="Assistant" pitchFamily="2" charset="-79"/>
              </a:defRPr>
            </a:lvl1pPr>
          </a:lstStyle>
          <a:p>
            <a:pPr lvl="0"/>
            <a:r>
              <a:rPr lang="en-US" dirty="0"/>
              <a:t>Director of Economic Initiatives</a:t>
            </a:r>
          </a:p>
          <a:p>
            <a:pPr lvl="0"/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14827A-AB37-BE90-A8AB-5C81F86DB4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333978" y="4477423"/>
            <a:ext cx="3757613" cy="29511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047FBE79-44D2-AE6E-D4BE-4ECB17B24A4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324271" y="4497460"/>
            <a:ext cx="3757613" cy="29511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0EBB8247-C73F-5B59-9209-9FF658F39D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309249" y="4472353"/>
            <a:ext cx="3757613" cy="29511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936C1-9DAB-DFF7-8A8A-2D5D48D1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978" y="547688"/>
            <a:ext cx="8747906" cy="2309812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0717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2552700"/>
            <a:ext cx="4570752" cy="1203539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52" y="4233701"/>
            <a:ext cx="4572000" cy="4572000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49850" y="1454578"/>
            <a:ext cx="776446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49850" y="2245900"/>
            <a:ext cx="776446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49850" y="3451439"/>
            <a:ext cx="776446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49850" y="4242761"/>
            <a:ext cx="776446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17193" y="5571591"/>
            <a:ext cx="7797121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17193" y="6362913"/>
            <a:ext cx="7797121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uconnruddcenter.org/adolescent-citizen-scientists</a:t>
            </a:r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371" y="7687171"/>
            <a:ext cx="3619257" cy="1635525"/>
          </a:xfrm>
          <a:prstGeom prst="rect">
            <a:avLst/>
          </a:prstGeom>
        </p:spPr>
      </p:pic>
      <p:pic>
        <p:nvPicPr>
          <p:cNvPr id="9" name="Picture 8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49E527FE-66CC-F471-9F0E-9975A7D7338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11595057" y="8191500"/>
            <a:ext cx="3619257" cy="94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74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/ Emai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1562100"/>
            <a:ext cx="4570752" cy="1203539"/>
          </a:xfrm>
          <a:prstGeom prst="rect">
            <a:avLst/>
          </a:prstGeom>
        </p:spPr>
        <p:txBody>
          <a:bodyPr/>
          <a:lstStyle>
            <a:lvl1pPr algn="ctr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552" y="3246598"/>
            <a:ext cx="3729199" cy="3729199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0" y="1562100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0" y="2353422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0" y="3558961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0" y="4350283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9343" y="5679113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49343" y="6470435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52" y="7277100"/>
            <a:ext cx="4572000" cy="2066065"/>
          </a:xfrm>
          <a:prstGeom prst="rect">
            <a:avLst/>
          </a:prstGeom>
        </p:spPr>
      </p:pic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5AE6912D-4F90-94CC-5B4E-0CA0014CB6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49343" y="7675974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5DFBADD-1ECD-3CE0-61A4-68728DFA48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9343" y="8467296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marlene.schwartz@uconn.edu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6819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3800" y="1943100"/>
            <a:ext cx="4570752" cy="1203539"/>
          </a:xfrm>
          <a:prstGeom prst="rect">
            <a:avLst/>
          </a:prstGeom>
        </p:spPr>
        <p:txBody>
          <a:bodyPr/>
          <a:lstStyle>
            <a:lvl1pPr algn="l">
              <a:defRPr sz="7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726611"/>
            <a:ext cx="5030448" cy="5030448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39400" y="1333500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39400" y="2124822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39400" y="3330361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39400" y="4121683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6743" y="5450513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406743" y="6241835"/>
            <a:ext cx="7231063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931" y="7205663"/>
            <a:ext cx="4572000" cy="206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801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0" r:id="rId2"/>
    <p:sldLayoutId id="2147483651" r:id="rId3"/>
    <p:sldLayoutId id="2147483652" r:id="rId4"/>
    <p:sldLayoutId id="2147483682" r:id="rId5"/>
    <p:sldLayoutId id="2147483673" r:id="rId6"/>
    <p:sldLayoutId id="2147483674" r:id="rId7"/>
    <p:sldLayoutId id="2147483684" r:id="rId8"/>
    <p:sldLayoutId id="2147483675" r:id="rId9"/>
    <p:sldLayoutId id="2147483663" r:id="rId10"/>
    <p:sldLayoutId id="2147483683" r:id="rId11"/>
    <p:sldLayoutId id="2147483676" r:id="rId12"/>
    <p:sldLayoutId id="2147483679" r:id="rId13"/>
    <p:sldLayoutId id="2147483678" r:id="rId14"/>
    <p:sldLayoutId id="2147483677" r:id="rId15"/>
    <p:sldLayoutId id="2147483670" r:id="rId16"/>
    <p:sldLayoutId id="2147483671" r:id="rId17"/>
    <p:sldLayoutId id="2147483669" r:id="rId18"/>
    <p:sldLayoutId id="2147483685" r:id="rId19"/>
    <p:sldLayoutId id="2147483681" r:id="rId20"/>
    <p:sldLayoutId id="2147483655" r:id="rId2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youtu.be/qy4utlhtdXI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1353312" y="1541401"/>
            <a:ext cx="14478000" cy="40626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0" u="none" strike="noStrike" kern="1200" cap="none" spc="110" normalizeH="0" baseline="0" noProof="0" dirty="0">
                <a:ln>
                  <a:noFill/>
                </a:ln>
                <a:solidFill>
                  <a:srgbClr val="BE2D2D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Calibri" panose="020F0502020204030204" pitchFamily="34" charset="0"/>
              </a:rPr>
              <a:t>Food Marketing:</a:t>
            </a:r>
            <a:br>
              <a:rPr kumimoji="0" lang="en-US" sz="13200" u="none" strike="noStrike" kern="1200" cap="none" spc="110" normalizeH="0" baseline="0" noProof="0" dirty="0">
                <a:ln>
                  <a:noFill/>
                </a:ln>
                <a:solidFill>
                  <a:srgbClr val="BE2D2D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kumimoji="0" lang="en-US" sz="13200" u="none" strike="noStrike" kern="1200" cap="none" spc="110" normalizeH="0" baseline="0" noProof="0" dirty="0">
                <a:ln>
                  <a:noFill/>
                </a:ln>
                <a:solidFill>
                  <a:srgbClr val="BE2D2D"/>
                </a:solidFill>
                <a:effectLst/>
                <a:uLnTx/>
                <a:uFillTx/>
                <a:latin typeface="+mn-lt"/>
                <a:ea typeface="Verdana" panose="020B0604030504040204" pitchFamily="34" charset="0"/>
                <a:cs typeface="Calibri" panose="020F0502020204030204" pitchFamily="34" charset="0"/>
              </a:rPr>
              <a:t>Session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87BC0B-6A81-C043-3031-C2C20DC81FB3}"/>
              </a:ext>
            </a:extLst>
          </p:cNvPr>
          <p:cNvSpPr txBox="1"/>
          <p:nvPr/>
        </p:nvSpPr>
        <p:spPr>
          <a:xfrm>
            <a:off x="1353312" y="6151819"/>
            <a:ext cx="12649200" cy="531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50"/>
              </a:lnSpc>
            </a:pPr>
            <a:r>
              <a:rPr lang="en-US" sz="6600" spc="63" dirty="0">
                <a:latin typeface="Calibri" panose="020F0502020204030204" pitchFamily="34" charset="0"/>
                <a:ea typeface="Geneva" panose="020B0503030404040204" pitchFamily="34" charset="0"/>
                <a:cs typeface="Calibri" panose="020F0502020204030204" pitchFamily="34" charset="0"/>
              </a:rPr>
              <a:t>Adolescent Citizen Scientist Training</a:t>
            </a:r>
            <a:endParaRPr lang="en-US" sz="4400" spc="63" dirty="0">
              <a:latin typeface="Calibri" panose="020F0502020204030204" pitchFamily="34" charset="0"/>
              <a:ea typeface="Geneva" panose="020B050303040404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“Adolescent Citizen Scientists: Teens Improving the Food Environment” logo">
            <a:extLst>
              <a:ext uri="{FF2B5EF4-FFF2-40B4-BE49-F238E27FC236}">
                <a16:creationId xmlns:a16="http://schemas.microsoft.com/office/drawing/2014/main" id="{E62A5088-48A0-28DF-3463-335582258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006357"/>
            <a:ext cx="2781300" cy="2781300"/>
          </a:xfrm>
          <a:prstGeom prst="rect">
            <a:avLst/>
          </a:prstGeom>
        </p:spPr>
      </p:pic>
      <p:pic>
        <p:nvPicPr>
          <p:cNvPr id="6" name="Picture 5" descr="UConn Rudd Center for Food Policy and Health logo">
            <a:extLst>
              <a:ext uri="{FF2B5EF4-FFF2-40B4-BE49-F238E27FC236}">
                <a16:creationId xmlns:a16="http://schemas.microsoft.com/office/drawing/2014/main" id="{3BC3781E-C2AD-AD90-E6B4-C42019277B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7329539"/>
            <a:ext cx="4953000" cy="2238237"/>
          </a:xfrm>
          <a:prstGeom prst="rect">
            <a:avLst/>
          </a:prstGeom>
        </p:spPr>
      </p:pic>
      <p:pic>
        <p:nvPicPr>
          <p:cNvPr id="2" name="Picture 1" descr="Hispanic Health Council logo">
            <a:extLst>
              <a:ext uri="{FF2B5EF4-FFF2-40B4-BE49-F238E27FC236}">
                <a16:creationId xmlns:a16="http://schemas.microsoft.com/office/drawing/2014/main" id="{E3D5B47C-57B4-4EA4-7C37-0806BB6FC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10896600" y="8120464"/>
            <a:ext cx="4953000" cy="129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9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F613F-DA95-39B5-E3BE-38F1AEDAC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that LOGO</a:t>
            </a:r>
          </a:p>
        </p:txBody>
      </p:sp>
      <p:pic>
        <p:nvPicPr>
          <p:cNvPr id="5" name="Picture 4" descr="Logo with green scary-looking M">
            <a:extLst>
              <a:ext uri="{FF2B5EF4-FFF2-40B4-BE49-F238E27FC236}">
                <a16:creationId xmlns:a16="http://schemas.microsoft.com/office/drawing/2014/main" id="{9B5FAB8A-3B44-0FCC-F1D2-56AE822784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75"/>
          <a:stretch/>
        </p:blipFill>
        <p:spPr bwMode="auto">
          <a:xfrm>
            <a:off x="7086600" y="4076700"/>
            <a:ext cx="3587506" cy="241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FC80563-69FB-685E-F4A6-E876A540B65E}"/>
              </a:ext>
            </a:extLst>
          </p:cNvPr>
          <p:cNvSpPr txBox="1">
            <a:spLocks/>
          </p:cNvSpPr>
          <p:nvPr/>
        </p:nvSpPr>
        <p:spPr>
          <a:xfrm>
            <a:off x="5257800" y="799010"/>
            <a:ext cx="12344400" cy="7898299"/>
          </a:xfrm>
          <a:prstGeom prst="rect">
            <a:avLst/>
          </a:prstGeom>
        </p:spPr>
        <p:txBody>
          <a:bodyPr/>
          <a:lstStyle>
            <a:lvl1pPr marL="571500" indent="-571500" algn="l" defTabSz="914400" rtl="0" eaLnBrk="1" latinLnBrk="0" hangingPunct="1">
              <a:spcBef>
                <a:spcPts val="600"/>
              </a:spcBef>
              <a:buFont typeface="Wingdings" pitchFamily="2" charset="2"/>
              <a:buChar char="§"/>
              <a:defRPr sz="3600" b="1" i="0" kern="1200">
                <a:solidFill>
                  <a:srgbClr val="BE2D2D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+mn-lt"/>
                <a:cs typeface="Calibri" panose="020F0502020204030204" pitchFamily="34" charset="0"/>
              </a:rPr>
              <a:t>1</a:t>
            </a:r>
          </a:p>
          <a:p>
            <a:pPr marL="457200" lvl="1" indent="0">
              <a:buFont typeface="Arial" pitchFamily="34" charset="0"/>
              <a:buNone/>
            </a:pPr>
            <a:endParaRPr lang="en-US" b="1" dirty="0"/>
          </a:p>
          <a:p>
            <a:pPr marL="457200" lvl="1" indent="0">
              <a:buFont typeface="Arial" pitchFamily="34" charset="0"/>
              <a:buNone/>
            </a:pPr>
            <a:endParaRPr lang="en-US" b="1" dirty="0"/>
          </a:p>
          <a:p>
            <a:pPr marL="457200" lvl="1" indent="0">
              <a:buFont typeface="Arial" pitchFamily="34" charset="0"/>
              <a:buNone/>
            </a:pPr>
            <a:endParaRPr lang="en-US" b="1" dirty="0"/>
          </a:p>
          <a:p>
            <a:pPr marL="457200" lvl="1" indent="0">
              <a:buFont typeface="Arial" pitchFamily="34" charset="0"/>
              <a:buNone/>
            </a:pPr>
            <a:endParaRPr lang="en-US" b="1" dirty="0"/>
          </a:p>
          <a:p>
            <a:pPr marL="457200" lvl="1" indent="0">
              <a:buFont typeface="Arial" pitchFamily="34" charset="0"/>
              <a:buNone/>
            </a:pPr>
            <a:endParaRPr lang="en-US" b="1" dirty="0"/>
          </a:p>
          <a:p>
            <a:r>
              <a:rPr lang="en-US" b="0" dirty="0">
                <a:latin typeface="+mn-lt"/>
                <a:cs typeface="Calibri" panose="020F0502020204030204" pitchFamily="34" charset="0"/>
              </a:rPr>
              <a:t>2</a:t>
            </a:r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r>
              <a:rPr lang="en-US" b="0" dirty="0">
                <a:latin typeface="+mn-lt"/>
                <a:cs typeface="Calibri" panose="020F0502020204030204" pitchFamily="34" charset="0"/>
              </a:rPr>
              <a:t>3</a:t>
            </a:r>
          </a:p>
          <a:p>
            <a:pPr marL="457200" lvl="1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0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9" name="Picture 8" descr="Logo with golden arches.">
            <a:extLst>
              <a:ext uri="{FF2B5EF4-FFF2-40B4-BE49-F238E27FC236}">
                <a16:creationId xmlns:a16="http://schemas.microsoft.com/office/drawing/2014/main" id="{86AC6C63-F938-33AB-BA05-DB92EA588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78" y="645969"/>
            <a:ext cx="2573133" cy="2415008"/>
          </a:xfrm>
          <a:prstGeom prst="rect">
            <a:avLst/>
          </a:prstGeom>
        </p:spPr>
      </p:pic>
      <p:pic>
        <p:nvPicPr>
          <p:cNvPr id="10" name="Picture 6" descr="Round logo with white mermaid with a crown on a green background ">
            <a:extLst>
              <a:ext uri="{FF2B5EF4-FFF2-40B4-BE49-F238E27FC236}">
                <a16:creationId xmlns:a16="http://schemas.microsoft.com/office/drawing/2014/main" id="{4A5A945D-7E30-4E83-C49F-E45688F03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99" y="7383584"/>
            <a:ext cx="2403340" cy="226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40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77C3B-363C-EE53-FEC7-E1921642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26600"/>
            <a:ext cx="4191000" cy="2903536"/>
          </a:xfrm>
        </p:spPr>
        <p:txBody>
          <a:bodyPr/>
          <a:lstStyle/>
          <a:p>
            <a:r>
              <a:rPr lang="en-US" b="0" dirty="0"/>
              <a:t>Name that CHARACTER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3416EE-3A12-AD0F-2188-82A184825668}"/>
              </a:ext>
            </a:extLst>
          </p:cNvPr>
          <p:cNvSpPr txBox="1">
            <a:spLocks/>
          </p:cNvSpPr>
          <p:nvPr/>
        </p:nvSpPr>
        <p:spPr>
          <a:xfrm>
            <a:off x="5257800" y="799010"/>
            <a:ext cx="12344400" cy="7898299"/>
          </a:xfrm>
          <a:prstGeom prst="rect">
            <a:avLst/>
          </a:prstGeom>
        </p:spPr>
        <p:txBody>
          <a:bodyPr/>
          <a:lstStyle>
            <a:lvl1pPr marL="571500" indent="-571500" algn="l" defTabSz="914400" rtl="0" eaLnBrk="1" latinLnBrk="0" hangingPunct="1">
              <a:spcBef>
                <a:spcPts val="600"/>
              </a:spcBef>
              <a:buFont typeface="Wingdings" pitchFamily="2" charset="2"/>
              <a:buChar char="§"/>
              <a:defRPr sz="3600" b="1" i="0" kern="1200">
                <a:solidFill>
                  <a:srgbClr val="BE2D2D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latin typeface="+mn-lt"/>
                <a:cs typeface="Calibri" panose="020F0502020204030204" pitchFamily="34" charset="0"/>
              </a:rPr>
              <a:t>4</a:t>
            </a:r>
          </a:p>
          <a:p>
            <a:pPr marL="457200" lvl="1" indent="0">
              <a:buFont typeface="Arial" pitchFamily="34" charset="0"/>
              <a:buNone/>
            </a:pPr>
            <a:endParaRPr lang="en-US" dirty="0"/>
          </a:p>
          <a:p>
            <a:pPr marL="457200" lvl="1" indent="0">
              <a:buFont typeface="Arial" pitchFamily="34" charset="0"/>
              <a:buNone/>
            </a:pPr>
            <a:endParaRPr lang="en-US" dirty="0"/>
          </a:p>
          <a:p>
            <a:pPr marL="457200" lvl="1" indent="0">
              <a:buFont typeface="Arial" pitchFamily="34" charset="0"/>
              <a:buNone/>
            </a:pPr>
            <a:endParaRPr lang="en-US" dirty="0"/>
          </a:p>
          <a:p>
            <a:pPr marL="457200" lvl="1" indent="0">
              <a:buFont typeface="Arial" pitchFamily="34" charset="0"/>
              <a:buNone/>
            </a:pPr>
            <a:endParaRPr lang="en-US" dirty="0"/>
          </a:p>
          <a:p>
            <a:pPr marL="457200" lvl="1" indent="0">
              <a:buFont typeface="Arial" pitchFamily="34" charset="0"/>
              <a:buNone/>
            </a:pPr>
            <a:endParaRPr lang="en-US" dirty="0"/>
          </a:p>
          <a:p>
            <a:r>
              <a:rPr lang="en-US" b="0" dirty="0">
                <a:latin typeface="+mn-lt"/>
                <a:cs typeface="Calibri" panose="020F0502020204030204" pitchFamily="34" charset="0"/>
              </a:rPr>
              <a:t>5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b="0" dirty="0">
                <a:latin typeface="+mn-lt"/>
                <a:cs typeface="Calibri" panose="020F0502020204030204" pitchFamily="34" charset="0"/>
              </a:rPr>
              <a:t>6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b="0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0" name="Picture 2" descr="Cartoon head of a man with a big mustached and red bowtie.">
            <a:extLst>
              <a:ext uri="{FF2B5EF4-FFF2-40B4-BE49-F238E27FC236}">
                <a16:creationId xmlns:a16="http://schemas.microsoft.com/office/drawing/2014/main" id="{7D585E1F-1774-74DB-68B5-85EB99F5D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012" y="793198"/>
            <a:ext cx="2780988" cy="27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artoon cheetah looking very cheeky">
            <a:extLst>
              <a:ext uri="{FF2B5EF4-FFF2-40B4-BE49-F238E27FC236}">
                <a16:creationId xmlns:a16="http://schemas.microsoft.com/office/drawing/2014/main" id="{3CE83E5A-2D56-857D-5B24-C48A4372F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40767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artoon of a tiger with his arms crossed and red bandanna">
            <a:extLst>
              <a:ext uri="{FF2B5EF4-FFF2-40B4-BE49-F238E27FC236}">
                <a16:creationId xmlns:a16="http://schemas.microsoft.com/office/drawing/2014/main" id="{3344CD9E-618B-3DCB-E749-22F69D795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815" y="7355936"/>
            <a:ext cx="2400185" cy="25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144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E4D6-1324-F43D-CD04-654668EF5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26600"/>
            <a:ext cx="4191000" cy="2903536"/>
          </a:xfrm>
        </p:spPr>
        <p:txBody>
          <a:bodyPr/>
          <a:lstStyle/>
          <a:p>
            <a:r>
              <a:rPr lang="en-US" dirty="0"/>
              <a:t>Name that TAGLINE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82063-36C8-8CDD-ECD1-35E0258129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200" y="821751"/>
            <a:ext cx="12344400" cy="7898299"/>
          </a:xfrm>
        </p:spPr>
        <p:txBody>
          <a:bodyPr/>
          <a:lstStyle/>
          <a:p>
            <a:pPr marL="742950" indent="-742950">
              <a:spcAft>
                <a:spcPts val="3000"/>
              </a:spcAft>
              <a:buFont typeface="+mj-lt"/>
              <a:buAutoNum type="arabicPeriod" startAt="7"/>
            </a:pPr>
            <a:r>
              <a:rPr lang="en-US" sz="4400" dirty="0"/>
              <a:t>________________ ARE FOR KIDS</a:t>
            </a:r>
          </a:p>
          <a:p>
            <a:pPr marL="742950" indent="-742950">
              <a:spcAft>
                <a:spcPts val="3000"/>
              </a:spcAft>
              <a:buFont typeface="+mj-lt"/>
              <a:buAutoNum type="arabicPeriod" startAt="7"/>
            </a:pPr>
            <a:r>
              <a:rPr lang="en-US" sz="4400" dirty="0"/>
              <a:t>TASTE THE FEELING</a:t>
            </a:r>
          </a:p>
          <a:p>
            <a:pPr marL="742950" indent="-742950">
              <a:spcAft>
                <a:spcPts val="3000"/>
              </a:spcAft>
              <a:buFont typeface="+mj-lt"/>
              <a:buAutoNum type="arabicPeriod" startAt="7"/>
            </a:pPr>
            <a:r>
              <a:rPr lang="en-US" sz="4400" dirty="0"/>
              <a:t>TASTE THE RAINBOW</a:t>
            </a:r>
          </a:p>
          <a:p>
            <a:pPr marL="742950" indent="-742950">
              <a:spcAft>
                <a:spcPts val="3000"/>
              </a:spcAft>
              <a:buFont typeface="+mj-lt"/>
              <a:buAutoNum type="arabicPeriod" startAt="7"/>
            </a:pPr>
            <a:r>
              <a:rPr lang="en-US" sz="4400" dirty="0"/>
              <a:t>GIMME A BREAK</a:t>
            </a:r>
          </a:p>
          <a:p>
            <a:pPr marL="742950" indent="-742950">
              <a:spcAft>
                <a:spcPts val="3000"/>
              </a:spcAft>
              <a:buFont typeface="+mj-lt"/>
              <a:buAutoNum type="arabicPeriod" startAt="7"/>
            </a:pPr>
            <a:r>
              <a:rPr lang="en-US" sz="4400" dirty="0"/>
              <a:t>________________ GIVES YOU WINGS</a:t>
            </a:r>
          </a:p>
          <a:p>
            <a:pPr marL="0" indent="0">
              <a:spcAft>
                <a:spcPts val="3000"/>
              </a:spcAft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650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F1179-0CB8-CECF-8B7B-C51A79D34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EFF6E-F4BD-C5FD-1ADD-B8BBF405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26600"/>
            <a:ext cx="4191000" cy="2903536"/>
          </a:xfrm>
        </p:spPr>
        <p:txBody>
          <a:bodyPr/>
          <a:lstStyle/>
          <a:p>
            <a:r>
              <a:rPr lang="en-US" dirty="0"/>
              <a:t>Name that TAGLINE (cont’d)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CFF6A-1C6A-3363-7688-F5E34782EE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200" y="861929"/>
            <a:ext cx="12344400" cy="7898299"/>
          </a:xfrm>
        </p:spPr>
        <p:txBody>
          <a:bodyPr/>
          <a:lstStyle/>
          <a:p>
            <a:pPr marL="742950" indent="-742950">
              <a:spcAft>
                <a:spcPts val="3000"/>
              </a:spcAft>
              <a:buFont typeface="+mj-lt"/>
              <a:buAutoNum type="arabicPeriod" startAt="12"/>
            </a:pPr>
            <a:r>
              <a:rPr lang="en-US" sz="4400" dirty="0"/>
              <a:t>YOU’RE NOT YOU WHEN YOU’RE HUNGRY</a:t>
            </a:r>
          </a:p>
          <a:p>
            <a:pPr marL="742950" indent="-742950">
              <a:spcAft>
                <a:spcPts val="3000"/>
              </a:spcAft>
              <a:buFont typeface="+mj-lt"/>
              <a:buAutoNum type="arabicPeriod" startAt="12"/>
            </a:pPr>
            <a:r>
              <a:rPr lang="en-US" sz="4400" dirty="0"/>
              <a:t>THE SNACK THAT SMILES BACK</a:t>
            </a:r>
          </a:p>
          <a:p>
            <a:pPr marL="742950" indent="-742950">
              <a:spcAft>
                <a:spcPts val="3000"/>
              </a:spcAft>
              <a:buFont typeface="+mj-lt"/>
              <a:buAutoNum type="arabicPeriod" startAt="12"/>
            </a:pPr>
            <a:r>
              <a:rPr lang="en-US" sz="4400" dirty="0"/>
              <a:t>SOUR, SWEET, GONE</a:t>
            </a:r>
          </a:p>
          <a:p>
            <a:pPr marL="742950" indent="-742950">
              <a:spcAft>
                <a:spcPts val="3000"/>
              </a:spcAft>
              <a:buFont typeface="+mj-lt"/>
              <a:buAutoNum type="arabicPeriod" startAt="12"/>
            </a:pPr>
            <a:r>
              <a:rPr lang="en-US" sz="4400" dirty="0"/>
              <a:t>MAGICALLY DELICIOUS</a:t>
            </a:r>
          </a:p>
        </p:txBody>
      </p:sp>
    </p:spTree>
    <p:extLst>
      <p:ext uri="{BB962C8B-B14F-4D97-AF65-F5344CB8AC3E}">
        <p14:creationId xmlns:p14="http://schemas.microsoft.com/office/powerpoint/2010/main" val="180910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A2A96-7117-C632-3CA3-E42B63C2D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2D74E-80CC-6BD0-D3B9-9B0AC78E4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D79614-9D7C-7112-33F5-CE428161C02F}"/>
              </a:ext>
            </a:extLst>
          </p:cNvPr>
          <p:cNvSpPr txBox="1"/>
          <p:nvPr/>
        </p:nvSpPr>
        <p:spPr>
          <a:xfrm>
            <a:off x="6096000" y="838376"/>
            <a:ext cx="42672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4000" dirty="0"/>
              <a:t>1. McDonalds</a:t>
            </a:r>
          </a:p>
          <a:p>
            <a:pPr fontAlgn="t"/>
            <a:r>
              <a:rPr lang="en-US" sz="4000" dirty="0"/>
              <a:t>2. Monster</a:t>
            </a:r>
          </a:p>
          <a:p>
            <a:pPr fontAlgn="t"/>
            <a:r>
              <a:rPr lang="en-US" sz="4000" dirty="0"/>
              <a:t>3. Starbucks</a:t>
            </a:r>
          </a:p>
          <a:p>
            <a:pPr fontAlgn="t"/>
            <a:r>
              <a:rPr lang="en-US" sz="4000" dirty="0"/>
              <a:t>4. Pringles</a:t>
            </a:r>
          </a:p>
          <a:p>
            <a:pPr fontAlgn="t"/>
            <a:r>
              <a:rPr lang="en-US" sz="4000" dirty="0"/>
              <a:t>5. Cheetos</a:t>
            </a:r>
          </a:p>
          <a:p>
            <a:pPr fontAlgn="t"/>
            <a:r>
              <a:rPr lang="en-US" sz="4000" dirty="0"/>
              <a:t>6. Frosted Flakes</a:t>
            </a:r>
          </a:p>
          <a:p>
            <a:pPr fontAlgn="t"/>
            <a:r>
              <a:rPr lang="en-US" sz="4000" dirty="0"/>
              <a:t>7. Trix</a:t>
            </a:r>
          </a:p>
          <a:p>
            <a:pPr fontAlgn="t"/>
            <a:r>
              <a:rPr lang="en-US" sz="4000" dirty="0"/>
              <a:t>8. Coca-Cola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7948FA-95C6-1E47-199E-13CD93FCC0DA}"/>
              </a:ext>
            </a:extLst>
          </p:cNvPr>
          <p:cNvSpPr txBox="1"/>
          <p:nvPr/>
        </p:nvSpPr>
        <p:spPr>
          <a:xfrm>
            <a:off x="11353800" y="838376"/>
            <a:ext cx="41148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9. Skittles</a:t>
            </a:r>
          </a:p>
          <a:p>
            <a:pPr fontAlgn="t"/>
            <a:r>
              <a:rPr lang="en-US" sz="4000" dirty="0"/>
              <a:t>10. Kit Kat</a:t>
            </a:r>
          </a:p>
          <a:p>
            <a:pPr fontAlgn="t"/>
            <a:r>
              <a:rPr lang="en-US" sz="4000" dirty="0"/>
              <a:t>11. Red Bull</a:t>
            </a:r>
          </a:p>
          <a:p>
            <a:pPr fontAlgn="t"/>
            <a:r>
              <a:rPr lang="en-US" sz="4000" dirty="0"/>
              <a:t>12. Snickers</a:t>
            </a:r>
          </a:p>
          <a:p>
            <a:pPr fontAlgn="t"/>
            <a:r>
              <a:rPr lang="en-US" sz="4000" dirty="0"/>
              <a:t>13. Goldfish</a:t>
            </a:r>
          </a:p>
          <a:p>
            <a:pPr fontAlgn="t"/>
            <a:r>
              <a:rPr lang="en-US" sz="4000" dirty="0"/>
              <a:t>14. Sour Patch</a:t>
            </a:r>
          </a:p>
          <a:p>
            <a:pPr fontAlgn="t"/>
            <a:r>
              <a:rPr lang="en-US" sz="4000" dirty="0"/>
              <a:t>15. Lucky Charms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128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07579-8870-8971-5583-C0C85ED8A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6535431"/>
            <a:ext cx="5715000" cy="2270737"/>
          </a:xfrm>
        </p:spPr>
        <p:txBody>
          <a:bodyPr/>
          <a:lstStyle/>
          <a:p>
            <a:r>
              <a:rPr lang="en-US" sz="8000" dirty="0"/>
              <a:t>Food Brands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D87EB-A431-9DB9-8F80-0D889A23F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24800" y="1493532"/>
            <a:ext cx="9601200" cy="7299936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sz="4800" dirty="0"/>
              <a:t>How many did you get right?</a:t>
            </a:r>
          </a:p>
          <a:p>
            <a:pPr>
              <a:spcAft>
                <a:spcPts val="1800"/>
              </a:spcAft>
            </a:pPr>
            <a:r>
              <a:rPr lang="en-US" sz="4800" dirty="0"/>
              <a:t>Does this surprise you? Why or why not?</a:t>
            </a:r>
          </a:p>
          <a:p>
            <a:pPr>
              <a:spcAft>
                <a:spcPts val="1800"/>
              </a:spcAft>
            </a:pPr>
            <a:r>
              <a:rPr lang="en-US" sz="4800" dirty="0"/>
              <a:t>Why do you think we chose these brands?</a:t>
            </a:r>
          </a:p>
          <a:p>
            <a:pPr>
              <a:spcAft>
                <a:spcPts val="1800"/>
              </a:spcAft>
            </a:pPr>
            <a:r>
              <a:rPr lang="en-US" sz="4800" dirty="0"/>
              <a:t>What do you notice about these examples?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sz="2800" dirty="0">
              <a:solidFill>
                <a:srgbClr val="000D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71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783D4-401E-315E-DC9C-BFF8ADE8F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488" y="1745456"/>
            <a:ext cx="9180512" cy="1050925"/>
          </a:xfrm>
        </p:spPr>
        <p:txBody>
          <a:bodyPr>
            <a:normAutofit/>
          </a:bodyPr>
          <a:lstStyle/>
          <a:p>
            <a:r>
              <a:rPr lang="en-US" dirty="0"/>
              <a:t>Question of the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CC2DA-39FD-143B-CE33-52AC6F5E4BD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106488" y="3833813"/>
            <a:ext cx="9180512" cy="5881687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2"/>
                </a:solidFill>
              </a:rPr>
              <a:t>What is food marketing?</a:t>
            </a:r>
          </a:p>
          <a:p>
            <a:endParaRPr lang="en-US" dirty="0"/>
          </a:p>
        </p:txBody>
      </p:sp>
      <p:pic>
        <p:nvPicPr>
          <p:cNvPr id="4" name="Picture 3" descr="Image of children watching fast food ads on TV and mobile devices">
            <a:extLst>
              <a:ext uri="{FF2B5EF4-FFF2-40B4-BE49-F238E27FC236}">
                <a16:creationId xmlns:a16="http://schemas.microsoft.com/office/drawing/2014/main" id="{0F7CDB7C-9DA0-9E3C-3B35-EE78E2451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00" y="2400300"/>
            <a:ext cx="8482181" cy="467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49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F41DC-B924-A8B5-1AFD-6B799F441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9194C-E241-A0D0-E63C-B250B35276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200" y="824522"/>
            <a:ext cx="12344400" cy="7898299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6000" dirty="0"/>
              <a:t>What you already know about food marketing</a:t>
            </a:r>
            <a:endParaRPr lang="en-US" sz="5200" dirty="0"/>
          </a:p>
          <a:p>
            <a:pPr>
              <a:spcAft>
                <a:spcPts val="1200"/>
              </a:spcAft>
            </a:pPr>
            <a:r>
              <a:rPr lang="en-US" sz="6000" dirty="0"/>
              <a:t>Summary and discussion</a:t>
            </a:r>
          </a:p>
          <a:p>
            <a:pPr>
              <a:spcAft>
                <a:spcPts val="1200"/>
              </a:spcAft>
            </a:pPr>
            <a:r>
              <a:rPr lang="en-US" sz="6000" dirty="0"/>
              <a:t>Assignment for next session</a:t>
            </a:r>
          </a:p>
        </p:txBody>
      </p:sp>
    </p:spTree>
    <p:extLst>
      <p:ext uri="{BB962C8B-B14F-4D97-AF65-F5344CB8AC3E}">
        <p14:creationId xmlns:p14="http://schemas.microsoft.com/office/powerpoint/2010/main" val="2753409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699F9-034A-723D-5BB0-C69998C5A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Definition of “food marketing”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BC337-4FED-632D-0D90-C0761AF278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dirty="0"/>
              <a:t>Any form of commercial communication, message, or action that increases sales and consumption of a product or a brand.</a:t>
            </a:r>
          </a:p>
          <a:p>
            <a:pPr marL="0" indent="0">
              <a:buNone/>
            </a:pPr>
            <a:r>
              <a:rPr lang="en-US" sz="4400" b="1" dirty="0"/>
              <a:t>Brand</a:t>
            </a:r>
            <a:r>
              <a:rPr lang="en-US" sz="4400" dirty="0"/>
              <a:t> vs. </a:t>
            </a:r>
            <a:r>
              <a:rPr lang="en-US" sz="4400" b="1" dirty="0"/>
              <a:t>product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Product = physical item offered for sale (e.g., Frappuccino, Hot Cheetos)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/>
              <a:t>Brand = overall marketing identity (e.g., Starbucks, Cheetos)</a:t>
            </a: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Targeted marketing</a:t>
            </a:r>
          </a:p>
          <a:p>
            <a:r>
              <a:rPr lang="en-US" sz="4400" dirty="0"/>
              <a:t>Marketing that tries to influence a specific type of consumer (e.g., teens, parents)</a:t>
            </a:r>
          </a:p>
        </p:txBody>
      </p:sp>
    </p:spTree>
    <p:extLst>
      <p:ext uri="{BB962C8B-B14F-4D97-AF65-F5344CB8AC3E}">
        <p14:creationId xmlns:p14="http://schemas.microsoft.com/office/powerpoint/2010/main" val="3065594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B11BA-5728-2B31-F895-A623DB9AB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A47C9-E08A-02DE-B85C-EA022874F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8153399"/>
            <a:ext cx="5715000" cy="1280137"/>
          </a:xfrm>
        </p:spPr>
        <p:txBody>
          <a:bodyPr/>
          <a:lstStyle/>
          <a:p>
            <a:r>
              <a:rPr lang="en-US" sz="8000" dirty="0"/>
              <a:t>Brainstorm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41C87-09D6-610F-2B68-9828F589A3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24800" y="1493532"/>
            <a:ext cx="9601200" cy="7299936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endParaRPr lang="en-US" sz="4800" dirty="0"/>
          </a:p>
          <a:p>
            <a:pPr>
              <a:spcAft>
                <a:spcPts val="1800"/>
              </a:spcAft>
            </a:pPr>
            <a:r>
              <a:rPr lang="en-US" sz="5400" dirty="0"/>
              <a:t>Where do you see food marketing?</a:t>
            </a:r>
          </a:p>
          <a:p>
            <a:pPr>
              <a:spcAft>
                <a:spcPts val="1800"/>
              </a:spcAft>
            </a:pPr>
            <a:r>
              <a:rPr lang="en-US" sz="5400" dirty="0"/>
              <a:t>What does it look like?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sz="2800" dirty="0">
              <a:solidFill>
                <a:srgbClr val="000D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30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E2B5B-E4AB-2609-574A-78EA4FEB9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934CE-289A-AEAA-CB22-AE45846F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7277100"/>
            <a:ext cx="5715000" cy="2270737"/>
          </a:xfrm>
        </p:spPr>
        <p:txBody>
          <a:bodyPr/>
          <a:lstStyle/>
          <a:p>
            <a:r>
              <a:rPr lang="en-US" sz="8000" dirty="0"/>
              <a:t>Discussion: Handout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8530F-3A93-B1D8-FDB1-56F43E46B0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24800" y="1493532"/>
            <a:ext cx="9601200" cy="7299936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sz="5400" dirty="0"/>
              <a:t>Finding Food Marketing</a:t>
            </a:r>
          </a:p>
          <a:p>
            <a:pPr>
              <a:spcAft>
                <a:spcPts val="1800"/>
              </a:spcAft>
            </a:pPr>
            <a:r>
              <a:rPr lang="en-US" sz="5400" dirty="0"/>
              <a:t>What do you think about this list?</a:t>
            </a:r>
          </a:p>
          <a:p>
            <a:pPr>
              <a:spcAft>
                <a:spcPts val="1800"/>
              </a:spcAft>
            </a:pPr>
            <a:r>
              <a:rPr lang="en-US" sz="5400" dirty="0"/>
              <a:t>Is any of this information new or surprising?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sz="2800" dirty="0">
              <a:solidFill>
                <a:srgbClr val="000D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782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88D96-F8BE-82EC-139F-B2E3E6541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ADA83-40EE-0309-1E03-9F4233EA2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446" y="925018"/>
            <a:ext cx="10171153" cy="1050925"/>
          </a:xfrm>
        </p:spPr>
        <p:txBody>
          <a:bodyPr/>
          <a:lstStyle/>
          <a:p>
            <a:r>
              <a:rPr lang="en-US" dirty="0"/>
              <a:t>Video: Food marketing to teens</a:t>
            </a:r>
          </a:p>
        </p:txBody>
      </p:sp>
      <p:pic>
        <p:nvPicPr>
          <p:cNvPr id="6" name="Picture 5" descr="This is the first screen of the YouTube video. They Want You! How and why food companies market to teens.">
            <a:extLst>
              <a:ext uri="{FF2B5EF4-FFF2-40B4-BE49-F238E27FC236}">
                <a16:creationId xmlns:a16="http://schemas.microsoft.com/office/drawing/2014/main" id="{76B63269-EF9F-0571-B722-A2660AA571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67" t="55118" r="48426" b="10779"/>
          <a:stretch>
            <a:fillRect/>
          </a:stretch>
        </p:blipFill>
        <p:spPr>
          <a:xfrm>
            <a:off x="182857" y="3543300"/>
            <a:ext cx="9771232" cy="5410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0F144-17FE-2518-470D-E12A58713F4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870028" y="3771900"/>
            <a:ext cx="8266112" cy="5881687"/>
          </a:xfrm>
        </p:spPr>
        <p:txBody>
          <a:bodyPr/>
          <a:lstStyle/>
          <a:p>
            <a:r>
              <a:rPr lang="en-US" sz="4000" dirty="0">
                <a:solidFill>
                  <a:srgbClr val="BE2D2D"/>
                </a:solidFill>
                <a:latin typeface="Calibri" panose="020F0502020204030204" pitchFamily="34" charset="0"/>
                <a:ea typeface="Geneva" panose="020B0503030404040204" pitchFamily="34" charset="0"/>
                <a:cs typeface="Calibri" panose="020F0502020204030204" pitchFamily="34" charset="0"/>
              </a:rPr>
              <a:t>Watch at: </a:t>
            </a:r>
            <a:r>
              <a:rPr lang="en-US" u="sng" dirty="0">
                <a:hlinkClick r:id="rId4"/>
              </a:rPr>
              <a:t>https://youtu.be/qy4utlhtdXI</a:t>
            </a:r>
            <a:endParaRPr lang="en-US" sz="6000" spc="50" dirty="0"/>
          </a:p>
          <a:p>
            <a:endParaRPr lang="en-US" sz="3200" dirty="0">
              <a:solidFill>
                <a:srgbClr val="254E72"/>
              </a:solidFill>
              <a:latin typeface="Calibri" panose="020F0502020204030204" pitchFamily="34" charset="0"/>
              <a:ea typeface="Geneva" panose="020B050303040404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96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4C7FF-E4CE-8135-8EF2-C7E2C842E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7426B-BF2E-2B6B-F8C7-88F89E711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How much do food companies spend on advertising?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CE96D4BD-7CC8-BF53-ABE7-3C323B447E23}"/>
              </a:ext>
            </a:extLst>
          </p:cNvPr>
          <p:cNvSpPr txBox="1"/>
          <p:nvPr/>
        </p:nvSpPr>
        <p:spPr>
          <a:xfrm>
            <a:off x="1614193" y="5558065"/>
            <a:ext cx="7062839" cy="2431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3600" dirty="0">
                <a:solidFill>
                  <a:srgbClr val="000E2F"/>
                </a:solidFill>
              </a:rPr>
              <a:t>$13.5 billion per year in total!</a:t>
            </a:r>
          </a:p>
          <a:p>
            <a:pPr>
              <a:lnSpc>
                <a:spcPts val="3000"/>
              </a:lnSpc>
            </a:pPr>
            <a:endParaRPr lang="en-US" sz="3600" dirty="0">
              <a:solidFill>
                <a:srgbClr val="000E2F"/>
              </a:solidFill>
            </a:endParaRPr>
          </a:p>
          <a:p>
            <a:r>
              <a:rPr lang="en-US" sz="3600" dirty="0">
                <a:solidFill>
                  <a:srgbClr val="000E2F"/>
                </a:solidFill>
              </a:rPr>
              <a:t>Unhealthy categories, including fast food, sugary drinks and candy spent the most.</a:t>
            </a:r>
          </a:p>
        </p:txBody>
      </p:sp>
      <p:graphicFrame>
        <p:nvGraphicFramePr>
          <p:cNvPr id="6" name="Content Placeholder 8" descr="Graph with one bar that say food advertising. Y-axis is billion dollars spent in 2017. Total food advertising spending is $13.5 billion per year, broken down by fast food ($3.9b), multi-category ($1.9b), beverages ($1.5b), candy ($1.2b) and all other ($5.0 b). ">
            <a:extLst>
              <a:ext uri="{FF2B5EF4-FFF2-40B4-BE49-F238E27FC236}">
                <a16:creationId xmlns:a16="http://schemas.microsoft.com/office/drawing/2014/main" id="{28C07965-2DC2-13D8-0050-46083CAE31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194951"/>
              </p:ext>
            </p:extLst>
          </p:nvPr>
        </p:nvGraphicFramePr>
        <p:xfrm>
          <a:off x="9591597" y="3130249"/>
          <a:ext cx="10539815" cy="4616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D3BC678-10E5-46B3-EA55-E462436F0D39}"/>
              </a:ext>
            </a:extLst>
          </p:cNvPr>
          <p:cNvSpPr txBox="1"/>
          <p:nvPr/>
        </p:nvSpPr>
        <p:spPr>
          <a:xfrm>
            <a:off x="10065264" y="8724900"/>
            <a:ext cx="7079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*Source: UConn Rudd Center analysis of Nielsen data</a:t>
            </a:r>
          </a:p>
        </p:txBody>
      </p:sp>
    </p:spTree>
    <p:extLst>
      <p:ext uri="{BB962C8B-B14F-4D97-AF65-F5344CB8AC3E}">
        <p14:creationId xmlns:p14="http://schemas.microsoft.com/office/powerpoint/2010/main" val="3668247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63308-4B82-BC0A-2F71-3A32011FC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D10F0-AAD3-E43F-F5AB-A0C3EB05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How does that compare?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F47AF742-7E1D-8A5E-C9C5-E51551C39A0B}"/>
              </a:ext>
            </a:extLst>
          </p:cNvPr>
          <p:cNvSpPr txBox="1"/>
          <p:nvPr/>
        </p:nvSpPr>
        <p:spPr>
          <a:xfrm>
            <a:off x="1524000" y="3771900"/>
            <a:ext cx="7062839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>
                <a:solidFill>
                  <a:srgbClr val="000E2F"/>
                </a:solidFill>
              </a:rPr>
              <a:t>That same year, the U.S. Centers for Disease Prevention and Control (CDC) spent just $1.2 billion on all its chronic disease and health promotion programs, including anti-smoking, AIDS prevention, and healthy eating.  </a:t>
            </a:r>
          </a:p>
          <a:p>
            <a:endParaRPr lang="en-US" sz="3600" dirty="0">
              <a:solidFill>
                <a:srgbClr val="000E2F"/>
              </a:solidFill>
            </a:endParaRPr>
          </a:p>
          <a:p>
            <a:r>
              <a:rPr lang="en-US" sz="3600" dirty="0">
                <a:solidFill>
                  <a:srgbClr val="000E2F"/>
                </a:solidFill>
              </a:rPr>
              <a:t>What is your school district budget?</a:t>
            </a:r>
          </a:p>
        </p:txBody>
      </p:sp>
      <p:graphicFrame>
        <p:nvGraphicFramePr>
          <p:cNvPr id="3" name="Content Placeholder 8" descr="Graph with two bars that say food advertising and CDC. Y-axis is billion dollars spent in 2017. Total food advertising spending is $13.5 billion, broken down by fast food ($3.9b), multi-category ($1.9b), beverages ($1.5b), candy ($1.2b) and all other ($5.0 b). Total spending by CDC on chronic disease prevention and health promotion was $1.2 billion.">
            <a:extLst>
              <a:ext uri="{FF2B5EF4-FFF2-40B4-BE49-F238E27FC236}">
                <a16:creationId xmlns:a16="http://schemas.microsoft.com/office/drawing/2014/main" id="{664700A6-225A-9F31-43E2-FDEE36E694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305581"/>
              </p:ext>
            </p:extLst>
          </p:nvPr>
        </p:nvGraphicFramePr>
        <p:xfrm>
          <a:off x="9490332" y="3771900"/>
          <a:ext cx="82296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5FC87F6-97A8-F66F-B178-E91857F82882}"/>
              </a:ext>
            </a:extLst>
          </p:cNvPr>
          <p:cNvSpPr txBox="1"/>
          <p:nvPr/>
        </p:nvSpPr>
        <p:spPr>
          <a:xfrm>
            <a:off x="10065264" y="8724900"/>
            <a:ext cx="7079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*Source: UConn Rudd Center analysis of Nielsen data</a:t>
            </a:r>
          </a:p>
        </p:txBody>
      </p:sp>
    </p:spTree>
    <p:extLst>
      <p:ext uri="{BB962C8B-B14F-4D97-AF65-F5344CB8AC3E}">
        <p14:creationId xmlns:p14="http://schemas.microsoft.com/office/powerpoint/2010/main" val="1496814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94BED-9028-D6C0-7A22-56F68939B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446" y="1638300"/>
            <a:ext cx="12533354" cy="1050925"/>
          </a:xfrm>
        </p:spPr>
        <p:txBody>
          <a:bodyPr/>
          <a:lstStyle/>
          <a:p>
            <a:r>
              <a:rPr lang="en-US" dirty="0"/>
              <a:t>Food marketing to children and teens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1B9D-0F30-5A68-5703-EA668C66FA1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106446" y="3581400"/>
            <a:ext cx="8266112" cy="5881687"/>
          </a:xfrm>
        </p:spPr>
        <p:txBody>
          <a:bodyPr/>
          <a:lstStyle/>
          <a:p>
            <a:r>
              <a:rPr lang="en-US" sz="4000" dirty="0">
                <a:solidFill>
                  <a:srgbClr val="BE2D2D"/>
                </a:solidFill>
                <a:latin typeface="Calibri" panose="020F0502020204030204" pitchFamily="34" charset="0"/>
                <a:ea typeface="Geneva" panose="020B0503030404040204" pitchFamily="34" charset="0"/>
                <a:cs typeface="Calibri" panose="020F0502020204030204" pitchFamily="34" charset="0"/>
              </a:rPr>
              <a:t>Big business: $2 billion per year</a:t>
            </a:r>
            <a:endParaRPr lang="en-US" dirty="0">
              <a:solidFill>
                <a:srgbClr val="254E72"/>
              </a:solidFill>
              <a:latin typeface="Calibri" panose="020F0502020204030204" pitchFamily="34" charset="0"/>
              <a:ea typeface="Geneva" panose="020B050303040404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solidFill>
                  <a:srgbClr val="254E72"/>
                </a:solidFill>
                <a:latin typeface="Calibri" panose="020F0502020204030204" pitchFamily="34" charset="0"/>
                <a:ea typeface="Geneva" panose="020B0503030404040204" pitchFamily="34" charset="0"/>
                <a:cs typeface="Calibri" panose="020F0502020204030204" pitchFamily="34" charset="0"/>
              </a:rPr>
              <a:t>That’s how much food companies spend on all types of food marketing to children and teens (not just advertising).</a:t>
            </a:r>
          </a:p>
          <a:p>
            <a:endParaRPr lang="en-US" dirty="0">
              <a:solidFill>
                <a:srgbClr val="254E72"/>
              </a:solidFill>
              <a:latin typeface="Calibri" panose="020F0502020204030204" pitchFamily="34" charset="0"/>
              <a:ea typeface="Geneva" panose="020B050303040404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solidFill>
                  <a:srgbClr val="BE2D2D"/>
                </a:solidFill>
                <a:latin typeface="Calibri" panose="020F0502020204030204" pitchFamily="34" charset="0"/>
                <a:ea typeface="Geneva" panose="020B0503030404040204" pitchFamily="34" charset="0"/>
                <a:cs typeface="Calibri" panose="020F0502020204030204" pitchFamily="34" charset="0"/>
              </a:rPr>
              <a:t>Marketing their least healthy products</a:t>
            </a:r>
          </a:p>
          <a:p>
            <a:r>
              <a:rPr lang="en-US" sz="3200" dirty="0">
                <a:solidFill>
                  <a:srgbClr val="254E72"/>
                </a:solidFill>
                <a:latin typeface="Calibri" panose="020F0502020204030204" pitchFamily="34" charset="0"/>
                <a:ea typeface="Geneva" panose="020B0503030404040204" pitchFamily="34" charset="0"/>
                <a:cs typeface="Calibri" panose="020F0502020204030204" pitchFamily="34" charset="0"/>
              </a:rPr>
              <a:t>Fast food, candy, sugary drinks (soda, sports drinks, energy drinks), sweet and salty snacks were most often targeted to children and teens.</a:t>
            </a:r>
          </a:p>
          <a:p>
            <a:endParaRPr lang="en-US" dirty="0"/>
          </a:p>
        </p:txBody>
      </p:sp>
      <p:pic>
        <p:nvPicPr>
          <p:cNvPr id="4" name="Picture 3" descr="This picture shows the most common types of junk food advertised to children, including sugary cereals, Lunchables, candy, chicken nuggets and GoGurt.">
            <a:extLst>
              <a:ext uri="{FF2B5EF4-FFF2-40B4-BE49-F238E27FC236}">
                <a16:creationId xmlns:a16="http://schemas.microsoft.com/office/drawing/2014/main" id="{DA93F52B-1199-0D9F-CFAC-F0E9B03505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61712" r="9861"/>
          <a:stretch/>
        </p:blipFill>
        <p:spPr>
          <a:xfrm>
            <a:off x="9753600" y="3581400"/>
            <a:ext cx="8116359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41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A7467-B7E2-D371-CC20-A722CDF90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9826C-B669-79A5-3270-A901604E6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6535431"/>
            <a:ext cx="5715000" cy="2270737"/>
          </a:xfrm>
        </p:spPr>
        <p:txBody>
          <a:bodyPr/>
          <a:lstStyle/>
          <a:p>
            <a:r>
              <a:rPr lang="en-US" sz="8000" dirty="0"/>
              <a:t>What do you think?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15AAC-BC8E-6382-56BE-EC3217F8BF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24800" y="1493532"/>
            <a:ext cx="9601200" cy="7299936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endParaRPr lang="en-US" sz="4800" dirty="0"/>
          </a:p>
          <a:p>
            <a:pPr>
              <a:spcAft>
                <a:spcPts val="1800"/>
              </a:spcAft>
            </a:pPr>
            <a:r>
              <a:rPr lang="en-US" sz="5400" dirty="0"/>
              <a:t>Why do food companies target kids?</a:t>
            </a:r>
          </a:p>
          <a:p>
            <a:pPr marL="0" indent="0">
              <a:buNone/>
            </a:pPr>
            <a:endParaRPr lang="en-US" sz="2800" dirty="0">
              <a:solidFill>
                <a:srgbClr val="000D2F"/>
              </a:solidFill>
            </a:endParaRPr>
          </a:p>
        </p:txBody>
      </p:sp>
      <p:pic>
        <p:nvPicPr>
          <p:cNvPr id="4" name="Picture 2" descr="Three question markets">
            <a:extLst>
              <a:ext uri="{FF2B5EF4-FFF2-40B4-BE49-F238E27FC236}">
                <a16:creationId xmlns:a16="http://schemas.microsoft.com/office/drawing/2014/main" id="{11C2F6FE-986D-1D1D-C147-2F970A85ABA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200" y="6535431"/>
            <a:ext cx="2436283" cy="243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820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578D8-3852-5AEB-78D7-80CFE26CB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AB69-B445-BA64-4065-9AA51937C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Why do food companies target kids?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69AB6-DFF1-D49F-BCC1-DF5D34D487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628900"/>
            <a:ext cx="16611600" cy="6934200"/>
          </a:xfrm>
        </p:spPr>
        <p:txBody>
          <a:bodyPr/>
          <a:lstStyle/>
          <a:p>
            <a:pPr>
              <a:lnSpc>
                <a:spcPts val="5500"/>
              </a:lnSpc>
            </a:pPr>
            <a:r>
              <a:rPr lang="en-US" sz="4800" spc="50" dirty="0"/>
              <a:t>Pester their parents</a:t>
            </a:r>
          </a:p>
          <a:p>
            <a:pPr>
              <a:lnSpc>
                <a:spcPts val="5500"/>
              </a:lnSpc>
            </a:pPr>
            <a:r>
              <a:rPr lang="en-US" sz="4800" spc="50" dirty="0"/>
              <a:t>Spend their own money</a:t>
            </a:r>
          </a:p>
          <a:p>
            <a:pPr>
              <a:lnSpc>
                <a:spcPts val="5500"/>
              </a:lnSpc>
            </a:pPr>
            <a:r>
              <a:rPr lang="en-US" sz="4800" spc="50" dirty="0"/>
              <a:t>Influence their friends</a:t>
            </a:r>
          </a:p>
          <a:p>
            <a:pPr>
              <a:lnSpc>
                <a:spcPts val="5500"/>
              </a:lnSpc>
            </a:pPr>
            <a:r>
              <a:rPr lang="en-US" sz="4800" spc="50" dirty="0"/>
              <a:t>Frequent reminders are hard to forget or resist</a:t>
            </a:r>
          </a:p>
          <a:p>
            <a:pPr>
              <a:lnSpc>
                <a:spcPts val="5500"/>
              </a:lnSpc>
            </a:pPr>
            <a:r>
              <a:rPr lang="en-US" sz="4800" spc="50" dirty="0"/>
              <a:t>Create lifelong loyal customers</a:t>
            </a:r>
          </a:p>
        </p:txBody>
      </p:sp>
    </p:spTree>
    <p:extLst>
      <p:ext uri="{BB962C8B-B14F-4D97-AF65-F5344CB8AC3E}">
        <p14:creationId xmlns:p14="http://schemas.microsoft.com/office/powerpoint/2010/main" val="677956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A2A94-347A-3BD4-55F5-CC1468E00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33C55-CAC8-213A-AE94-611CB739D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429500"/>
            <a:ext cx="6096000" cy="1382015"/>
          </a:xfrm>
        </p:spPr>
        <p:txBody>
          <a:bodyPr/>
          <a:lstStyle/>
          <a:p>
            <a:r>
              <a:rPr lang="en-US" sz="8000" dirty="0"/>
              <a:t>Assignment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3CD9B-46B2-D484-06B9-297EFDA0FF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24800" y="1493532"/>
            <a:ext cx="9601200" cy="7299936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sz="5400" dirty="0"/>
              <a:t>Finding Digital Food Marketing</a:t>
            </a:r>
          </a:p>
          <a:p>
            <a:pPr lvl="1">
              <a:spcAft>
                <a:spcPts val="600"/>
              </a:spcAft>
            </a:pPr>
            <a:r>
              <a:rPr lang="en-US" sz="4000" dirty="0"/>
              <a:t>Find marketing that shows up while you’re using your smartphone, tablet or computer</a:t>
            </a:r>
          </a:p>
          <a:p>
            <a:pPr lvl="1">
              <a:spcAft>
                <a:spcPts val="600"/>
              </a:spcAft>
            </a:pPr>
            <a:r>
              <a:rPr lang="en-US" sz="4000" dirty="0"/>
              <a:t>At least 5 examples</a:t>
            </a:r>
          </a:p>
          <a:p>
            <a:pPr lvl="1">
              <a:spcAft>
                <a:spcPts val="600"/>
              </a:spcAft>
            </a:pPr>
            <a:r>
              <a:rPr lang="en-US" sz="4000" dirty="0"/>
              <a:t>A variety of types of marketing (e.g., banner/video ad, YouTube video, social media post)</a:t>
            </a:r>
          </a:p>
          <a:p>
            <a:pPr lvl="1">
              <a:spcAft>
                <a:spcPts val="600"/>
              </a:spcAft>
            </a:pPr>
            <a:r>
              <a:rPr lang="en-US" sz="4000" dirty="0"/>
              <a:t>Fill out the sheet in the handout for the next session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sz="2800" dirty="0">
              <a:solidFill>
                <a:srgbClr val="000D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43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C59F1-8080-D23B-34F6-1C2FDAE50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4F5E6-44DD-6EEE-E01C-96ED24EE4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Example of digital marketing you might find</a:t>
            </a:r>
          </a:p>
        </p:txBody>
      </p:sp>
      <p:pic>
        <p:nvPicPr>
          <p:cNvPr id="6" name="Picture 5" descr="A basketball player sitting on a bench in a video game. If the game player swipes a bar, the basketball player drinks Gatorade.">
            <a:extLst>
              <a:ext uri="{FF2B5EF4-FFF2-40B4-BE49-F238E27FC236}">
                <a16:creationId xmlns:a16="http://schemas.microsoft.com/office/drawing/2014/main" id="{96ACCFE4-72BA-8CC5-2A9B-97B3225A9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41" y="2730081"/>
            <a:ext cx="6511559" cy="4273861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73BA2EC-5A2F-E299-3147-3F9DB68BF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330504"/>
              </p:ext>
            </p:extLst>
          </p:nvPr>
        </p:nvGraphicFramePr>
        <p:xfrm>
          <a:off x="7856493" y="6134100"/>
          <a:ext cx="9584266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3640">
                  <a:extLst>
                    <a:ext uri="{9D8B030D-6E8A-4147-A177-3AD203B41FA5}">
                      <a16:colId xmlns:a16="http://schemas.microsoft.com/office/drawing/2014/main" val="2743246764"/>
                    </a:ext>
                  </a:extLst>
                </a:gridCol>
                <a:gridCol w="2223334">
                  <a:extLst>
                    <a:ext uri="{9D8B030D-6E8A-4147-A177-3AD203B41FA5}">
                      <a16:colId xmlns:a16="http://schemas.microsoft.com/office/drawing/2014/main" val="2142022806"/>
                    </a:ext>
                  </a:extLst>
                </a:gridCol>
                <a:gridCol w="3335000">
                  <a:extLst>
                    <a:ext uri="{9D8B030D-6E8A-4147-A177-3AD203B41FA5}">
                      <a16:colId xmlns:a16="http://schemas.microsoft.com/office/drawing/2014/main" val="868515710"/>
                    </a:ext>
                  </a:extLst>
                </a:gridCol>
                <a:gridCol w="2362292">
                  <a:extLst>
                    <a:ext uri="{9D8B030D-6E8A-4147-A177-3AD203B41FA5}">
                      <a16:colId xmlns:a16="http://schemas.microsoft.com/office/drawing/2014/main" val="1399020798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Brand (product)</a:t>
                      </a:r>
                      <a:endParaRPr lang="en-US" sz="2400" b="0" i="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Where was it? (media platform type and name)</a:t>
                      </a:r>
                      <a:endParaRPr lang="en-US" sz="2400" b="0" i="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Type of marketing/creative strategy/technique</a:t>
                      </a:r>
                      <a:endParaRPr lang="en-US" sz="2400" b="0" i="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Who do you think is the target?</a:t>
                      </a:r>
                      <a:endParaRPr lang="en-US" sz="2400" b="0" i="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2683600"/>
                  </a:ext>
                </a:extLst>
              </a:tr>
              <a:tr h="1524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</a:rPr>
                        <a:t>Gatorade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</a:rPr>
                        <a:t>G series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b="0" i="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Video game, NBA 2K</a:t>
                      </a:r>
                      <a:endParaRPr lang="en-US" sz="2400" b="0" i="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Product placement, sports messages, health halo</a:t>
                      </a:r>
                      <a:endParaRPr lang="en-US" sz="2400" b="0" i="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Gamers, NBA fans, basketball players</a:t>
                      </a:r>
                      <a:endParaRPr lang="en-US" sz="2400" b="0" i="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520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801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C706A-9345-3B06-AE14-04061016C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BF903-54D3-67BF-5470-E1C692385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59A31-BB6E-47F6-8270-6B355CED97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200" y="1028700"/>
            <a:ext cx="12344400" cy="7898299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6000" dirty="0"/>
              <a:t>At our next session</a:t>
            </a:r>
          </a:p>
          <a:p>
            <a:pPr>
              <a:spcAft>
                <a:spcPts val="1200"/>
              </a:spcAft>
            </a:pPr>
            <a:r>
              <a:rPr lang="en-US" sz="4800" b="0" dirty="0">
                <a:solidFill>
                  <a:srgbClr val="000D2F"/>
                </a:solidFill>
              </a:rPr>
              <a:t>Share food marketing examples you found.</a:t>
            </a:r>
          </a:p>
          <a:p>
            <a:pPr>
              <a:spcAft>
                <a:spcPts val="1200"/>
              </a:spcAft>
            </a:pPr>
            <a:r>
              <a:rPr lang="en-US" sz="4800" b="0" dirty="0">
                <a:solidFill>
                  <a:srgbClr val="000D2F"/>
                </a:solidFill>
              </a:rPr>
              <a:t>Analyze food marketing techniques. Do they work?</a:t>
            </a:r>
          </a:p>
          <a:p>
            <a:pPr>
              <a:spcAft>
                <a:spcPts val="1200"/>
              </a:spcAft>
            </a:pPr>
            <a:r>
              <a:rPr lang="en-US" sz="4800" b="0" dirty="0">
                <a:solidFill>
                  <a:srgbClr val="000D2F"/>
                </a:solidFill>
              </a:rPr>
              <a:t>Discuss types of food and drinks targeted to you.</a:t>
            </a:r>
          </a:p>
        </p:txBody>
      </p:sp>
    </p:spTree>
    <p:extLst>
      <p:ext uri="{BB962C8B-B14F-4D97-AF65-F5344CB8AC3E}">
        <p14:creationId xmlns:p14="http://schemas.microsoft.com/office/powerpoint/2010/main" val="3026961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F31BE-5AC7-9BE0-AEBF-29815356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08914-6D07-859A-090E-C6B26E68A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Bluesky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ABF57-441B-D58A-CE13-FD0AACB862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ABEFE3-18BD-C99F-3471-60A8766EB2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LinkedIn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FDD909-B205-5FDF-2443-4A862572F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UConn Rudd Center for Food Policy and Health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BA2F40-3F73-CB46-32EA-C5925DCE97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Website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F535A8-5476-6A87-126D-D412B9D3C1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uconnruddcenter.org/adolescent-citizen-scientists</a:t>
            </a:r>
          </a:p>
        </p:txBody>
      </p:sp>
    </p:spTree>
    <p:extLst>
      <p:ext uri="{BB962C8B-B14F-4D97-AF65-F5344CB8AC3E}">
        <p14:creationId xmlns:p14="http://schemas.microsoft.com/office/powerpoint/2010/main" val="3090215937"/>
      </p:ext>
    </p:extLst>
  </p:cSld>
  <p:clrMapOvr>
    <a:masterClrMapping/>
  </p:clrMapOvr>
</p:sld>
</file>

<file path=ppt/theme/theme1.xml><?xml version="1.0" encoding="utf-8"?>
<a:theme xmlns:a="http://schemas.openxmlformats.org/drawingml/2006/main" name="Rudd Center Theme">
  <a:themeElements>
    <a:clrScheme name="Rudd Color Pallete">
      <a:dk1>
        <a:srgbClr val="001640"/>
      </a:dk1>
      <a:lt1>
        <a:srgbClr val="FFFFFF"/>
      </a:lt1>
      <a:dk2>
        <a:srgbClr val="001640"/>
      </a:dk2>
      <a:lt2>
        <a:srgbClr val="FDFFFF"/>
      </a:lt2>
      <a:accent1>
        <a:srgbClr val="001640"/>
      </a:accent1>
      <a:accent2>
        <a:srgbClr val="BE2C2C"/>
      </a:accent2>
      <a:accent3>
        <a:srgbClr val="D4AE36"/>
      </a:accent3>
      <a:accent4>
        <a:srgbClr val="9E9A9F"/>
      </a:accent4>
      <a:accent5>
        <a:srgbClr val="4BACC6"/>
      </a:accent5>
      <a:accent6>
        <a:srgbClr val="F79646"/>
      </a:accent6>
      <a:hlink>
        <a:srgbClr val="0000FF"/>
      </a:hlink>
      <a:folHlink>
        <a:srgbClr val="BF192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 Updated Rudd Presentation Template" id="{2F0CE5E5-2A17-8C4B-A9D5-B10BA95E0AE2}" vid="{D6D495A0-5F87-7849-B7A5-953BD15ACA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34AFF5F554FC4D852C47698F0BF159" ma:contentTypeVersion="16" ma:contentTypeDescription="Create a new document." ma:contentTypeScope="" ma:versionID="52e6d1c9a122a7f4dff1e5c7080ca5e5">
  <xsd:schema xmlns:xsd="http://www.w3.org/2001/XMLSchema" xmlns:xs="http://www.w3.org/2001/XMLSchema" xmlns:p="http://schemas.microsoft.com/office/2006/metadata/properties" xmlns:ns2="ae4c2502-6a23-469f-9ea5-f4d7e9dd213a" xmlns:ns3="7439403e-bab4-4d39-8f9b-a76631617c26" targetNamespace="http://schemas.microsoft.com/office/2006/metadata/properties" ma:root="true" ma:fieldsID="af3bfb568fd5ebe48fc79a45751b800b" ns2:_="" ns3:_="">
    <xsd:import namespace="ae4c2502-6a23-469f-9ea5-f4d7e9dd213a"/>
    <xsd:import namespace="7439403e-bab4-4d39-8f9b-a76631617c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4c2502-6a23-469f-9ea5-f4d7e9dd21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e6962ab-0744-46a3-9e0f-3fe952fbdf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9403e-bab4-4d39-8f9b-a76631617c2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98dbacf-00a2-468b-9bae-1b0a5d8e6452}" ma:internalName="TaxCatchAll" ma:showField="CatchAllData" ma:web="7439403e-bab4-4d39-8f9b-a76631617c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4c2502-6a23-469f-9ea5-f4d7e9dd213a">
      <Terms xmlns="http://schemas.microsoft.com/office/infopath/2007/PartnerControls"/>
    </lcf76f155ced4ddcb4097134ff3c332f>
    <TaxCatchAll xmlns="7439403e-bab4-4d39-8f9b-a76631617c26" xsi:nil="true"/>
  </documentManagement>
</p:properties>
</file>

<file path=customXml/itemProps1.xml><?xml version="1.0" encoding="utf-8"?>
<ds:datastoreItem xmlns:ds="http://schemas.openxmlformats.org/officeDocument/2006/customXml" ds:itemID="{86D3EDBB-65CF-493E-A44E-D0ECF60BC2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4c2502-6a23-469f-9ea5-f4d7e9dd213a"/>
    <ds:schemaRef ds:uri="7439403e-bab4-4d39-8f9b-a76631617c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EDF225-EE64-4B3E-880A-ACE732992A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9FAF83-997F-4BD6-BD70-7F2122D9DC5D}">
  <ds:schemaRefs>
    <ds:schemaRef ds:uri="http://purl.org/dc/dcmitype/"/>
    <ds:schemaRef ds:uri="7439403e-bab4-4d39-8f9b-a76631617c26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ae4c2502-6a23-469f-9ea5-f4d7e9dd213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27226</TotalTime>
  <Words>839</Words>
  <Application>Microsoft Macintosh PowerPoint</Application>
  <PresentationFormat>Custom</PresentationFormat>
  <Paragraphs>163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Calibri</vt:lpstr>
      <vt:lpstr>Wingdings</vt:lpstr>
      <vt:lpstr>Arial</vt:lpstr>
      <vt:lpstr>Rudd Center Theme</vt:lpstr>
      <vt:lpstr>Food Marketing: Session 1</vt:lpstr>
      <vt:lpstr>Name that LOGO</vt:lpstr>
      <vt:lpstr>Name that CHARACTER</vt:lpstr>
      <vt:lpstr>Name that TAGLINE</vt:lpstr>
      <vt:lpstr>Name that TAGLINE (cont’d)</vt:lpstr>
      <vt:lpstr>Answers</vt:lpstr>
      <vt:lpstr>Food Brands Discussion</vt:lpstr>
      <vt:lpstr>Question of the day</vt:lpstr>
      <vt:lpstr>Today’s agenda</vt:lpstr>
      <vt:lpstr>Definition of “food marketing”</vt:lpstr>
      <vt:lpstr>Brainstorm</vt:lpstr>
      <vt:lpstr>Discussion: Handout 1</vt:lpstr>
      <vt:lpstr>Video: Food marketing to teens</vt:lpstr>
      <vt:lpstr>How much do food companies spend on advertising?</vt:lpstr>
      <vt:lpstr>How does that compare?</vt:lpstr>
      <vt:lpstr>Food marketing to children and teens</vt:lpstr>
      <vt:lpstr>What do you think?</vt:lpstr>
      <vt:lpstr>Why do food companies target kids?</vt:lpstr>
      <vt:lpstr>Assignment 1</vt:lpstr>
      <vt:lpstr>Example of digital marketing you might find</vt:lpstr>
      <vt:lpstr>Looking ahead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Rudd Presentation Template</dc:title>
  <dc:creator>Mancini, Sally</dc:creator>
  <cp:lastModifiedBy>Hardee, Carson</cp:lastModifiedBy>
  <cp:revision>56</cp:revision>
  <dcterms:created xsi:type="dcterms:W3CDTF">2006-08-16T00:00:00Z</dcterms:created>
  <dcterms:modified xsi:type="dcterms:W3CDTF">2026-06-11T19:07:23Z</dcterms:modified>
  <dc:identifier>DAEsu5uH2X8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0x0101006634AFF5F554FC4D852C47698F0BF159</vt:lpwstr>
  </property>
  <property fmtid="{D5CDD505-2E9C-101B-9397-08002B2CF9AE}" pid="3" name="MediaServiceImageTags">
    <vt:lpwstr/>
  </property>
</Properties>
</file>