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ssistant"/>
      <p:regular r:id="rId19"/>
      <p:bold r:id="rId20"/>
    </p:embeddedFont>
    <p:embeddedFont>
      <p:font typeface="Oswald SemiBold"/>
      <p:regular r:id="rId21"/>
      <p:bold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ssistant-bold.fntdata"/><Relationship Id="rId22" Type="http://schemas.openxmlformats.org/officeDocument/2006/relationships/font" Target="fonts/OswaldSemiBold-bold.fntdata"/><Relationship Id="rId21" Type="http://schemas.openxmlformats.org/officeDocument/2006/relationships/font" Target="fonts/OswaldSemiBold-regular.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sistan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9:notes"/>
          <p:cNvSpPr txBox="1"/>
          <p:nvPr>
            <p:ph idx="1" type="body"/>
          </p:nvPr>
        </p:nvSpPr>
        <p:spPr>
          <a:xfrm>
            <a:off x="707700" y="4447450"/>
            <a:ext cx="5661650" cy="421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39: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3c9335dc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Few illnesses are transmitted via human milk, and in fact, the unique properties of human milk help protect children from colds and other typical childhood viruses. Nonetheless, both families need to be notified when there is a milk mix-up, and they should be informed that the risk of transmission of infectious diseases via human milk is small.</a:t>
            </a:r>
            <a:endParaRPr/>
          </a:p>
        </p:txBody>
      </p:sp>
      <p:sp>
        <p:nvSpPr>
          <p:cNvPr id="214" name="Google Shape;214;g213c9335dc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3c9335dc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Clr>
                <a:schemeClr val="dk1"/>
              </a:buClr>
              <a:buSzPts val="1100"/>
              <a:buFont typeface="Arial"/>
              <a:buNone/>
            </a:pPr>
            <a:r>
              <a:rPr lang="en-US" sz="1000">
                <a:solidFill>
                  <a:schemeClr val="dk1"/>
                </a:solidFill>
                <a:latin typeface="Calibri"/>
                <a:ea typeface="Calibri"/>
                <a:cs typeface="Calibri"/>
                <a:sym typeface="Calibri"/>
              </a:rPr>
              <a:t>Practicing responsive feeding when children are infants teaches positive eating habits and skills that keep them healthy as they get older. That’s because responsive feeding teaches children to:</a:t>
            </a:r>
            <a:endParaRPr sz="1000">
              <a:solidFill>
                <a:schemeClr val="dk1"/>
              </a:solidFill>
              <a:latin typeface="Calibri"/>
              <a:ea typeface="Calibri"/>
              <a:cs typeface="Calibri"/>
              <a:sym typeface="Calibri"/>
            </a:endParaRPr>
          </a:p>
          <a:p>
            <a:pPr indent="-292100" lvl="1" marL="914400" rtl="0" algn="l">
              <a:lnSpc>
                <a:spcPct val="100000"/>
              </a:lnSpc>
              <a:spcBef>
                <a:spcPts val="560"/>
              </a:spcBef>
              <a:spcAft>
                <a:spcPts val="0"/>
              </a:spcAft>
              <a:buClr>
                <a:srgbClr val="001640"/>
              </a:buClr>
              <a:buSzPts val="1000"/>
              <a:buChar char="▪"/>
            </a:pPr>
            <a:r>
              <a:rPr lang="en-US" sz="1000">
                <a:solidFill>
                  <a:srgbClr val="001640"/>
                </a:solidFill>
                <a:latin typeface="Calibri"/>
                <a:ea typeface="Calibri"/>
                <a:cs typeface="Calibri"/>
                <a:sym typeface="Calibri"/>
              </a:rPr>
              <a:t>Recognize when their bodies are hungry and they they’re full (and to trust those feelings)</a:t>
            </a:r>
            <a:endParaRPr sz="1000">
              <a:solidFill>
                <a:srgbClr val="001640"/>
              </a:solidFill>
              <a:latin typeface="Calibri"/>
              <a:ea typeface="Calibri"/>
              <a:cs typeface="Calibri"/>
              <a:sym typeface="Calibri"/>
            </a:endParaRPr>
          </a:p>
          <a:p>
            <a:pPr indent="-292100" lvl="1" marL="914400" rtl="0" algn="l">
              <a:lnSpc>
                <a:spcPct val="100000"/>
              </a:lnSpc>
              <a:spcBef>
                <a:spcPts val="560"/>
              </a:spcBef>
              <a:spcAft>
                <a:spcPts val="0"/>
              </a:spcAft>
              <a:buClr>
                <a:srgbClr val="001640"/>
              </a:buClr>
              <a:buSzPts val="1000"/>
              <a:buChar char="▪"/>
            </a:pPr>
            <a:r>
              <a:rPr lang="en-US" sz="1000">
                <a:solidFill>
                  <a:srgbClr val="001640"/>
                </a:solidFill>
                <a:latin typeface="Calibri"/>
                <a:ea typeface="Calibri"/>
                <a:cs typeface="Calibri"/>
                <a:sym typeface="Calibri"/>
              </a:rPr>
              <a:t>Clearly communicate their needs to others</a:t>
            </a:r>
            <a:endParaRPr sz="1000">
              <a:solidFill>
                <a:srgbClr val="001640"/>
              </a:solidFill>
              <a:latin typeface="Calibri"/>
              <a:ea typeface="Calibri"/>
              <a:cs typeface="Calibri"/>
              <a:sym typeface="Calibri"/>
            </a:endParaRPr>
          </a:p>
          <a:p>
            <a:pPr indent="-292100" lvl="1" marL="914400" rtl="0" algn="l">
              <a:lnSpc>
                <a:spcPct val="100000"/>
              </a:lnSpc>
              <a:spcBef>
                <a:spcPts val="560"/>
              </a:spcBef>
              <a:spcAft>
                <a:spcPts val="0"/>
              </a:spcAft>
              <a:buClr>
                <a:srgbClr val="001640"/>
              </a:buClr>
              <a:buSzPts val="1000"/>
              <a:buChar char="▪"/>
            </a:pPr>
            <a:r>
              <a:rPr lang="en-US" sz="1000">
                <a:solidFill>
                  <a:srgbClr val="001640"/>
                </a:solidFill>
                <a:latin typeface="Calibri"/>
                <a:ea typeface="Calibri"/>
                <a:cs typeface="Calibri"/>
                <a:sym typeface="Calibri"/>
              </a:rPr>
              <a:t>Eat when they are hungry and stop when they are full (instead of when someone tells them to)</a:t>
            </a:r>
            <a:endParaRPr sz="1000">
              <a:solidFill>
                <a:srgbClr val="001640"/>
              </a:solidFill>
              <a:latin typeface="Calibri"/>
              <a:ea typeface="Calibri"/>
              <a:cs typeface="Calibri"/>
              <a:sym typeface="Calibri"/>
            </a:endParaRPr>
          </a:p>
          <a:p>
            <a:pPr indent="0" lvl="0" marL="0" rtl="0" algn="l">
              <a:lnSpc>
                <a:spcPct val="100000"/>
              </a:lnSpc>
              <a:spcBef>
                <a:spcPts val="560"/>
              </a:spcBef>
              <a:spcAft>
                <a:spcPts val="0"/>
              </a:spcAft>
              <a:buSzPts val="1100"/>
              <a:buNone/>
            </a:pPr>
            <a:r>
              <a:rPr lang="en-US" sz="1000">
                <a:solidFill>
                  <a:srgbClr val="212121"/>
                </a:solidFill>
                <a:latin typeface="Calibri"/>
                <a:ea typeface="Calibri"/>
                <a:cs typeface="Calibri"/>
                <a:sym typeface="Calibri"/>
              </a:rPr>
              <a:t>https://magazine.medlineplus.gov/article/healthy-habits-that-last-a-lifetime-how-to-practice-responsive-feeding</a:t>
            </a:r>
            <a:endParaRPr sz="700">
              <a:solidFill>
                <a:srgbClr val="001640"/>
              </a:solidFill>
              <a:latin typeface="Calibri"/>
              <a:ea typeface="Calibri"/>
              <a:cs typeface="Calibri"/>
              <a:sym typeface="Calibri"/>
            </a:endParaRPr>
          </a:p>
        </p:txBody>
      </p:sp>
      <p:sp>
        <p:nvSpPr>
          <p:cNvPr id="220" name="Google Shape;220;g213c9335dc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Title">
  <p:cSld name="Light Title">
    <p:bg>
      <p:bgPr>
        <a:blipFill>
          <a:blip r:embed="rId2">
            <a:alphaModFix/>
          </a:blip>
          <a:stretch>
            <a:fillRect/>
          </a:stretch>
        </a:blipFill>
      </p:bgPr>
    </p:bg>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3">
            <a:alphaModFix/>
          </a:blip>
          <a:srcRect b="0" l="0" r="0" t="0"/>
          <a:stretch/>
        </p:blipFill>
        <p:spPr>
          <a:xfrm>
            <a:off x="7264400" y="5014164"/>
            <a:ext cx="3454400" cy="1561027"/>
          </a:xfrm>
          <a:prstGeom prst="rect">
            <a:avLst/>
          </a:prstGeom>
          <a:noFill/>
          <a:ln>
            <a:noFill/>
          </a:ln>
        </p:spPr>
      </p:pic>
      <p:sp>
        <p:nvSpPr>
          <p:cNvPr id="8" name="Google Shape;8;p2"/>
          <p:cNvSpPr txBox="1"/>
          <p:nvPr>
            <p:ph idx="1" type="body"/>
          </p:nvPr>
        </p:nvSpPr>
        <p:spPr>
          <a:xfrm>
            <a:off x="914400" y="939800"/>
            <a:ext cx="7569200" cy="2743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 name="Google Shape;9;p2"/>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rgbClr val="000D2F"/>
              </a:buClr>
              <a:buSzPts val="4400"/>
              <a:buFont typeface="Arial"/>
              <a:buNone/>
              <a:defRPr b="0" i="0" sz="4400"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 name="Google Shape;10;p2"/>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000D2F"/>
              </a:buClr>
              <a:buSzPts val="2933"/>
              <a:buFont typeface="Arial"/>
              <a:buNone/>
              <a:defRPr b="0" i="0" sz="2933"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ext/Picture">
  <p:cSld name="Dark Text/Pictur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idx="1" type="body"/>
          </p:nvPr>
        </p:nvSpPr>
        <p:spPr>
          <a:xfrm>
            <a:off x="711200" y="694763"/>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2" name="Google Shape;62;p11"/>
          <p:cNvSpPr txBox="1"/>
          <p:nvPr>
            <p:ph idx="2" type="body"/>
          </p:nvPr>
        </p:nvSpPr>
        <p:spPr>
          <a:xfrm>
            <a:off x="711200" y="1815998"/>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3" name="Google Shape;63;p11"/>
          <p:cNvSpPr txBox="1"/>
          <p:nvPr>
            <p:ph idx="3" type="body"/>
          </p:nvPr>
        </p:nvSpPr>
        <p:spPr>
          <a:xfrm>
            <a:off x="711201" y="2677917"/>
            <a:ext cx="5909803" cy="26665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lt1"/>
              </a:buClr>
              <a:buSzPts val="2133"/>
              <a:buFont typeface="Arial"/>
              <a:buNone/>
              <a:defRPr b="0" i="0" sz="21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4" name="Google Shape;64;p11"/>
          <p:cNvSpPr/>
          <p:nvPr>
            <p:ph idx="4" type="pic"/>
          </p:nvPr>
        </p:nvSpPr>
        <p:spPr>
          <a:xfrm>
            <a:off x="7241067" y="1468438"/>
            <a:ext cx="4229100" cy="39211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Points">
  <p:cSld name="1_Three Points">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2"/>
          <p:cNvSpPr txBox="1"/>
          <p:nvPr>
            <p:ph idx="1" type="body"/>
          </p:nvPr>
        </p:nvSpPr>
        <p:spPr>
          <a:xfrm>
            <a:off x="762000" y="4326855"/>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7" name="Google Shape;67;p12"/>
          <p:cNvSpPr txBox="1"/>
          <p:nvPr>
            <p:ph idx="2" type="body"/>
          </p:nvPr>
        </p:nvSpPr>
        <p:spPr>
          <a:xfrm>
            <a:off x="6451600" y="149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8" name="Google Shape;68;p12"/>
          <p:cNvSpPr txBox="1"/>
          <p:nvPr>
            <p:ph idx="3" type="body"/>
          </p:nvPr>
        </p:nvSpPr>
        <p:spPr>
          <a:xfrm>
            <a:off x="6451600" y="202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9" name="Google Shape;69;p12"/>
          <p:cNvSpPr txBox="1"/>
          <p:nvPr>
            <p:ph idx="4" type="body"/>
          </p:nvPr>
        </p:nvSpPr>
        <p:spPr>
          <a:xfrm>
            <a:off x="6471684" y="319946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0" name="Google Shape;70;p12"/>
          <p:cNvSpPr txBox="1"/>
          <p:nvPr>
            <p:ph idx="5" type="body"/>
          </p:nvPr>
        </p:nvSpPr>
        <p:spPr>
          <a:xfrm>
            <a:off x="6471684" y="372700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1" name="Google Shape;71;p12"/>
          <p:cNvSpPr txBox="1"/>
          <p:nvPr>
            <p:ph idx="6" type="body"/>
          </p:nvPr>
        </p:nvSpPr>
        <p:spPr>
          <a:xfrm>
            <a:off x="6431516" y="490032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2" name="Google Shape;72;p12"/>
          <p:cNvSpPr txBox="1"/>
          <p:nvPr>
            <p:ph idx="7" type="body"/>
          </p:nvPr>
        </p:nvSpPr>
        <p:spPr>
          <a:xfrm>
            <a:off x="6431516" y="542786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3" name="Google Shape;73;p12"/>
          <p:cNvSpPr/>
          <p:nvPr>
            <p:ph idx="8" type="pic"/>
          </p:nvPr>
        </p:nvSpPr>
        <p:spPr>
          <a:xfrm>
            <a:off x="0" y="0"/>
            <a:ext cx="5537200" cy="3429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Content">
  <p:cSld name="1_Two-Content">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3"/>
          <p:cNvSpPr txBox="1"/>
          <p:nvPr>
            <p:ph idx="1" type="body"/>
          </p:nvPr>
        </p:nvSpPr>
        <p:spPr>
          <a:xfrm>
            <a:off x="558801" y="990600"/>
            <a:ext cx="518159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6" name="Google Shape;76;p13"/>
          <p:cNvSpPr txBox="1"/>
          <p:nvPr>
            <p:ph idx="2" type="body"/>
          </p:nvPr>
        </p:nvSpPr>
        <p:spPr>
          <a:xfrm>
            <a:off x="558801" y="2717800"/>
            <a:ext cx="51816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7" name="Google Shape;77;p13"/>
          <p:cNvSpPr/>
          <p:nvPr>
            <p:ph idx="3" type="pic"/>
          </p:nvPr>
        </p:nvSpPr>
        <p:spPr>
          <a:xfrm>
            <a:off x="6553200" y="0"/>
            <a:ext cx="56388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 Boxes">
  <p:cSld name="1_Two Text Boxes">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ph idx="1" type="body"/>
          </p:nvPr>
        </p:nvSpPr>
        <p:spPr>
          <a:xfrm>
            <a:off x="1168400" y="566035"/>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0" name="Google Shape;80;p14"/>
          <p:cNvSpPr txBox="1"/>
          <p:nvPr>
            <p:ph idx="2" type="body"/>
          </p:nvPr>
        </p:nvSpPr>
        <p:spPr>
          <a:xfrm>
            <a:off x="1168400" y="1697719"/>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7"/>
              </a:spcBef>
              <a:spcAft>
                <a:spcPts val="0"/>
              </a:spcAft>
              <a:buClr>
                <a:srgbClr val="BE2D2D"/>
              </a:buClr>
              <a:buSzPts val="2533"/>
              <a:buFont typeface="Arial"/>
              <a:buNone/>
              <a:defRPr b="1" i="0" sz="25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1" name="Google Shape;81;p14"/>
          <p:cNvSpPr txBox="1"/>
          <p:nvPr>
            <p:ph idx="3" type="body"/>
          </p:nvPr>
        </p:nvSpPr>
        <p:spPr>
          <a:xfrm>
            <a:off x="1168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2" name="Google Shape;82;p14"/>
          <p:cNvSpPr txBox="1"/>
          <p:nvPr>
            <p:ph idx="4" type="body"/>
          </p:nvPr>
        </p:nvSpPr>
        <p:spPr>
          <a:xfrm>
            <a:off x="1168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3" name="Google Shape;83;p14"/>
          <p:cNvSpPr txBox="1"/>
          <p:nvPr>
            <p:ph idx="5" type="body"/>
          </p:nvPr>
        </p:nvSpPr>
        <p:spPr>
          <a:xfrm>
            <a:off x="6502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4" name="Google Shape;84;p14"/>
          <p:cNvSpPr txBox="1"/>
          <p:nvPr>
            <p:ph idx="6" type="body"/>
          </p:nvPr>
        </p:nvSpPr>
        <p:spPr>
          <a:xfrm>
            <a:off x="6502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Dark">
  <p:cSld name="Three Points - Dark">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5"/>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7" name="Google Shape;87;p15"/>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8" name="Google Shape;88;p15"/>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9" name="Google Shape;89;p15"/>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0" name="Google Shape;90;p15"/>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1" name="Google Shape;91;p15"/>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2" name="Google Shape;92;p15"/>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Light">
  <p:cSld name="Three Points - Light">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6"/>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5" name="Google Shape;95;p16"/>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6" name="Google Shape;96;p16"/>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7" name="Google Shape;97;p16"/>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8" name="Google Shape;98;p16"/>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9" name="Google Shape;99;p16"/>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0" name="Google Shape;100;p16"/>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Light - Inverse">
  <p:cSld name="Three Points Light - Inverse">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17"/>
          <p:cNvSpPr txBox="1"/>
          <p:nvPr>
            <p:ph idx="1" type="body"/>
          </p:nvPr>
        </p:nvSpPr>
        <p:spPr>
          <a:xfrm>
            <a:off x="6959600" y="4626853"/>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3" name="Google Shape;103;p17"/>
          <p:cNvSpPr txBox="1"/>
          <p:nvPr>
            <p:ph idx="2" type="body"/>
          </p:nvPr>
        </p:nvSpPr>
        <p:spPr>
          <a:xfrm>
            <a:off x="965200" y="11938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4" name="Google Shape;104;p17"/>
          <p:cNvSpPr txBox="1"/>
          <p:nvPr>
            <p:ph idx="3" type="body"/>
          </p:nvPr>
        </p:nvSpPr>
        <p:spPr>
          <a:xfrm>
            <a:off x="965200" y="17213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5" name="Google Shape;105;p17"/>
          <p:cNvSpPr txBox="1"/>
          <p:nvPr>
            <p:ph idx="4" type="body"/>
          </p:nvPr>
        </p:nvSpPr>
        <p:spPr>
          <a:xfrm>
            <a:off x="965200" y="2964039"/>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6" name="Google Shape;106;p17"/>
          <p:cNvSpPr txBox="1"/>
          <p:nvPr>
            <p:ph idx="5" type="body"/>
          </p:nvPr>
        </p:nvSpPr>
        <p:spPr>
          <a:xfrm>
            <a:off x="965200" y="3491586"/>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7" name="Google Shape;107;p17"/>
          <p:cNvSpPr txBox="1"/>
          <p:nvPr>
            <p:ph idx="6" type="body"/>
          </p:nvPr>
        </p:nvSpPr>
        <p:spPr>
          <a:xfrm>
            <a:off x="965200" y="4759705"/>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8" name="Google Shape;108;p17"/>
          <p:cNvSpPr txBox="1"/>
          <p:nvPr>
            <p:ph idx="7" type="body"/>
          </p:nvPr>
        </p:nvSpPr>
        <p:spPr>
          <a:xfrm>
            <a:off x="965200" y="5287253"/>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ain Ideas">
  <p:cSld name="Four Main Ideas">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18"/>
          <p:cNvSpPr/>
          <p:nvPr/>
        </p:nvSpPr>
        <p:spPr>
          <a:xfrm>
            <a:off x="976372" y="4909688"/>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a:off x="976372" y="2999740"/>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8"/>
          <p:cNvSpPr/>
          <p:nvPr/>
        </p:nvSpPr>
        <p:spPr>
          <a:xfrm>
            <a:off x="5300160" y="4909688"/>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p:nvPr/>
        </p:nvSpPr>
        <p:spPr>
          <a:xfrm>
            <a:off x="5300160" y="2999740"/>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txBox="1"/>
          <p:nvPr>
            <p:ph idx="1" type="body"/>
          </p:nvPr>
        </p:nvSpPr>
        <p:spPr>
          <a:xfrm>
            <a:off x="976372" y="787400"/>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5" name="Google Shape;115;p18"/>
          <p:cNvSpPr txBox="1"/>
          <p:nvPr>
            <p:ph idx="2" type="body"/>
          </p:nvPr>
        </p:nvSpPr>
        <p:spPr>
          <a:xfrm>
            <a:off x="1433933"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6" name="Google Shape;116;p18"/>
          <p:cNvSpPr txBox="1"/>
          <p:nvPr>
            <p:ph idx="3" type="body"/>
          </p:nvPr>
        </p:nvSpPr>
        <p:spPr>
          <a:xfrm>
            <a:off x="5757721"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7" name="Google Shape;117;p18"/>
          <p:cNvSpPr txBox="1"/>
          <p:nvPr>
            <p:ph idx="4" type="body"/>
          </p:nvPr>
        </p:nvSpPr>
        <p:spPr>
          <a:xfrm>
            <a:off x="5757721"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8" name="Google Shape;118;p18"/>
          <p:cNvSpPr txBox="1"/>
          <p:nvPr>
            <p:ph idx="5" type="body"/>
          </p:nvPr>
        </p:nvSpPr>
        <p:spPr>
          <a:xfrm>
            <a:off x="1433933"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Two Pic">
  <p:cSld name="1_Two Text/Two Pic">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9"/>
          <p:cNvSpPr txBox="1"/>
          <p:nvPr>
            <p:ph idx="1" type="body"/>
          </p:nvPr>
        </p:nvSpPr>
        <p:spPr>
          <a:xfrm>
            <a:off x="1473200" y="358962"/>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1" name="Google Shape;121;p19"/>
          <p:cNvSpPr txBox="1"/>
          <p:nvPr>
            <p:ph idx="2" type="body"/>
          </p:nvPr>
        </p:nvSpPr>
        <p:spPr>
          <a:xfrm>
            <a:off x="1473200" y="896679"/>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19"/>
          <p:cNvSpPr txBox="1"/>
          <p:nvPr>
            <p:ph idx="3" type="body"/>
          </p:nvPr>
        </p:nvSpPr>
        <p:spPr>
          <a:xfrm>
            <a:off x="1476745" y="3937000"/>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3" name="Google Shape;123;p19"/>
          <p:cNvSpPr txBox="1"/>
          <p:nvPr>
            <p:ph idx="4" type="body"/>
          </p:nvPr>
        </p:nvSpPr>
        <p:spPr>
          <a:xfrm>
            <a:off x="1476745" y="4474718"/>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4" name="Google Shape;124;p19"/>
          <p:cNvSpPr/>
          <p:nvPr>
            <p:ph idx="5" type="pic"/>
          </p:nvPr>
        </p:nvSpPr>
        <p:spPr>
          <a:xfrm>
            <a:off x="6576786" y="0"/>
            <a:ext cx="5615214" cy="3429000"/>
          </a:xfrm>
          <a:prstGeom prst="rect">
            <a:avLst/>
          </a:prstGeom>
          <a:noFill/>
          <a:ln>
            <a:noFill/>
          </a:ln>
        </p:spPr>
      </p:sp>
      <p:sp>
        <p:nvSpPr>
          <p:cNvPr id="125" name="Google Shape;125;p19"/>
          <p:cNvSpPr/>
          <p:nvPr>
            <p:ph idx="6" type="pic"/>
          </p:nvPr>
        </p:nvSpPr>
        <p:spPr>
          <a:xfrm>
            <a:off x="6554340" y="3429000"/>
            <a:ext cx="5615214" cy="34290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p:cSld name="Four Points">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20"/>
          <p:cNvSpPr txBox="1"/>
          <p:nvPr>
            <p:ph idx="1" type="body"/>
          </p:nvPr>
        </p:nvSpPr>
        <p:spPr>
          <a:xfrm>
            <a:off x="514154"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8" name="Google Shape;128;p20"/>
          <p:cNvSpPr txBox="1"/>
          <p:nvPr>
            <p:ph idx="2" type="body"/>
          </p:nvPr>
        </p:nvSpPr>
        <p:spPr>
          <a:xfrm>
            <a:off x="4521200" y="68580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9" name="Google Shape;129;p20"/>
          <p:cNvSpPr txBox="1"/>
          <p:nvPr>
            <p:ph idx="3" type="body"/>
          </p:nvPr>
        </p:nvSpPr>
        <p:spPr>
          <a:xfrm>
            <a:off x="4877047" y="157655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0" name="Google Shape;130;p20"/>
          <p:cNvSpPr txBox="1"/>
          <p:nvPr>
            <p:ph idx="4" type="body"/>
          </p:nvPr>
        </p:nvSpPr>
        <p:spPr>
          <a:xfrm>
            <a:off x="4521200" y="3557294"/>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1" name="Google Shape;131;p20"/>
          <p:cNvSpPr txBox="1"/>
          <p:nvPr>
            <p:ph idx="5" type="body"/>
          </p:nvPr>
        </p:nvSpPr>
        <p:spPr>
          <a:xfrm>
            <a:off x="4877047" y="4448046"/>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2" name="Google Shape;132;p20"/>
          <p:cNvSpPr txBox="1"/>
          <p:nvPr>
            <p:ph idx="6" type="body"/>
          </p:nvPr>
        </p:nvSpPr>
        <p:spPr>
          <a:xfrm>
            <a:off x="8398357" y="67930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3" name="Google Shape;133;p20"/>
          <p:cNvSpPr txBox="1"/>
          <p:nvPr>
            <p:ph idx="7" type="body"/>
          </p:nvPr>
        </p:nvSpPr>
        <p:spPr>
          <a:xfrm>
            <a:off x="8754204" y="157005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4" name="Google Shape;134;p20"/>
          <p:cNvSpPr txBox="1"/>
          <p:nvPr>
            <p:ph idx="8" type="body"/>
          </p:nvPr>
        </p:nvSpPr>
        <p:spPr>
          <a:xfrm>
            <a:off x="8374729" y="356379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5" name="Google Shape;135;p20"/>
          <p:cNvSpPr txBox="1"/>
          <p:nvPr>
            <p:ph idx="9" type="body"/>
          </p:nvPr>
        </p:nvSpPr>
        <p:spPr>
          <a:xfrm>
            <a:off x="8730576" y="445454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Picture">
  <p:cSld name="Main Text/Pictur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737659" y="2565400"/>
            <a:ext cx="6120341"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737659" y="3581400"/>
            <a:ext cx="6120341" cy="28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 name="Google Shape;15;p3"/>
          <p:cNvSpPr/>
          <p:nvPr>
            <p:ph idx="4" type="pic"/>
          </p:nvPr>
        </p:nvSpPr>
        <p:spPr>
          <a:xfrm>
            <a:off x="7225241" y="1163638"/>
            <a:ext cx="4229100" cy="3921125"/>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1 - Inverse">
  <p:cSld name="Four Points 1 - Inverse">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1"/>
          <p:cNvSpPr txBox="1"/>
          <p:nvPr>
            <p:ph idx="1" type="body"/>
          </p:nvPr>
        </p:nvSpPr>
        <p:spPr>
          <a:xfrm>
            <a:off x="8890000" y="8292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8" name="Google Shape;138;p21"/>
          <p:cNvSpPr txBox="1"/>
          <p:nvPr>
            <p:ph idx="2" type="body"/>
          </p:nvPr>
        </p:nvSpPr>
        <p:spPr>
          <a:xfrm>
            <a:off x="558553" y="840766"/>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9" name="Google Shape;139;p21"/>
          <p:cNvSpPr txBox="1"/>
          <p:nvPr>
            <p:ph idx="3" type="body"/>
          </p:nvPr>
        </p:nvSpPr>
        <p:spPr>
          <a:xfrm>
            <a:off x="914400" y="1731518"/>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0" name="Google Shape;140;p21"/>
          <p:cNvSpPr txBox="1"/>
          <p:nvPr>
            <p:ph idx="4" type="body"/>
          </p:nvPr>
        </p:nvSpPr>
        <p:spPr>
          <a:xfrm>
            <a:off x="558553" y="371226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1" name="Google Shape;141;p21"/>
          <p:cNvSpPr txBox="1"/>
          <p:nvPr>
            <p:ph idx="5" type="body"/>
          </p:nvPr>
        </p:nvSpPr>
        <p:spPr>
          <a:xfrm>
            <a:off x="914400" y="460301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2" name="Google Shape;142;p21"/>
          <p:cNvSpPr txBox="1"/>
          <p:nvPr>
            <p:ph idx="6" type="body"/>
          </p:nvPr>
        </p:nvSpPr>
        <p:spPr>
          <a:xfrm>
            <a:off x="4435711" y="83426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3" name="Google Shape;143;p21"/>
          <p:cNvSpPr txBox="1"/>
          <p:nvPr>
            <p:ph idx="7" type="body"/>
          </p:nvPr>
        </p:nvSpPr>
        <p:spPr>
          <a:xfrm>
            <a:off x="4791557" y="172502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4" name="Google Shape;144;p21"/>
          <p:cNvSpPr txBox="1"/>
          <p:nvPr>
            <p:ph idx="8" type="body"/>
          </p:nvPr>
        </p:nvSpPr>
        <p:spPr>
          <a:xfrm>
            <a:off x="4412083" y="371875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5" name="Google Shape;145;p21"/>
          <p:cNvSpPr txBox="1"/>
          <p:nvPr>
            <p:ph idx="9" type="body"/>
          </p:nvPr>
        </p:nvSpPr>
        <p:spPr>
          <a:xfrm>
            <a:off x="4767930" y="460951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2">
  <p:cSld name="Four Points Alt 2">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22"/>
          <p:cNvSpPr/>
          <p:nvPr/>
        </p:nvSpPr>
        <p:spPr>
          <a:xfrm>
            <a:off x="989367"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2"/>
          <p:cNvSpPr txBox="1"/>
          <p:nvPr>
            <p:ph idx="1" type="body"/>
          </p:nvPr>
        </p:nvSpPr>
        <p:spPr>
          <a:xfrm>
            <a:off x="976371" y="803468"/>
            <a:ext cx="664362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D2F"/>
              </a:buClr>
              <a:buSzPts val="5000"/>
              <a:buFont typeface="Arial"/>
              <a:buNone/>
              <a:defRPr b="0" i="0" sz="5000" u="none" cap="none" strike="noStrike">
                <a:solidFill>
                  <a:srgbClr val="000D2F"/>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9" name="Google Shape;149;p22"/>
          <p:cNvSpPr txBox="1"/>
          <p:nvPr>
            <p:ph idx="2" type="body"/>
          </p:nvPr>
        </p:nvSpPr>
        <p:spPr>
          <a:xfrm>
            <a:off x="1426867"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0" name="Google Shape;150;p22"/>
          <p:cNvSpPr txBox="1"/>
          <p:nvPr>
            <p:ph idx="3" type="body"/>
          </p:nvPr>
        </p:nvSpPr>
        <p:spPr>
          <a:xfrm>
            <a:off x="1428048"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1" name="Google Shape;151;p22"/>
          <p:cNvSpPr/>
          <p:nvPr/>
        </p:nvSpPr>
        <p:spPr>
          <a:xfrm>
            <a:off x="6311681"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2"/>
          <p:cNvSpPr txBox="1"/>
          <p:nvPr>
            <p:ph idx="4" type="body"/>
          </p:nvPr>
        </p:nvSpPr>
        <p:spPr>
          <a:xfrm>
            <a:off x="6749182"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3" name="Google Shape;153;p22"/>
          <p:cNvSpPr txBox="1"/>
          <p:nvPr>
            <p:ph idx="5" type="body"/>
          </p:nvPr>
        </p:nvSpPr>
        <p:spPr>
          <a:xfrm>
            <a:off x="6750363"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4" name="Google Shape;154;p22"/>
          <p:cNvSpPr/>
          <p:nvPr/>
        </p:nvSpPr>
        <p:spPr>
          <a:xfrm>
            <a:off x="989367"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2"/>
          <p:cNvSpPr txBox="1"/>
          <p:nvPr>
            <p:ph idx="6" type="body"/>
          </p:nvPr>
        </p:nvSpPr>
        <p:spPr>
          <a:xfrm>
            <a:off x="1426867"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6" name="Google Shape;156;p22"/>
          <p:cNvSpPr txBox="1"/>
          <p:nvPr>
            <p:ph idx="7" type="body"/>
          </p:nvPr>
        </p:nvSpPr>
        <p:spPr>
          <a:xfrm>
            <a:off x="1428048"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7" name="Google Shape;157;p22"/>
          <p:cNvSpPr/>
          <p:nvPr/>
        </p:nvSpPr>
        <p:spPr>
          <a:xfrm>
            <a:off x="6348819"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2"/>
          <p:cNvSpPr txBox="1"/>
          <p:nvPr>
            <p:ph idx="8" type="body"/>
          </p:nvPr>
        </p:nvSpPr>
        <p:spPr>
          <a:xfrm>
            <a:off x="6786319"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9" name="Google Shape;159;p22"/>
          <p:cNvSpPr txBox="1"/>
          <p:nvPr>
            <p:ph idx="9" type="body"/>
          </p:nvPr>
        </p:nvSpPr>
        <p:spPr>
          <a:xfrm>
            <a:off x="6787500"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Dark">
  <p:cSld name="Closing Dark">
    <p:bg>
      <p:bgPr>
        <a:blipFill>
          <a:blip r:embed="rId2">
            <a:alphaModFix/>
          </a:blip>
          <a:stretch>
            <a:fillRect/>
          </a:stretch>
        </a:blipFill>
      </p:bgPr>
    </p:bg>
    <p:spTree>
      <p:nvGrpSpPr>
        <p:cNvPr id="160"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b="0" l="0" r="0" t="0"/>
          <a:stretch/>
        </p:blipFill>
        <p:spPr>
          <a:xfrm>
            <a:off x="1253194" y="3342094"/>
            <a:ext cx="2825809" cy="1275146"/>
          </a:xfrm>
          <a:prstGeom prst="rect">
            <a:avLst/>
          </a:prstGeom>
          <a:noFill/>
          <a:ln>
            <a:noFill/>
          </a:ln>
        </p:spPr>
      </p:pic>
      <p:sp>
        <p:nvSpPr>
          <p:cNvPr id="162" name="Google Shape;162;p23"/>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3" name="Google Shape;163;p23"/>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4" name="Google Shape;164;p23"/>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5" name="Google Shape;165;p23"/>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6" name="Google Shape;166;p23"/>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7" name="Google Shape;167;p23"/>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8" name="Google Shape;168;p23"/>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FEFFF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Light">
  <p:cSld name="1_Closing Light">
    <p:bg>
      <p:bgPr>
        <a:blipFill>
          <a:blip r:embed="rId2">
            <a:alphaModFix/>
          </a:blip>
          <a:stretch>
            <a:fillRect/>
          </a:stretch>
        </a:blipFill>
      </p:bgPr>
    </p:bg>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0" l="0" r="0" t="0"/>
          <a:stretch/>
        </p:blipFill>
        <p:spPr>
          <a:xfrm>
            <a:off x="1253194" y="3276600"/>
            <a:ext cx="3048000" cy="1377377"/>
          </a:xfrm>
          <a:prstGeom prst="rect">
            <a:avLst/>
          </a:prstGeom>
          <a:noFill/>
          <a:ln>
            <a:noFill/>
          </a:ln>
        </p:spPr>
      </p:pic>
      <p:sp>
        <p:nvSpPr>
          <p:cNvPr id="171" name="Google Shape;171;p24"/>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000D2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172" name="Google Shape;172;p24"/>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3" name="Google Shape;173;p24"/>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4" name="Google Shape;174;p24"/>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5" name="Google Shape;175;p24"/>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6" name="Google Shape;176;p24"/>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7" name="Google Shape;177;p24"/>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 Dark">
    <p:bg>
      <p:bgPr>
        <a:blipFill>
          <a:blip r:embed="rId2">
            <a:alphaModFix/>
          </a:blip>
          <a:stretch>
            <a:fillRect/>
          </a:stretch>
        </a:blipFill>
      </p:bgPr>
    </p:bg>
    <p:spTree>
      <p:nvGrpSpPr>
        <p:cNvPr id="178"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9"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p:cSld name="Four Points Alt">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idx="1" type="body"/>
          </p:nvPr>
        </p:nvSpPr>
        <p:spPr>
          <a:xfrm>
            <a:off x="508000"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8" name="Google Shape;18;p4"/>
          <p:cNvSpPr txBox="1"/>
          <p:nvPr>
            <p:ph idx="2" type="body"/>
          </p:nvPr>
        </p:nvSpPr>
        <p:spPr>
          <a:xfrm>
            <a:off x="4572000" y="685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9" name="Google Shape;19;p4"/>
          <p:cNvSpPr txBox="1"/>
          <p:nvPr>
            <p:ph idx="3" type="body"/>
          </p:nvPr>
        </p:nvSpPr>
        <p:spPr>
          <a:xfrm>
            <a:off x="4992833" y="1244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0" name="Google Shape;20;p4"/>
          <p:cNvSpPr txBox="1"/>
          <p:nvPr>
            <p:ph idx="4" type="body"/>
          </p:nvPr>
        </p:nvSpPr>
        <p:spPr>
          <a:xfrm>
            <a:off x="4572000" y="2209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1" name="Google Shape;21;p4"/>
          <p:cNvSpPr txBox="1"/>
          <p:nvPr>
            <p:ph idx="5" type="body"/>
          </p:nvPr>
        </p:nvSpPr>
        <p:spPr>
          <a:xfrm>
            <a:off x="4992833" y="2768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2" name="Google Shape;22;p4"/>
          <p:cNvSpPr txBox="1"/>
          <p:nvPr>
            <p:ph idx="6" type="body"/>
          </p:nvPr>
        </p:nvSpPr>
        <p:spPr>
          <a:xfrm>
            <a:off x="4572000" y="3733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3" name="Google Shape;23;p4"/>
          <p:cNvSpPr txBox="1"/>
          <p:nvPr>
            <p:ph idx="7" type="body"/>
          </p:nvPr>
        </p:nvSpPr>
        <p:spPr>
          <a:xfrm>
            <a:off x="4992833" y="4292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4" name="Google Shape;24;p4"/>
          <p:cNvSpPr txBox="1"/>
          <p:nvPr>
            <p:ph idx="8" type="body"/>
          </p:nvPr>
        </p:nvSpPr>
        <p:spPr>
          <a:xfrm>
            <a:off x="4572000" y="5257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5" name="Google Shape;25;p4"/>
          <p:cNvSpPr txBox="1"/>
          <p:nvPr>
            <p:ph idx="9" type="body"/>
          </p:nvPr>
        </p:nvSpPr>
        <p:spPr>
          <a:xfrm>
            <a:off x="4992833" y="5816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idx="1" type="body"/>
          </p:nvPr>
        </p:nvSpPr>
        <p:spPr>
          <a:xfrm>
            <a:off x="1550712" y="825988"/>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8" name="Google Shape;28;p5"/>
          <p:cNvSpPr txBox="1"/>
          <p:nvPr>
            <p:ph idx="2" type="body"/>
          </p:nvPr>
        </p:nvSpPr>
        <p:spPr>
          <a:xfrm>
            <a:off x="1555985"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9" name="Google Shape;29;p5"/>
          <p:cNvSpPr txBox="1"/>
          <p:nvPr>
            <p:ph idx="3" type="body"/>
          </p:nvPr>
        </p:nvSpPr>
        <p:spPr>
          <a:xfrm>
            <a:off x="1550712"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0" name="Google Shape;30;p5"/>
          <p:cNvSpPr txBox="1"/>
          <p:nvPr>
            <p:ph idx="4" type="body"/>
          </p:nvPr>
        </p:nvSpPr>
        <p:spPr>
          <a:xfrm>
            <a:off x="4888121"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1" name="Google Shape;31;p5"/>
          <p:cNvSpPr txBox="1"/>
          <p:nvPr>
            <p:ph idx="5" type="body"/>
          </p:nvPr>
        </p:nvSpPr>
        <p:spPr>
          <a:xfrm>
            <a:off x="4882847"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2" name="Google Shape;32;p5"/>
          <p:cNvSpPr txBox="1"/>
          <p:nvPr>
            <p:ph idx="6" type="body"/>
          </p:nvPr>
        </p:nvSpPr>
        <p:spPr>
          <a:xfrm>
            <a:off x="8222072" y="5264745"/>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3" name="Google Shape;33;p5"/>
          <p:cNvSpPr txBox="1"/>
          <p:nvPr>
            <p:ph idx="7" type="body"/>
          </p:nvPr>
        </p:nvSpPr>
        <p:spPr>
          <a:xfrm>
            <a:off x="8216799" y="5690927"/>
            <a:ext cx="2532031" cy="5828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4" name="Google Shape;34;p5"/>
          <p:cNvSpPr/>
          <p:nvPr>
            <p:ph idx="8" type="pic"/>
          </p:nvPr>
        </p:nvSpPr>
        <p:spPr>
          <a:xfrm>
            <a:off x="1555986" y="2984949"/>
            <a:ext cx="2505075" cy="1967442"/>
          </a:xfrm>
          <a:prstGeom prst="rect">
            <a:avLst/>
          </a:prstGeom>
          <a:noFill/>
          <a:ln>
            <a:noFill/>
          </a:ln>
        </p:spPr>
      </p:sp>
      <p:sp>
        <p:nvSpPr>
          <p:cNvPr id="35" name="Google Shape;35;p5"/>
          <p:cNvSpPr/>
          <p:nvPr>
            <p:ph idx="9" type="pic"/>
          </p:nvPr>
        </p:nvSpPr>
        <p:spPr>
          <a:xfrm>
            <a:off x="4882848" y="2998307"/>
            <a:ext cx="2505075" cy="1967442"/>
          </a:xfrm>
          <a:prstGeom prst="rect">
            <a:avLst/>
          </a:prstGeom>
          <a:noFill/>
          <a:ln>
            <a:noFill/>
          </a:ln>
        </p:spPr>
      </p:sp>
      <p:sp>
        <p:nvSpPr>
          <p:cNvPr id="36" name="Google Shape;36;p5"/>
          <p:cNvSpPr/>
          <p:nvPr>
            <p:ph idx="13" type="pic"/>
          </p:nvPr>
        </p:nvSpPr>
        <p:spPr>
          <a:xfrm>
            <a:off x="8206167" y="2981569"/>
            <a:ext cx="2505075" cy="196744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2 - Inverse">
  <p:cSld name="Four Points 2 - Inverse">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idx="1" type="body"/>
          </p:nvPr>
        </p:nvSpPr>
        <p:spPr>
          <a:xfrm>
            <a:off x="8890000" y="7151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660400" y="715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1081233" y="1273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60400" y="2239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2" name="Google Shape;42;p6"/>
          <p:cNvSpPr txBox="1"/>
          <p:nvPr>
            <p:ph idx="5" type="body"/>
          </p:nvPr>
        </p:nvSpPr>
        <p:spPr>
          <a:xfrm>
            <a:off x="1081233" y="2797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3" name="Google Shape;43;p6"/>
          <p:cNvSpPr txBox="1"/>
          <p:nvPr>
            <p:ph idx="6" type="body"/>
          </p:nvPr>
        </p:nvSpPr>
        <p:spPr>
          <a:xfrm>
            <a:off x="660400" y="3763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4" name="Google Shape;44;p6"/>
          <p:cNvSpPr txBox="1"/>
          <p:nvPr>
            <p:ph idx="7" type="body"/>
          </p:nvPr>
        </p:nvSpPr>
        <p:spPr>
          <a:xfrm>
            <a:off x="1081233" y="4321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5" name="Google Shape;45;p6"/>
          <p:cNvSpPr txBox="1"/>
          <p:nvPr>
            <p:ph idx="8" type="body"/>
          </p:nvPr>
        </p:nvSpPr>
        <p:spPr>
          <a:xfrm>
            <a:off x="660400" y="5287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6" name="Google Shape;46;p6"/>
          <p:cNvSpPr txBox="1"/>
          <p:nvPr>
            <p:ph idx="9" type="body"/>
          </p:nvPr>
        </p:nvSpPr>
        <p:spPr>
          <a:xfrm>
            <a:off x="1081233" y="5845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p:cSld name="Blank Light">
    <p:bg>
      <p:bgPr>
        <a:blipFill>
          <a:blip r:embed="rId2">
            <a:alphaModFix/>
          </a:blip>
          <a:stretch>
            <a:fillRect/>
          </a:stretch>
        </a:blipFill>
      </p:bgPr>
    </p:bg>
    <p:spTree>
      <p:nvGrpSpPr>
        <p:cNvPr id="47" name="Shape 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Points w/ Bullets">
  <p:cSld name="1_Four Points w/ Bullets">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8"/>
          <p:cNvSpPr txBox="1"/>
          <p:nvPr>
            <p:ph idx="1" type="body"/>
          </p:nvPr>
        </p:nvSpPr>
        <p:spPr>
          <a:xfrm>
            <a:off x="1371600" y="4749800"/>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0" name="Google Shape;50;p8"/>
          <p:cNvSpPr txBox="1"/>
          <p:nvPr>
            <p:ph idx="2" type="body"/>
          </p:nvPr>
        </p:nvSpPr>
        <p:spPr>
          <a:xfrm>
            <a:off x="5638800" y="939800"/>
            <a:ext cx="6197600" cy="5334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1712"/>
              </a:spcBef>
              <a:spcAft>
                <a:spcPts val="0"/>
              </a:spcAft>
              <a:buClr>
                <a:srgbClr val="BE2D2D"/>
              </a:buClr>
              <a:buSzPts val="2400"/>
              <a:buFont typeface="Noto Sans"/>
              <a:buChar char="▪"/>
              <a:defRPr b="1" i="0" sz="2400" u="none" cap="none" strike="noStrike">
                <a:solidFill>
                  <a:srgbClr val="BE2D2D"/>
                </a:solidFill>
                <a:latin typeface="Calibri"/>
                <a:ea typeface="Calibri"/>
                <a:cs typeface="Calibri"/>
                <a:sym typeface="Calibri"/>
              </a:defRPr>
            </a:lvl1pPr>
            <a:lvl2pPr indent="-364045" lvl="1" marL="914400" marR="0" rtl="0" algn="l">
              <a:lnSpc>
                <a:spcPct val="100000"/>
              </a:lnSpc>
              <a:spcBef>
                <a:spcPts val="512"/>
              </a:spcBef>
              <a:spcAft>
                <a:spcPts val="0"/>
              </a:spcAft>
              <a:buClr>
                <a:schemeClr val="dk1"/>
              </a:buClr>
              <a:buSzPts val="2133"/>
              <a:buFont typeface="Noto Sans"/>
              <a:buChar char="▪"/>
              <a:defRPr b="0" i="0" sz="2133" u="none" cap="none" strike="noStrike">
                <a:solidFill>
                  <a:schemeClr val="dk1"/>
                </a:solidFill>
                <a:latin typeface="Calibri"/>
                <a:ea typeface="Calibri"/>
                <a:cs typeface="Calibri"/>
                <a:sym typeface="Calibri"/>
              </a:defRPr>
            </a:lvl2pPr>
            <a:lvl3pPr indent="-330200" lvl="2" marL="1371600" marR="0" rtl="0" algn="l">
              <a:lnSpc>
                <a:spcPct val="100000"/>
              </a:lnSpc>
              <a:spcBef>
                <a:spcPts val="512"/>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itle">
  <p:cSld name="Dark Title">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0" r="0" t="0"/>
          <a:stretch/>
        </p:blipFill>
        <p:spPr>
          <a:xfrm>
            <a:off x="7416801" y="5023294"/>
            <a:ext cx="3290071" cy="1484645"/>
          </a:xfrm>
          <a:prstGeom prst="rect">
            <a:avLst/>
          </a:prstGeom>
          <a:noFill/>
          <a:ln>
            <a:noFill/>
          </a:ln>
        </p:spPr>
      </p:pic>
      <p:sp>
        <p:nvSpPr>
          <p:cNvPr id="53" name="Google Shape;53;p9"/>
          <p:cNvSpPr txBox="1"/>
          <p:nvPr>
            <p:ph idx="1" type="body"/>
          </p:nvPr>
        </p:nvSpPr>
        <p:spPr>
          <a:xfrm>
            <a:off x="914400" y="1019461"/>
            <a:ext cx="7620000" cy="269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81000" lvl="1" marL="914400" marR="0" rtl="0" algn="l">
              <a:lnSpc>
                <a:spcPct val="100000"/>
              </a:lnSpc>
              <a:spcBef>
                <a:spcPts val="480"/>
              </a:spcBef>
              <a:spcAft>
                <a:spcPts val="0"/>
              </a:spcAft>
              <a:buClr>
                <a:srgbClr val="BE2D2D"/>
              </a:buClr>
              <a:buSzPts val="2400"/>
              <a:buFont typeface="Arial"/>
              <a:buChar char="–"/>
              <a:defRPr b="0" i="0" sz="2400" u="none" cap="none" strike="noStrike">
                <a:solidFill>
                  <a:srgbClr val="BE2D2D"/>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BE2D2D"/>
              </a:buClr>
              <a:buSzPts val="1600"/>
              <a:buFont typeface="Arial"/>
              <a:buChar char="•"/>
              <a:defRPr b="0" i="0" sz="1600" u="none" cap="none" strike="noStrike">
                <a:solidFill>
                  <a:srgbClr val="BE2D2D"/>
                </a:solidFill>
                <a:latin typeface="Calibri"/>
                <a:ea typeface="Calibri"/>
                <a:cs typeface="Calibri"/>
                <a:sym typeface="Calibri"/>
              </a:defRPr>
            </a:lvl3pPr>
            <a:lvl4pPr indent="-313245" lvl="3" marL="18288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4pPr>
            <a:lvl5pPr indent="-313245" lvl="4" marL="22860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4" name="Google Shape;54;p9"/>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chemeClr val="lt1"/>
              </a:buClr>
              <a:buSzPts val="4400"/>
              <a:buFont typeface="Arial"/>
              <a:buNone/>
              <a:defRPr b="0" i="0" sz="4400"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5" name="Google Shape;55;p9"/>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chemeClr val="lt1"/>
              </a:buClr>
              <a:buSzPts val="2933"/>
              <a:buFont typeface="Arial"/>
              <a:buNone/>
              <a:defRPr b="0" i="0" sz="29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0"/>
          <p:cNvSpPr txBox="1"/>
          <p:nvPr>
            <p:ph idx="1" type="body"/>
          </p:nvPr>
        </p:nvSpPr>
        <p:spPr>
          <a:xfrm>
            <a:off x="762000" y="1905000"/>
            <a:ext cx="50800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8" name="Google Shape;58;p10"/>
          <p:cNvSpPr txBox="1"/>
          <p:nvPr>
            <p:ph idx="2" type="body"/>
          </p:nvPr>
        </p:nvSpPr>
        <p:spPr>
          <a:xfrm>
            <a:off x="762000" y="2057400"/>
            <a:ext cx="4622800" cy="76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9" name="Google Shape;59;p10"/>
          <p:cNvSpPr/>
          <p:nvPr>
            <p:ph idx="3" type="pic"/>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nrckids.org/CFOC/Database/4.3.1" TargetMode="External"/><Relationship Id="rId4" Type="http://schemas.openxmlformats.org/officeDocument/2006/relationships/hyperlink" Target="https://www.aapd.org/globalassets/media/policies_guidelines/e_healthybev.pdf" TargetMode="External"/><Relationship Id="rId5" Type="http://schemas.openxmlformats.org/officeDocument/2006/relationships/hyperlink" Target="https://www.fns.usda.gov/tn/feeding-infants-child-and-adult-care-food-program" TargetMode="External"/><Relationship Id="rId6" Type="http://schemas.openxmlformats.org/officeDocument/2006/relationships/hyperlink" Target="https://wicworks.fns.usda.gov/sites/default/files/media/document/infant-feeding-guide.pdf" TargetMode="External"/><Relationship Id="rId7" Type="http://schemas.openxmlformats.org/officeDocument/2006/relationships/hyperlink" Target="https://portal.ct.gov/SDE/Nutrition/CACFP-Child-Care-Centers" TargetMode="External"/><Relationship Id="rId8" Type="http://schemas.openxmlformats.org/officeDocument/2006/relationships/hyperlink" Target="https://portal.ct.gov/SDE/Nutrition/CACFP-Child-Care-Cent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hyperlink" Target="https://nrckids.org/CFOC/Database/4.3.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nrckids.org/CFOC/Database/4.3.1.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nrckids.org/CFOC/Database/4.3.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idx="1" type="body"/>
          </p:nvPr>
        </p:nvSpPr>
        <p:spPr>
          <a:xfrm>
            <a:off x="914400" y="1416878"/>
            <a:ext cx="8160026" cy="274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E2D2D"/>
              </a:buClr>
              <a:buSzPts val="8800"/>
              <a:buNone/>
            </a:pPr>
            <a:r>
              <a:rPr lang="en-US"/>
              <a:t>Feeding Scenarios: Infants</a:t>
            </a:r>
            <a:endParaRPr/>
          </a:p>
        </p:txBody>
      </p:sp>
      <p:sp>
        <p:nvSpPr>
          <p:cNvPr id="185" name="Google Shape;185;p27"/>
          <p:cNvSpPr txBox="1"/>
          <p:nvPr/>
        </p:nvSpPr>
        <p:spPr>
          <a:xfrm>
            <a:off x="846525" y="6244575"/>
            <a:ext cx="1607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1640"/>
                </a:solidFill>
                <a:latin typeface="Oswald SemiBold"/>
                <a:ea typeface="Oswald SemiBold"/>
                <a:cs typeface="Oswald SemiBold"/>
                <a:sym typeface="Oswald SemiBold"/>
              </a:rPr>
              <a:t>February 2023</a:t>
            </a:r>
            <a:endParaRPr b="0" i="0" sz="1400" u="none" cap="none" strike="noStrike">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Transition from Bottle to Cup</a:t>
            </a:r>
            <a:endParaRPr/>
          </a:p>
        </p:txBody>
      </p:sp>
      <p:sp>
        <p:nvSpPr>
          <p:cNvPr id="242" name="Google Shape;242;p36"/>
          <p:cNvSpPr txBox="1"/>
          <p:nvPr>
            <p:ph idx="3" type="body"/>
          </p:nvPr>
        </p:nvSpPr>
        <p:spPr>
          <a:xfrm>
            <a:off x="678425" y="2136500"/>
            <a:ext cx="6498000" cy="370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52049"/>
              </a:buClr>
              <a:buSzPts val="2100"/>
              <a:buNone/>
            </a:pPr>
            <a:r>
              <a:t/>
            </a:r>
            <a:endParaRPr sz="1300">
              <a:solidFill>
                <a:srgbClr val="000000"/>
              </a:solidFill>
            </a:endParaRPr>
          </a:p>
          <a:p>
            <a:pPr indent="0" lvl="0" marL="0" rtl="0" algn="l">
              <a:lnSpc>
                <a:spcPct val="100000"/>
              </a:lnSpc>
              <a:spcBef>
                <a:spcPts val="420"/>
              </a:spcBef>
              <a:spcAft>
                <a:spcPts val="0"/>
              </a:spcAft>
              <a:buSzPts val="2133"/>
              <a:buNone/>
            </a:pPr>
            <a:r>
              <a:rPr lang="en-US" sz="2400">
                <a:solidFill>
                  <a:srgbClr val="000000"/>
                </a:solidFill>
              </a:rPr>
              <a:t>In general, infants may be able to drink from a cup (without a lid) as young as 6 months of age and should transition away from a bottle around 12 to 18 months. </a:t>
            </a:r>
            <a:endParaRPr sz="2400">
              <a:solidFill>
                <a:srgbClr val="000000"/>
              </a:solidFill>
            </a:endParaRPr>
          </a:p>
          <a:p>
            <a:pPr indent="-342900" lvl="0" marL="342900" rtl="0" algn="l">
              <a:lnSpc>
                <a:spcPct val="100000"/>
              </a:lnSpc>
              <a:spcBef>
                <a:spcPts val="420"/>
              </a:spcBef>
              <a:spcAft>
                <a:spcPts val="0"/>
              </a:spcAft>
              <a:buClr>
                <a:srgbClr val="000000"/>
              </a:buClr>
              <a:buSzPts val="2400"/>
              <a:buFont typeface="Calibri"/>
              <a:buChar char="▪"/>
            </a:pPr>
            <a:r>
              <a:rPr lang="en-US" sz="2400">
                <a:solidFill>
                  <a:srgbClr val="000000"/>
                </a:solidFill>
              </a:rPr>
              <a:t>Young infants will need their caregiver to hold the cup</a:t>
            </a:r>
            <a:endParaRPr sz="2400">
              <a:solidFill>
                <a:srgbClr val="000000"/>
              </a:solidFill>
            </a:endParaRPr>
          </a:p>
          <a:p>
            <a:pPr indent="-342900" lvl="0" marL="342900" rtl="0" algn="l">
              <a:lnSpc>
                <a:spcPct val="100000"/>
              </a:lnSpc>
              <a:spcBef>
                <a:spcPts val="420"/>
              </a:spcBef>
              <a:spcAft>
                <a:spcPts val="0"/>
              </a:spcAft>
              <a:buClr>
                <a:srgbClr val="000000"/>
              </a:buClr>
              <a:buSzPts val="2400"/>
              <a:buFont typeface="Calibri"/>
              <a:buChar char="▪"/>
            </a:pPr>
            <a:r>
              <a:rPr lang="en-US" sz="2400">
                <a:solidFill>
                  <a:srgbClr val="000000"/>
                </a:solidFill>
              </a:rPr>
              <a:t>Cups with lids (sippy cups) should be avoided </a:t>
            </a:r>
            <a:endParaRPr sz="2400">
              <a:solidFill>
                <a:srgbClr val="000000"/>
              </a:solidFill>
            </a:endParaRPr>
          </a:p>
          <a:p>
            <a:pPr indent="-342900" lvl="0" marL="342900" rtl="0" algn="l">
              <a:lnSpc>
                <a:spcPct val="100000"/>
              </a:lnSpc>
              <a:spcBef>
                <a:spcPts val="420"/>
              </a:spcBef>
              <a:spcAft>
                <a:spcPts val="0"/>
              </a:spcAft>
              <a:buClr>
                <a:srgbClr val="000000"/>
              </a:buClr>
              <a:buSzPts val="2400"/>
              <a:buFont typeface="Calibri"/>
              <a:buChar char="▪"/>
            </a:pPr>
            <a:r>
              <a:rPr lang="en-US" sz="2400">
                <a:solidFill>
                  <a:srgbClr val="000000"/>
                </a:solidFill>
              </a:rPr>
              <a:t>Children may be ready to drink from a cup when they can sit on their own and are able to seal their lower lip around the rim of the cup. This takes practice</a:t>
            </a:r>
            <a:endParaRPr sz="2400">
              <a:solidFill>
                <a:srgbClr val="000000"/>
              </a:solidFill>
            </a:endParaRPr>
          </a:p>
          <a:p>
            <a:pPr indent="0" lvl="0" marL="0" rtl="0" algn="l">
              <a:lnSpc>
                <a:spcPct val="100000"/>
              </a:lnSpc>
              <a:spcBef>
                <a:spcPts val="427"/>
              </a:spcBef>
              <a:spcAft>
                <a:spcPts val="0"/>
              </a:spcAft>
              <a:buClr>
                <a:schemeClr val="dk1"/>
              </a:buClr>
              <a:buSzPts val="2133"/>
              <a:buNone/>
            </a:pPr>
            <a:r>
              <a:t/>
            </a:r>
            <a:endParaRPr/>
          </a:p>
        </p:txBody>
      </p:sp>
      <p:pic>
        <p:nvPicPr>
          <p:cNvPr descr="A picture containing indoor, plastic&#10;&#10;Description automatically generated" id="243" name="Google Shape;243;p36"/>
          <p:cNvPicPr preferRelativeResize="0"/>
          <p:nvPr>
            <p:ph idx="4" type="pic"/>
          </p:nvPr>
        </p:nvPicPr>
        <p:blipFill rotWithShape="1">
          <a:blip r:embed="rId3">
            <a:alphaModFix/>
          </a:blip>
          <a:srcRect b="0" l="21" r="28637" t="0"/>
          <a:stretch/>
        </p:blipFill>
        <p:spPr>
          <a:xfrm>
            <a:off x="7357763" y="1256403"/>
            <a:ext cx="4229100" cy="3921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idx="1" type="body"/>
          </p:nvPr>
        </p:nvSpPr>
        <p:spPr>
          <a:xfrm>
            <a:off x="8836991" y="909868"/>
            <a:ext cx="2909466" cy="1524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6600"/>
              <a:buNone/>
            </a:pPr>
            <a:r>
              <a:rPr lang="en-US" sz="6600"/>
              <a:t>Table </a:t>
            </a:r>
            <a:endParaRPr/>
          </a:p>
          <a:p>
            <a:pPr indent="0" lvl="0" marL="0" rtl="0" algn="ctr">
              <a:lnSpc>
                <a:spcPct val="100000"/>
              </a:lnSpc>
              <a:spcBef>
                <a:spcPts val="1320"/>
              </a:spcBef>
              <a:spcAft>
                <a:spcPts val="0"/>
              </a:spcAft>
              <a:buClr>
                <a:schemeClr val="lt1"/>
              </a:buClr>
              <a:buSzPts val="6600"/>
              <a:buNone/>
            </a:pPr>
            <a:r>
              <a:rPr lang="en-US" sz="6600"/>
              <a:t>Foods</a:t>
            </a:r>
            <a:endParaRPr/>
          </a:p>
        </p:txBody>
      </p:sp>
      <p:sp>
        <p:nvSpPr>
          <p:cNvPr id="249" name="Google Shape;249;p37"/>
          <p:cNvSpPr txBox="1"/>
          <p:nvPr>
            <p:ph idx="3" type="body"/>
          </p:nvPr>
        </p:nvSpPr>
        <p:spPr>
          <a:xfrm>
            <a:off x="657175" y="486650"/>
            <a:ext cx="7246800" cy="5322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00"/>
              <a:buFont typeface="Noto Sans"/>
              <a:buChar char="▪"/>
            </a:pPr>
            <a:r>
              <a:rPr b="0" i="0" lang="en-US" sz="2800"/>
              <a:t>Once the </a:t>
            </a:r>
            <a:r>
              <a:rPr lang="en-US" sz="2800"/>
              <a:t>infant</a:t>
            </a:r>
            <a:r>
              <a:rPr b="0" i="0" lang="en-US" sz="2800"/>
              <a:t> starts pinching his/her fingers, he/she should be ready to self</a:t>
            </a:r>
            <a:r>
              <a:rPr lang="en-US" sz="2800"/>
              <a:t>-</a:t>
            </a:r>
            <a:r>
              <a:rPr b="0" i="0" lang="en-US" sz="2800"/>
              <a:t>feed with foods like beans, puffs and certain cereals</a:t>
            </a:r>
            <a:endParaRPr/>
          </a:p>
          <a:p>
            <a:pPr indent="-330200" lvl="1" marL="838225" rtl="0" algn="l">
              <a:lnSpc>
                <a:spcPct val="100000"/>
              </a:lnSpc>
              <a:spcBef>
                <a:spcPts val="1760"/>
              </a:spcBef>
              <a:spcAft>
                <a:spcPts val="0"/>
              </a:spcAft>
              <a:buClr>
                <a:srgbClr val="000000"/>
              </a:buClr>
              <a:buSzPts val="2600"/>
              <a:buFont typeface="Noto Sans"/>
              <a:buChar char="▪"/>
            </a:pPr>
            <a:r>
              <a:rPr lang="en-US" sz="2600">
                <a:solidFill>
                  <a:srgbClr val="000000"/>
                </a:solidFill>
              </a:rPr>
              <a:t>C</a:t>
            </a:r>
            <a:r>
              <a:rPr b="0" i="0" lang="en-US" sz="2600">
                <a:solidFill>
                  <a:srgbClr val="000000"/>
                </a:solidFill>
              </a:rPr>
              <a:t>heerios work well because they have a hol</a:t>
            </a:r>
            <a:r>
              <a:rPr lang="en-US" sz="2600">
                <a:solidFill>
                  <a:srgbClr val="000000"/>
                </a:solidFill>
              </a:rPr>
              <a:t>e in the middle, which prevents choking</a:t>
            </a:r>
            <a:endParaRPr sz="1667">
              <a:solidFill>
                <a:srgbClr val="000000"/>
              </a:solidFill>
            </a:endParaRPr>
          </a:p>
          <a:p>
            <a:pPr indent="-342900" lvl="0" marL="342900" rtl="0" algn="l">
              <a:lnSpc>
                <a:spcPct val="100000"/>
              </a:lnSpc>
              <a:spcBef>
                <a:spcPts val="1760"/>
              </a:spcBef>
              <a:spcAft>
                <a:spcPts val="0"/>
              </a:spcAft>
              <a:buSzPts val="2800"/>
              <a:buFont typeface="Noto Sans"/>
              <a:buChar char="▪"/>
            </a:pPr>
            <a:r>
              <a:rPr lang="en-US" sz="2800"/>
              <a:t>A</a:t>
            </a:r>
            <a:r>
              <a:rPr b="0" i="0" lang="en-US" sz="2800"/>
              <a:t> good time to start introducing table food is around </a:t>
            </a:r>
            <a:r>
              <a:rPr lang="en-US" sz="2800"/>
              <a:t>8 </a:t>
            </a:r>
            <a:r>
              <a:rPr b="0" i="0" lang="en-US" sz="2800"/>
              <a:t>months of age, but this depends on the </a:t>
            </a:r>
            <a:r>
              <a:rPr lang="en-US" sz="2800"/>
              <a:t>infant’s </a:t>
            </a:r>
            <a:r>
              <a:rPr b="0" i="0" lang="en-US" sz="2800"/>
              <a:t>developmental readiness</a:t>
            </a:r>
            <a:endParaRPr/>
          </a:p>
          <a:p>
            <a:pPr indent="-342900" lvl="0" marL="342900" rtl="0" algn="l">
              <a:lnSpc>
                <a:spcPct val="100000"/>
              </a:lnSpc>
              <a:spcBef>
                <a:spcPts val="1760"/>
              </a:spcBef>
              <a:spcAft>
                <a:spcPts val="0"/>
              </a:spcAft>
              <a:buSzPts val="2800"/>
              <a:buFont typeface="Noto Sans"/>
              <a:buChar char="▪"/>
            </a:pPr>
            <a:r>
              <a:rPr lang="en-US" sz="2800"/>
              <a:t>Most infants will not be ready to use utensils until approximately 18 months of age</a:t>
            </a:r>
            <a:endParaRPr/>
          </a:p>
          <a:p>
            <a:pPr indent="0" lvl="0" marL="0" rtl="0" algn="l">
              <a:lnSpc>
                <a:spcPct val="100000"/>
              </a:lnSpc>
              <a:spcBef>
                <a:spcPts val="1760"/>
              </a:spcBef>
              <a:spcAft>
                <a:spcPts val="0"/>
              </a:spcAft>
              <a:buClr>
                <a:srgbClr val="000000"/>
              </a:buClr>
              <a:buSzPts val="2800"/>
              <a:buNone/>
            </a:pPr>
            <a:r>
              <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nvSpPr>
        <p:spPr>
          <a:xfrm>
            <a:off x="1295401" y="1241284"/>
            <a:ext cx="9601196" cy="13038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Oswald"/>
              <a:buNone/>
            </a:pPr>
            <a:r>
              <a:rPr b="0" i="0" lang="en-US" sz="5400" u="none" cap="none" strike="noStrike">
                <a:solidFill>
                  <a:schemeClr val="dk1"/>
                </a:solidFill>
                <a:latin typeface="Oswald"/>
                <a:ea typeface="Oswald"/>
                <a:cs typeface="Oswald"/>
                <a:sym typeface="Oswald"/>
              </a:rPr>
              <a:t>Important to Note</a:t>
            </a:r>
            <a:endParaRPr b="0" i="0" sz="1400" u="none" cap="none" strike="noStrike">
              <a:solidFill>
                <a:srgbClr val="000000"/>
              </a:solidFill>
              <a:latin typeface="Arial"/>
              <a:ea typeface="Arial"/>
              <a:cs typeface="Arial"/>
              <a:sym typeface="Arial"/>
            </a:endParaRPr>
          </a:p>
        </p:txBody>
      </p:sp>
      <p:sp>
        <p:nvSpPr>
          <p:cNvPr id="255" name="Google Shape;255;p38"/>
          <p:cNvSpPr txBox="1"/>
          <p:nvPr/>
        </p:nvSpPr>
        <p:spPr>
          <a:xfrm>
            <a:off x="1295400" y="2334650"/>
            <a:ext cx="9601200" cy="3842400"/>
          </a:xfrm>
          <a:prstGeom prst="rect">
            <a:avLst/>
          </a:prstGeom>
          <a:noFill/>
          <a:ln>
            <a:noFill/>
          </a:ln>
        </p:spPr>
        <p:txBody>
          <a:bodyPr anchorCtr="0" anchor="t" bIns="45700" lIns="91425" spcFirstLastPara="1" rIns="91425" wrap="square" tIns="45700">
            <a:noAutofit/>
          </a:bodyPr>
          <a:lstStyle/>
          <a:p>
            <a:pPr indent="-228611" lvl="0" marL="228611" marR="0" rtl="0" algn="l">
              <a:lnSpc>
                <a:spcPct val="100000"/>
              </a:lnSpc>
              <a:spcBef>
                <a:spcPts val="0"/>
              </a:spcBef>
              <a:spcAft>
                <a:spcPts val="0"/>
              </a:spcAft>
              <a:buClr>
                <a:srgbClr val="000000"/>
              </a:buClr>
              <a:buSzPts val="2500"/>
              <a:buFont typeface="Calibri"/>
              <a:buChar char="▪"/>
            </a:pPr>
            <a:r>
              <a:rPr b="0" i="0" lang="en-US" sz="2500" u="none" cap="none" strike="noStrike">
                <a:solidFill>
                  <a:srgbClr val="000000"/>
                </a:solidFill>
                <a:latin typeface="Calibri"/>
                <a:ea typeface="Calibri"/>
                <a:cs typeface="Calibri"/>
                <a:sym typeface="Calibri"/>
              </a:rPr>
              <a:t>No supplemental drinking water is needed for infants 0-5 months</a:t>
            </a:r>
            <a:endParaRPr b="0" i="0" sz="25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228611" lvl="0" marL="228611" marR="0" rtl="0" algn="l">
              <a:lnSpc>
                <a:spcPct val="100000"/>
              </a:lnSpc>
              <a:spcBef>
                <a:spcPts val="0"/>
              </a:spcBef>
              <a:spcAft>
                <a:spcPts val="0"/>
              </a:spcAft>
              <a:buClr>
                <a:srgbClr val="000000"/>
              </a:buClr>
              <a:buSzPts val="2500"/>
              <a:buFont typeface="Calibri"/>
              <a:buChar char="▪"/>
            </a:pPr>
            <a:r>
              <a:rPr b="0" i="0" lang="en-US" sz="2500" u="none" cap="none" strike="noStrike">
                <a:solidFill>
                  <a:srgbClr val="000000"/>
                </a:solidFill>
                <a:latin typeface="Calibri"/>
                <a:ea typeface="Calibri"/>
                <a:cs typeface="Calibri"/>
                <a:sym typeface="Calibri"/>
              </a:rPr>
              <a:t>Do not give any juice or sugar-sweetened beverages to infants of any age</a:t>
            </a:r>
            <a:endParaRPr b="0" i="0" sz="25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228611" lvl="0" marL="228611" marR="0" rtl="0" algn="l">
              <a:lnSpc>
                <a:spcPct val="100000"/>
              </a:lnSpc>
              <a:spcBef>
                <a:spcPts val="0"/>
              </a:spcBef>
              <a:spcAft>
                <a:spcPts val="0"/>
              </a:spcAft>
              <a:buClr>
                <a:srgbClr val="000000"/>
              </a:buClr>
              <a:buSzPts val="2500"/>
              <a:buFont typeface="Calibri"/>
              <a:buChar char="▪"/>
            </a:pPr>
            <a:r>
              <a:rPr b="0" i="0" lang="en-US" sz="2500" u="none" cap="none" strike="noStrike">
                <a:solidFill>
                  <a:srgbClr val="000000"/>
                </a:solidFill>
                <a:latin typeface="Calibri"/>
                <a:ea typeface="Calibri"/>
                <a:cs typeface="Calibri"/>
                <a:sym typeface="Calibri"/>
              </a:rPr>
              <a:t>Do not give cow’s milk until after the child’s first birthday or as a child‘s health-care provider recommends</a:t>
            </a:r>
            <a:endParaRPr b="0" i="0" sz="25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228611" lvl="0" marL="228611" marR="0" rtl="0" algn="l">
              <a:lnSpc>
                <a:spcPct val="100000"/>
              </a:lnSpc>
              <a:spcBef>
                <a:spcPts val="0"/>
              </a:spcBef>
              <a:spcAft>
                <a:spcPts val="0"/>
              </a:spcAft>
              <a:buClr>
                <a:srgbClr val="000000"/>
              </a:buClr>
              <a:buSzPts val="2500"/>
              <a:buFont typeface="Calibri"/>
              <a:buChar char="▪"/>
            </a:pPr>
            <a:r>
              <a:rPr b="0" i="0" lang="en-US" sz="2500" u="none" cap="none" strike="noStrike">
                <a:solidFill>
                  <a:srgbClr val="000000"/>
                </a:solidFill>
                <a:latin typeface="Calibri"/>
                <a:ea typeface="Calibri"/>
                <a:cs typeface="Calibri"/>
                <a:sym typeface="Calibri"/>
              </a:rPr>
              <a:t>Do not give honey to children until after the first year. Honey may contain spores that could lead to a serious foodborne illness (infant botulism)</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idx="1" type="body"/>
          </p:nvPr>
        </p:nvSpPr>
        <p:spPr>
          <a:xfrm>
            <a:off x="1455250" y="587875"/>
            <a:ext cx="7132500" cy="86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Resources and References</a:t>
            </a:r>
            <a:endParaRPr/>
          </a:p>
          <a:p>
            <a:pPr indent="0" lvl="0" marL="0" rtl="0" algn="l">
              <a:lnSpc>
                <a:spcPct val="100000"/>
              </a:lnSpc>
              <a:spcBef>
                <a:spcPts val="0"/>
              </a:spcBef>
              <a:spcAft>
                <a:spcPts val="0"/>
              </a:spcAft>
              <a:buClr>
                <a:srgbClr val="000000"/>
              </a:buClr>
              <a:buSzPts val="5000"/>
              <a:buNone/>
            </a:pPr>
            <a:r>
              <a:t/>
            </a:r>
            <a:endParaRPr/>
          </a:p>
        </p:txBody>
      </p:sp>
      <p:sp>
        <p:nvSpPr>
          <p:cNvPr id="261" name="Google Shape;261;p39"/>
          <p:cNvSpPr txBox="1"/>
          <p:nvPr>
            <p:ph idx="2" type="body"/>
          </p:nvPr>
        </p:nvSpPr>
        <p:spPr>
          <a:xfrm>
            <a:off x="1092900" y="1530075"/>
            <a:ext cx="11013300" cy="4064400"/>
          </a:xfrm>
          <a:prstGeom prst="rect">
            <a:avLst/>
          </a:prstGeom>
          <a:noFill/>
          <a:ln>
            <a:noFill/>
          </a:ln>
        </p:spPr>
        <p:txBody>
          <a:bodyPr anchorCtr="0" anchor="t" bIns="45700" lIns="91425" spcFirstLastPara="1" rIns="91425" wrap="square" tIns="45700">
            <a:noAutofit/>
          </a:bodyPr>
          <a:lstStyle/>
          <a:p>
            <a:pPr indent="-196861" lvl="0" marL="228611" rtl="0" algn="l">
              <a:lnSpc>
                <a:spcPct val="100000"/>
              </a:lnSpc>
              <a:spcBef>
                <a:spcPts val="0"/>
              </a:spcBef>
              <a:spcAft>
                <a:spcPts val="0"/>
              </a:spcAft>
              <a:buClr>
                <a:srgbClr val="BE2D2D"/>
              </a:buClr>
              <a:buSzPts val="1900"/>
              <a:buFont typeface="Noto Sans"/>
              <a:buChar char="▪"/>
            </a:pPr>
            <a:r>
              <a:rPr lang="en-US" sz="1900"/>
              <a:t>Caring fo</a:t>
            </a:r>
            <a:r>
              <a:rPr lang="en-US" sz="1900">
                <a:solidFill>
                  <a:schemeClr val="accent2"/>
                </a:solidFill>
              </a:rPr>
              <a:t>r Our Children National Standards. Chapter 4.3. Requirements for Special Groups or Ages of Children: 4.3.1 Nutrition for Infants: </a:t>
            </a:r>
            <a:r>
              <a:rPr lang="en-US" sz="1900" u="sng">
                <a:solidFill>
                  <a:schemeClr val="accent2"/>
                </a:solidFill>
                <a:hlinkClick r:id="rId3">
                  <a:extLst>
                    <a:ext uri="{A12FA001-AC4F-418D-AE19-62706E023703}">
                      <ahyp:hlinkClr val="tx"/>
                    </a:ext>
                  </a:extLst>
                </a:hlinkClick>
              </a:rPr>
              <a:t>https://nrckids.org/CFOC/Database/4.3.1</a:t>
            </a:r>
            <a:endParaRPr sz="1900">
              <a:solidFill>
                <a:schemeClr val="accent2"/>
              </a:solidFill>
            </a:endParaRPr>
          </a:p>
          <a:p>
            <a:pPr indent="0" lvl="0" marL="457200" rtl="0" algn="l">
              <a:lnSpc>
                <a:spcPct val="100000"/>
              </a:lnSpc>
              <a:spcBef>
                <a:spcPts val="0"/>
              </a:spcBef>
              <a:spcAft>
                <a:spcPts val="0"/>
              </a:spcAft>
              <a:buSzPts val="2400"/>
              <a:buNone/>
            </a:pPr>
            <a:r>
              <a:t/>
            </a:r>
            <a:endParaRPr sz="1000">
              <a:solidFill>
                <a:schemeClr val="accent2"/>
              </a:solidFill>
            </a:endParaRPr>
          </a:p>
          <a:p>
            <a:pPr indent="-196861" lvl="0" marL="228611" rtl="0" algn="l">
              <a:lnSpc>
                <a:spcPct val="100000"/>
              </a:lnSpc>
              <a:spcBef>
                <a:spcPts val="0"/>
              </a:spcBef>
              <a:spcAft>
                <a:spcPts val="0"/>
              </a:spcAft>
              <a:buClr>
                <a:schemeClr val="accent2"/>
              </a:buClr>
              <a:buSzPts val="1900"/>
              <a:buFont typeface="Noto Sans"/>
              <a:buChar char="▪"/>
            </a:pPr>
            <a:r>
              <a:rPr lang="en-US" sz="1900">
                <a:solidFill>
                  <a:schemeClr val="accent2"/>
                </a:solidFill>
              </a:rPr>
              <a:t>American Academy of Pediatrics. Healthy Beverage Consumption in Early Childhood: Recommendations from Key National Health and Nutrition Organizations: Summary of Oral Health Considerations: </a:t>
            </a:r>
            <a:r>
              <a:rPr lang="en-US" sz="1900" u="sng">
                <a:solidFill>
                  <a:schemeClr val="accent2"/>
                </a:solidFill>
                <a:hlinkClick r:id="rId4">
                  <a:extLst>
                    <a:ext uri="{A12FA001-AC4F-418D-AE19-62706E023703}">
                      <ahyp:hlinkClr val="tx"/>
                    </a:ext>
                  </a:extLst>
                </a:hlinkClick>
              </a:rPr>
              <a:t>https://www.aapd.org/globalassets/media/policies_guidelines/e_healthybev.pdf</a:t>
            </a:r>
            <a:endParaRPr sz="1900">
              <a:solidFill>
                <a:schemeClr val="accent2"/>
              </a:solidFill>
            </a:endParaRPr>
          </a:p>
          <a:p>
            <a:pPr indent="0" lvl="0" marL="457200" rtl="0" algn="l">
              <a:lnSpc>
                <a:spcPct val="100000"/>
              </a:lnSpc>
              <a:spcBef>
                <a:spcPts val="0"/>
              </a:spcBef>
              <a:spcAft>
                <a:spcPts val="0"/>
              </a:spcAft>
              <a:buSzPts val="2400"/>
              <a:buNone/>
            </a:pPr>
            <a:r>
              <a:t/>
            </a:r>
            <a:endParaRPr sz="1000">
              <a:solidFill>
                <a:schemeClr val="accent2"/>
              </a:solidFill>
            </a:endParaRPr>
          </a:p>
          <a:p>
            <a:pPr indent="-196861" lvl="0" marL="228611" rtl="0" algn="l">
              <a:lnSpc>
                <a:spcPct val="100000"/>
              </a:lnSpc>
              <a:spcBef>
                <a:spcPts val="0"/>
              </a:spcBef>
              <a:spcAft>
                <a:spcPts val="0"/>
              </a:spcAft>
              <a:buClr>
                <a:schemeClr val="accent2"/>
              </a:buClr>
              <a:buSzPts val="1900"/>
              <a:buFont typeface="Noto Sans"/>
              <a:buChar char="▪"/>
            </a:pPr>
            <a:r>
              <a:rPr lang="en-US" sz="1900">
                <a:solidFill>
                  <a:schemeClr val="accent2"/>
                </a:solidFill>
              </a:rPr>
              <a:t>USDA, Food and Nutrition Service. Feeding Infants in the Child and Adult Care Food Program. </a:t>
            </a:r>
            <a:r>
              <a:rPr lang="en-US" sz="1900" u="sng">
                <a:solidFill>
                  <a:schemeClr val="accent2"/>
                </a:solidFill>
                <a:hlinkClick r:id="rId5">
                  <a:extLst>
                    <a:ext uri="{A12FA001-AC4F-418D-AE19-62706E023703}">
                      <ahyp:hlinkClr val="tx"/>
                    </a:ext>
                  </a:extLst>
                </a:hlinkClick>
              </a:rPr>
              <a:t>https://www.fns.usda.gov/tn/feeding-infants-child-and-adult-care-food-program</a:t>
            </a:r>
            <a:endParaRPr sz="1900">
              <a:solidFill>
                <a:schemeClr val="accent2"/>
              </a:solidFill>
            </a:endParaRPr>
          </a:p>
          <a:p>
            <a:pPr indent="0" lvl="0" marL="457200" rtl="0" algn="l">
              <a:lnSpc>
                <a:spcPct val="100000"/>
              </a:lnSpc>
              <a:spcBef>
                <a:spcPts val="0"/>
              </a:spcBef>
              <a:spcAft>
                <a:spcPts val="0"/>
              </a:spcAft>
              <a:buSzPts val="2400"/>
              <a:buNone/>
            </a:pPr>
            <a:r>
              <a:t/>
            </a:r>
            <a:endParaRPr sz="1200">
              <a:solidFill>
                <a:schemeClr val="accent2"/>
              </a:solidFill>
            </a:endParaRPr>
          </a:p>
          <a:p>
            <a:pPr indent="-196861" lvl="0" marL="228611" rtl="0" algn="l">
              <a:lnSpc>
                <a:spcPct val="100000"/>
              </a:lnSpc>
              <a:spcBef>
                <a:spcPts val="0"/>
              </a:spcBef>
              <a:spcAft>
                <a:spcPts val="0"/>
              </a:spcAft>
              <a:buClr>
                <a:srgbClr val="BE2D2D"/>
              </a:buClr>
              <a:buSzPts val="1900"/>
              <a:buFont typeface="Noto Sans"/>
              <a:buChar char="▪"/>
            </a:pPr>
            <a:r>
              <a:rPr lang="en-US" sz="1900">
                <a:solidFill>
                  <a:srgbClr val="BE2D2D"/>
                </a:solidFill>
              </a:rPr>
              <a:t>USDA, Food and Nutrition Service. Infant Nutrition and Feeding. </a:t>
            </a:r>
            <a:r>
              <a:rPr lang="en-US" sz="1900" u="sng">
                <a:solidFill>
                  <a:srgbClr val="BE2D2D"/>
                </a:solidFill>
                <a:hlinkClick r:id="rId6">
                  <a:extLst>
                    <a:ext uri="{A12FA001-AC4F-418D-AE19-62706E023703}">
                      <ahyp:hlinkClr val="tx"/>
                    </a:ext>
                  </a:extLst>
                </a:hlinkClick>
              </a:rPr>
              <a:t>https://wicworks.fns.usda.gov/sites/default/files/media/document/infant-feeding-guide.pdf</a:t>
            </a:r>
            <a:endParaRPr sz="1900">
              <a:solidFill>
                <a:srgbClr val="BE2D2D"/>
              </a:solidFill>
            </a:endParaRPr>
          </a:p>
          <a:p>
            <a:pPr indent="0" lvl="0" marL="457200" rtl="0" algn="l">
              <a:lnSpc>
                <a:spcPct val="100000"/>
              </a:lnSpc>
              <a:spcBef>
                <a:spcPts val="0"/>
              </a:spcBef>
              <a:spcAft>
                <a:spcPts val="0"/>
              </a:spcAft>
              <a:buSzPts val="2400"/>
              <a:buNone/>
            </a:pPr>
            <a:r>
              <a:t/>
            </a:r>
            <a:endParaRPr sz="1000">
              <a:solidFill>
                <a:srgbClr val="BE2D2D"/>
              </a:solidFill>
            </a:endParaRPr>
          </a:p>
          <a:p>
            <a:pPr indent="-196861" lvl="0" marL="228611" rtl="0" algn="l">
              <a:lnSpc>
                <a:spcPct val="100000"/>
              </a:lnSpc>
              <a:spcBef>
                <a:spcPts val="0"/>
              </a:spcBef>
              <a:spcAft>
                <a:spcPts val="0"/>
              </a:spcAft>
              <a:buClr>
                <a:srgbClr val="BE2D2D"/>
              </a:buClr>
              <a:buSzPts val="1900"/>
              <a:buFont typeface="Noto Sans"/>
              <a:buChar char="▪"/>
            </a:pPr>
            <a:r>
              <a:rPr lang="en-US" sz="1900">
                <a:solidFill>
                  <a:srgbClr val="BE2D2D"/>
                </a:solidFill>
              </a:rPr>
              <a:t>For more information on CACFP requirements please visit:</a:t>
            </a:r>
            <a:r>
              <a:rPr lang="en-US" sz="1900">
                <a:solidFill>
                  <a:srgbClr val="BE2D2D"/>
                </a:solidFill>
                <a:uFill>
                  <a:noFill/>
                </a:uFill>
                <a:hlinkClick r:id="rId7">
                  <a:extLst>
                    <a:ext uri="{A12FA001-AC4F-418D-AE19-62706E023703}">
                      <ahyp:hlinkClr val="tx"/>
                    </a:ext>
                  </a:extLst>
                </a:hlinkClick>
              </a:rPr>
              <a:t> </a:t>
            </a:r>
            <a:r>
              <a:rPr lang="en-US" sz="1900" u="sng">
                <a:solidFill>
                  <a:srgbClr val="BE2D2D"/>
                </a:solidFill>
                <a:hlinkClick r:id="rId8">
                  <a:extLst>
                    <a:ext uri="{A12FA001-AC4F-418D-AE19-62706E023703}">
                      <ahyp:hlinkClr val="tx"/>
                    </a:ext>
                  </a:extLst>
                </a:hlinkClick>
              </a:rPr>
              <a:t>https://portal.ct.gov/SDE/Nutrition/CACFP-Child-Care-Centers</a:t>
            </a:r>
            <a:r>
              <a:rPr lang="en-US" sz="1900">
                <a:solidFill>
                  <a:srgbClr val="BE2D2D"/>
                </a:solidFill>
              </a:rPr>
              <a:t>. Before implementing any changes to your program’s food and nutrition policies or practices, contact your CACFP representative to ensure you are meeting all rules and regulations.</a:t>
            </a:r>
            <a:endParaRPr sz="1900">
              <a:solidFill>
                <a:srgbClr val="BE2D2D"/>
              </a:solidFill>
            </a:endParaRPr>
          </a:p>
        </p:txBody>
      </p:sp>
      <p:sp>
        <p:nvSpPr>
          <p:cNvPr id="262" name="Google Shape;262;p39"/>
          <p:cNvSpPr txBox="1"/>
          <p:nvPr/>
        </p:nvSpPr>
        <p:spPr>
          <a:xfrm>
            <a:off x="576600" y="6011000"/>
            <a:ext cx="10751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12121"/>
                </a:solidFill>
                <a:latin typeface="Arial"/>
                <a:ea typeface="Arial"/>
                <a:cs typeface="Arial"/>
                <a:sym typeface="Arial"/>
              </a:rPr>
              <a:t>Disclosure:</a:t>
            </a:r>
            <a:r>
              <a:rPr b="1" i="1" lang="en-US" sz="1600" u="none" cap="none" strike="noStrike">
                <a:solidFill>
                  <a:srgbClr val="212121"/>
                </a:solidFill>
                <a:latin typeface="Calibri"/>
                <a:ea typeface="Calibri"/>
                <a:cs typeface="Calibri"/>
                <a:sym typeface="Calibri"/>
              </a:rPr>
              <a:t> </a:t>
            </a:r>
            <a:r>
              <a:rPr b="1" i="1" lang="en-US" sz="1600" u="none" cap="none" strike="noStrike">
                <a:solidFill>
                  <a:srgbClr val="212121"/>
                </a:solidFill>
                <a:latin typeface="Arial"/>
                <a:ea typeface="Arial"/>
                <a:cs typeface="Arial"/>
                <a:sym typeface="Arial"/>
              </a:rPr>
              <a:t>The information in this module is based on a variety of sources listed above. It highlights key points relevant to this topic, but is not exhaustive. Please refer to the above resources for more information.</a:t>
            </a:r>
            <a:endParaRPr b="1" i="1" sz="1600" u="none" cap="none" strike="noStrike">
              <a:solidFill>
                <a:srgbClr val="21212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Logo&#10;&#10;Description automatically generated" id="267" name="Google Shape;267;p40"/>
          <p:cNvPicPr preferRelativeResize="0"/>
          <p:nvPr/>
        </p:nvPicPr>
        <p:blipFill rotWithShape="1">
          <a:blip r:embed="rId3">
            <a:alphaModFix/>
          </a:blip>
          <a:srcRect b="0" l="0" r="0" t="0"/>
          <a:stretch/>
        </p:blipFill>
        <p:spPr>
          <a:xfrm>
            <a:off x="2455102" y="2444750"/>
            <a:ext cx="4356100" cy="1968500"/>
          </a:xfrm>
          <a:prstGeom prst="rect">
            <a:avLst/>
          </a:prstGeom>
          <a:noFill/>
          <a:ln>
            <a:noFill/>
          </a:ln>
        </p:spPr>
      </p:pic>
      <p:sp>
        <p:nvSpPr>
          <p:cNvPr id="268" name="Google Shape;268;p40"/>
          <p:cNvSpPr txBox="1"/>
          <p:nvPr/>
        </p:nvSpPr>
        <p:spPr>
          <a:xfrm>
            <a:off x="3763617" y="1298582"/>
            <a:ext cx="46647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1640"/>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269" name="Google Shape;269;p40"/>
          <p:cNvSpPr txBox="1"/>
          <p:nvPr/>
        </p:nvSpPr>
        <p:spPr>
          <a:xfrm>
            <a:off x="2984375" y="5008125"/>
            <a:ext cx="6223200" cy="8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Made possible with funding from </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the Centers for Disease Control and Prevention</a:t>
            </a:r>
            <a:endParaRPr b="0" i="0" sz="1400" u="none" cap="none" strike="noStrike">
              <a:solidFill>
                <a:srgbClr val="000000"/>
              </a:solidFill>
              <a:latin typeface="Arial"/>
              <a:ea typeface="Arial"/>
              <a:cs typeface="Arial"/>
              <a:sym typeface="Arial"/>
            </a:endParaRPr>
          </a:p>
          <a:p>
            <a:pPr indent="-50809" lvl="0" marL="228611" marR="0" rtl="0" algn="l">
              <a:lnSpc>
                <a:spcPct val="100000"/>
              </a:lnSpc>
              <a:spcBef>
                <a:spcPts val="560"/>
              </a:spcBef>
              <a:spcAft>
                <a:spcPts val="0"/>
              </a:spcAft>
              <a:buClr>
                <a:srgbClr val="001640"/>
              </a:buClr>
              <a:buSzPts val="2800"/>
              <a:buFont typeface="Arial"/>
              <a:buNone/>
            </a:pPr>
            <a:r>
              <a:t/>
            </a:r>
            <a:endParaRPr b="1" i="0" sz="2800" u="none" cap="none" strike="noStrike">
              <a:solidFill>
                <a:srgbClr val="001640"/>
              </a:solidFill>
              <a:latin typeface="Calibri"/>
              <a:ea typeface="Calibri"/>
              <a:cs typeface="Calibri"/>
              <a:sym typeface="Calibri"/>
            </a:endParaRPr>
          </a:p>
        </p:txBody>
      </p:sp>
      <p:pic>
        <p:nvPicPr>
          <p:cNvPr descr="A picture containing text, font, logo, graphics&#10;&#10;Description automatically generated" id="270" name="Google Shape;270;p40"/>
          <p:cNvPicPr preferRelativeResize="0"/>
          <p:nvPr/>
        </p:nvPicPr>
        <p:blipFill rotWithShape="1">
          <a:blip r:embed="rId4">
            <a:alphaModFix/>
          </a:blip>
          <a:srcRect b="0" l="0" r="0" t="0"/>
          <a:stretch/>
        </p:blipFill>
        <p:spPr>
          <a:xfrm>
            <a:off x="7434141" y="2520787"/>
            <a:ext cx="2141416" cy="22809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Breast or Formula Feeding</a:t>
            </a:r>
            <a:endParaRPr/>
          </a:p>
        </p:txBody>
      </p:sp>
      <p:sp>
        <p:nvSpPr>
          <p:cNvPr id="191" name="Google Shape;191;p28"/>
          <p:cNvSpPr txBox="1"/>
          <p:nvPr>
            <p:ph idx="3" type="body"/>
          </p:nvPr>
        </p:nvSpPr>
        <p:spPr>
          <a:xfrm>
            <a:off x="537600" y="2511150"/>
            <a:ext cx="5709000" cy="2064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400"/>
              <a:buFont typeface="Noto Sans"/>
              <a:buChar char="▪"/>
            </a:pPr>
            <a:r>
              <a:rPr lang="en-US" sz="2400">
                <a:solidFill>
                  <a:srgbClr val="000000"/>
                </a:solidFill>
              </a:rPr>
              <a:t>The decision to breastfeed or formula feed is up to the mother, but child care  providers are crucial in supporting families who want to breastfeed, and the American Academy of Pediatrics (AAP) recommends breastfeeding as the preferred choice</a:t>
            </a:r>
            <a:endParaRPr sz="2400">
              <a:solidFill>
                <a:srgbClr val="000000"/>
              </a:solidFill>
            </a:endParaRPr>
          </a:p>
          <a:p>
            <a:pPr indent="0" lvl="0" marL="0" rtl="0" algn="l">
              <a:lnSpc>
                <a:spcPct val="100000"/>
              </a:lnSpc>
              <a:spcBef>
                <a:spcPts val="0"/>
              </a:spcBef>
              <a:spcAft>
                <a:spcPts val="0"/>
              </a:spcAft>
              <a:buSzPts val="2133"/>
              <a:buNone/>
            </a:pPr>
            <a:r>
              <a:t/>
            </a:r>
            <a:endParaRPr sz="800">
              <a:solidFill>
                <a:srgbClr val="000000"/>
              </a:solidFill>
            </a:endParaRPr>
          </a:p>
          <a:p>
            <a:pPr indent="-342900" lvl="0" marL="342900" rtl="0" algn="l">
              <a:lnSpc>
                <a:spcPct val="100000"/>
              </a:lnSpc>
              <a:spcBef>
                <a:spcPts val="480"/>
              </a:spcBef>
              <a:spcAft>
                <a:spcPts val="0"/>
              </a:spcAft>
              <a:buClr>
                <a:srgbClr val="000000"/>
              </a:buClr>
              <a:buSzPts val="2400"/>
              <a:buFont typeface="Noto Sans"/>
              <a:buChar char="▪"/>
            </a:pPr>
            <a:r>
              <a:rPr lang="en-US" sz="2400">
                <a:solidFill>
                  <a:srgbClr val="000000"/>
                </a:solidFill>
              </a:rPr>
              <a:t>An infant should be fed iron fortified infant formula or breastmilk exclusively from birth through the end of 5 months</a:t>
            </a:r>
            <a:endParaRPr sz="2400">
              <a:solidFill>
                <a:srgbClr val="000000"/>
              </a:solidFill>
            </a:endParaRPr>
          </a:p>
        </p:txBody>
      </p:sp>
      <p:pic>
        <p:nvPicPr>
          <p:cNvPr descr="A picture containing indoor, wall&#10;&#10;Description automatically generated" id="192" name="Google Shape;192;p28"/>
          <p:cNvPicPr preferRelativeResize="0"/>
          <p:nvPr>
            <p:ph idx="4" type="pic"/>
          </p:nvPr>
        </p:nvPicPr>
        <p:blipFill rotWithShape="1">
          <a:blip r:embed="rId3">
            <a:alphaModFix/>
          </a:blip>
          <a:srcRect b="0" l="14027" r="14028" t="0"/>
          <a:stretch/>
        </p:blipFill>
        <p:spPr>
          <a:xfrm>
            <a:off x="7225241" y="1163638"/>
            <a:ext cx="4229100" cy="392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idx="1" type="body"/>
          </p:nvPr>
        </p:nvSpPr>
        <p:spPr>
          <a:xfrm>
            <a:off x="508000" y="685800"/>
            <a:ext cx="2909466" cy="180892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400"/>
              <a:buNone/>
            </a:pPr>
            <a:r>
              <a:rPr lang="en-US" sz="5400"/>
              <a:t>Formula Feeding</a:t>
            </a:r>
            <a:endParaRPr/>
          </a:p>
        </p:txBody>
      </p:sp>
      <p:sp>
        <p:nvSpPr>
          <p:cNvPr id="198" name="Google Shape;198;p29"/>
          <p:cNvSpPr txBox="1"/>
          <p:nvPr>
            <p:ph idx="3" type="body"/>
          </p:nvPr>
        </p:nvSpPr>
        <p:spPr>
          <a:xfrm>
            <a:off x="4943137" y="685800"/>
            <a:ext cx="6117935" cy="559573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800"/>
              <a:buFont typeface="Noto Sans"/>
              <a:buChar char="▪"/>
            </a:pPr>
            <a:r>
              <a:rPr lang="en-US" sz="2800"/>
              <a:t>The infant should always be held when being fed (no propping bottles)</a:t>
            </a:r>
            <a:endParaRPr/>
          </a:p>
          <a:p>
            <a:pPr indent="-342900" lvl="0" marL="342900" rtl="0" algn="l">
              <a:lnSpc>
                <a:spcPct val="100000"/>
              </a:lnSpc>
              <a:spcBef>
                <a:spcPts val="560"/>
              </a:spcBef>
              <a:spcAft>
                <a:spcPts val="0"/>
              </a:spcAft>
              <a:buClr>
                <a:srgbClr val="000000"/>
              </a:buClr>
              <a:buSzPts val="2800"/>
              <a:buFont typeface="Noto Sans"/>
              <a:buChar char="▪"/>
            </a:pPr>
            <a:r>
              <a:rPr lang="en-US" sz="2800"/>
              <a:t>All formula should be made that day and labeled with the infant’s name and the date and time it was made</a:t>
            </a:r>
            <a:endParaRPr sz="2800"/>
          </a:p>
          <a:p>
            <a:pPr indent="-342900" lvl="0" marL="342900" rtl="0" algn="l">
              <a:lnSpc>
                <a:spcPct val="100000"/>
              </a:lnSpc>
              <a:spcBef>
                <a:spcPts val="560"/>
              </a:spcBef>
              <a:spcAft>
                <a:spcPts val="0"/>
              </a:spcAft>
              <a:buClr>
                <a:srgbClr val="000000"/>
              </a:buClr>
              <a:buSzPts val="2800"/>
              <a:buFont typeface="Noto Sans"/>
              <a:buChar char="▪"/>
            </a:pPr>
            <a:r>
              <a:rPr lang="en-US" sz="2800"/>
              <a:t>The bottle should be warmed in a bottle warmer or crock pot, never in a microwave</a:t>
            </a:r>
            <a:endParaRPr/>
          </a:p>
          <a:p>
            <a:pPr indent="-342900" lvl="0" marL="342900" rtl="0" algn="l">
              <a:lnSpc>
                <a:spcPct val="100000"/>
              </a:lnSpc>
              <a:spcBef>
                <a:spcPts val="560"/>
              </a:spcBef>
              <a:spcAft>
                <a:spcPts val="0"/>
              </a:spcAft>
              <a:buClr>
                <a:srgbClr val="000000"/>
              </a:buClr>
              <a:buSzPts val="2800"/>
              <a:buFont typeface="Noto Sans"/>
              <a:buChar char="▪"/>
            </a:pPr>
            <a:r>
              <a:rPr lang="en-US" sz="2800"/>
              <a:t>If not consumed, bottle contents must be thrown away within 1 hour</a:t>
            </a:r>
            <a:endParaRPr/>
          </a:p>
          <a:p>
            <a:pPr indent="-342900" lvl="0" marL="342900" rtl="0" algn="l">
              <a:lnSpc>
                <a:spcPct val="100000"/>
              </a:lnSpc>
              <a:spcBef>
                <a:spcPts val="560"/>
              </a:spcBef>
              <a:spcAft>
                <a:spcPts val="0"/>
              </a:spcAft>
              <a:buClr>
                <a:srgbClr val="000000"/>
              </a:buClr>
              <a:buSzPts val="2800"/>
              <a:buFont typeface="Noto Sans"/>
              <a:buChar char="▪"/>
            </a:pPr>
            <a:r>
              <a:rPr lang="en-US" sz="2800"/>
              <a:t>No cereal or medicine is allowed in the bottle</a:t>
            </a:r>
            <a:endParaRPr/>
          </a:p>
          <a:p>
            <a:pPr indent="0" lvl="0" marL="0" rtl="0" algn="l">
              <a:lnSpc>
                <a:spcPct val="100000"/>
              </a:lnSpc>
              <a:spcBef>
                <a:spcPts val="560"/>
              </a:spcBef>
              <a:spcAft>
                <a:spcPts val="0"/>
              </a:spcAft>
              <a:buClr>
                <a:srgbClr val="000000"/>
              </a:buClr>
              <a:buSzPts val="2800"/>
              <a:buNone/>
            </a:pPr>
            <a:r>
              <a:t/>
            </a:r>
            <a:endParaRPr b="1"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 type="body"/>
          </p:nvPr>
        </p:nvSpPr>
        <p:spPr>
          <a:xfrm>
            <a:off x="294449" y="845450"/>
            <a:ext cx="3093000" cy="180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lang="en-US" sz="4500"/>
              <a:t>Breastfeeding</a:t>
            </a:r>
            <a:endParaRPr sz="4500"/>
          </a:p>
        </p:txBody>
      </p:sp>
      <p:sp>
        <p:nvSpPr>
          <p:cNvPr id="204" name="Google Shape;204;p30"/>
          <p:cNvSpPr txBox="1"/>
          <p:nvPr>
            <p:ph idx="3" type="body"/>
          </p:nvPr>
        </p:nvSpPr>
        <p:spPr>
          <a:xfrm>
            <a:off x="3955400" y="514875"/>
            <a:ext cx="7771200" cy="5476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60"/>
              </a:spcBef>
              <a:spcAft>
                <a:spcPts val="0"/>
              </a:spcAft>
              <a:buSzPts val="2400"/>
              <a:buFont typeface="Noto Sans"/>
              <a:buChar char="▪"/>
            </a:pPr>
            <a:r>
              <a:rPr lang="en-US" sz="2400"/>
              <a:t>Encourage families to breastfeed in your center or daycare home. Offering a comfortable chair and space can be helpful</a:t>
            </a:r>
            <a:endParaRPr sz="2400"/>
          </a:p>
          <a:p>
            <a:pPr indent="-431800" lvl="0" marL="457200" rtl="0" algn="l">
              <a:lnSpc>
                <a:spcPct val="100000"/>
              </a:lnSpc>
              <a:spcBef>
                <a:spcPts val="560"/>
              </a:spcBef>
              <a:spcAft>
                <a:spcPts val="0"/>
              </a:spcAft>
              <a:buSzPts val="2400"/>
              <a:buFont typeface="Noto Sans"/>
              <a:buChar char="▪"/>
            </a:pPr>
            <a:r>
              <a:rPr i="0" lang="en-US" sz="2400"/>
              <a:t>Expressed </a:t>
            </a:r>
            <a:r>
              <a:rPr lang="en-US" sz="2400"/>
              <a:t>human</a:t>
            </a:r>
            <a:r>
              <a:rPr i="0" lang="en-US" sz="2400"/>
              <a:t> milk may be brought from home if frozen </a:t>
            </a:r>
            <a:r>
              <a:rPr lang="en-US" sz="2400"/>
              <a:t>and</a:t>
            </a:r>
            <a:r>
              <a:rPr i="0" lang="en-US" sz="2400"/>
              <a:t> kept cold during transit</a:t>
            </a:r>
            <a:endParaRPr sz="2400"/>
          </a:p>
          <a:p>
            <a:pPr indent="-431800" lvl="0" marL="457200" rtl="0" algn="l">
              <a:lnSpc>
                <a:spcPct val="100000"/>
              </a:lnSpc>
              <a:spcBef>
                <a:spcPts val="560"/>
              </a:spcBef>
              <a:spcAft>
                <a:spcPts val="0"/>
              </a:spcAft>
              <a:buSzPts val="2400"/>
              <a:buFont typeface="Noto Sans"/>
              <a:buChar char="▪"/>
            </a:pPr>
            <a:r>
              <a:rPr lang="en-US" sz="2400"/>
              <a:t>Milk brought from home should be labeled with infant’s name, date and time it was expressed</a:t>
            </a:r>
            <a:endParaRPr sz="2400"/>
          </a:p>
          <a:p>
            <a:pPr indent="-431800" lvl="0" marL="457200" rtl="0" algn="l">
              <a:lnSpc>
                <a:spcPct val="100000"/>
              </a:lnSpc>
              <a:spcBef>
                <a:spcPts val="560"/>
              </a:spcBef>
              <a:spcAft>
                <a:spcPts val="0"/>
              </a:spcAft>
              <a:buSzPts val="2400"/>
              <a:buFont typeface="Noto Sans"/>
              <a:buChar char="▪"/>
            </a:pPr>
            <a:r>
              <a:rPr lang="en-US" sz="2400"/>
              <a:t>Defrost in the refrigerator or under warm running water and then place in a bottle warmer or crockpot to warm</a:t>
            </a:r>
            <a:endParaRPr sz="2400"/>
          </a:p>
          <a:p>
            <a:pPr indent="-381000" lvl="0" marL="457200" rtl="0" algn="l">
              <a:lnSpc>
                <a:spcPct val="100000"/>
              </a:lnSpc>
              <a:spcBef>
                <a:spcPts val="560"/>
              </a:spcBef>
              <a:spcAft>
                <a:spcPts val="0"/>
              </a:spcAft>
              <a:buSzPts val="2400"/>
              <a:buFont typeface="Noto Sans"/>
              <a:buChar char="▪"/>
            </a:pPr>
            <a:r>
              <a:rPr lang="en-US" sz="2400"/>
              <a:t>Never shake human milk</a:t>
            </a:r>
            <a:endParaRPr sz="2400"/>
          </a:p>
          <a:p>
            <a:pPr indent="-381000" lvl="0" marL="457200" rtl="0" algn="l">
              <a:lnSpc>
                <a:spcPct val="100000"/>
              </a:lnSpc>
              <a:spcBef>
                <a:spcPts val="560"/>
              </a:spcBef>
              <a:spcAft>
                <a:spcPts val="0"/>
              </a:spcAft>
              <a:buSzPts val="2400"/>
              <a:buFont typeface="Noto Sans"/>
              <a:buChar char="▪"/>
            </a:pPr>
            <a:r>
              <a:rPr lang="en-US" sz="2400"/>
              <a:t>When handling human milk, your hands should be washed as many times as you would when handling any food product</a:t>
            </a:r>
            <a:endParaRPr sz="2400"/>
          </a:p>
          <a:p>
            <a:pPr indent="0" lvl="0" marL="0" rtl="0" algn="l">
              <a:lnSpc>
                <a:spcPct val="100000"/>
              </a:lnSpc>
              <a:spcBef>
                <a:spcPts val="560"/>
              </a:spcBef>
              <a:spcAft>
                <a:spcPts val="0"/>
              </a:spcAft>
              <a:buSzPts val="1867"/>
              <a:buNone/>
            </a:pPr>
            <a:r>
              <a:t/>
            </a:r>
            <a:endParaRPr sz="2000"/>
          </a:p>
          <a:p>
            <a:pPr indent="0" lvl="0" marL="0" rtl="0" algn="l">
              <a:lnSpc>
                <a:spcPct val="100000"/>
              </a:lnSpc>
              <a:spcBef>
                <a:spcPts val="560"/>
              </a:spcBef>
              <a:spcAft>
                <a:spcPts val="0"/>
              </a:spcAft>
              <a:buClr>
                <a:srgbClr val="000000"/>
              </a:buClr>
              <a:buSzPts val="2800"/>
              <a:buNone/>
            </a:pPr>
            <a:r>
              <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idx="1" type="body"/>
          </p:nvPr>
        </p:nvSpPr>
        <p:spPr>
          <a:xfrm>
            <a:off x="478183" y="894522"/>
            <a:ext cx="2909466" cy="180892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chemeClr val="lt1"/>
              </a:buClr>
              <a:buSzPts val="4000"/>
              <a:buNone/>
            </a:pPr>
            <a:r>
              <a:rPr lang="en-US" sz="4800"/>
              <a:t>Human Milk Storage Guidelines</a:t>
            </a:r>
            <a:endParaRPr sz="4800"/>
          </a:p>
        </p:txBody>
      </p:sp>
      <p:pic>
        <p:nvPicPr>
          <p:cNvPr id="210" name="Google Shape;210;p31"/>
          <p:cNvPicPr preferRelativeResize="0"/>
          <p:nvPr/>
        </p:nvPicPr>
        <p:blipFill rotWithShape="1">
          <a:blip r:embed="rId3">
            <a:alphaModFix/>
          </a:blip>
          <a:srcRect b="0" l="0" r="0" t="0"/>
          <a:stretch/>
        </p:blipFill>
        <p:spPr>
          <a:xfrm>
            <a:off x="3811875" y="522925"/>
            <a:ext cx="8151150" cy="5514975"/>
          </a:xfrm>
          <a:prstGeom prst="rect">
            <a:avLst/>
          </a:prstGeom>
          <a:noFill/>
          <a:ln>
            <a:noFill/>
          </a:ln>
        </p:spPr>
      </p:pic>
      <p:sp>
        <p:nvSpPr>
          <p:cNvPr id="211" name="Google Shape;211;p31"/>
          <p:cNvSpPr txBox="1"/>
          <p:nvPr/>
        </p:nvSpPr>
        <p:spPr>
          <a:xfrm>
            <a:off x="4217925" y="6404250"/>
            <a:ext cx="623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212121"/>
                </a:solidFill>
                <a:latin typeface="Calibri"/>
                <a:ea typeface="Calibri"/>
                <a:cs typeface="Calibri"/>
                <a:sym typeface="Calibri"/>
              </a:rPr>
              <a:t>Source</a:t>
            </a:r>
            <a:r>
              <a:rPr b="0" i="0" lang="en-US" sz="1400" u="none" cap="none" strike="noStrike">
                <a:solidFill>
                  <a:srgbClr val="212121"/>
                </a:solidFill>
                <a:latin typeface="Calibri"/>
                <a:ea typeface="Calibri"/>
                <a:cs typeface="Calibri"/>
                <a:sym typeface="Calibri"/>
              </a:rPr>
              <a:t>: </a:t>
            </a:r>
            <a:r>
              <a:rPr b="0" i="0" lang="en-US" sz="1400" u="sng" cap="none" strike="noStrike">
                <a:solidFill>
                  <a:srgbClr val="212121"/>
                </a:solidFill>
                <a:latin typeface="Calibri"/>
                <a:ea typeface="Calibri"/>
                <a:cs typeface="Calibri"/>
                <a:sym typeface="Calibri"/>
                <a:hlinkClick r:id="rId4">
                  <a:extLst>
                    <a:ext uri="{A12FA001-AC4F-418D-AE19-62706E023703}">
                      <ahyp:hlinkClr val="tx"/>
                    </a:ext>
                  </a:extLst>
                </a:hlinkClick>
              </a:rPr>
              <a:t>https://nrckids.org/CFOC/Database/4.3.1</a:t>
            </a:r>
            <a:endParaRPr b="0" i="0" sz="1400" u="none" cap="none" strike="noStrike">
              <a:solidFill>
                <a:srgbClr val="21212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idx="1" type="body"/>
          </p:nvPr>
        </p:nvSpPr>
        <p:spPr>
          <a:xfrm>
            <a:off x="737620" y="330200"/>
            <a:ext cx="8090100"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Accidentally Feeding Human Milk to the Wrong Child</a:t>
            </a:r>
            <a:endParaRPr/>
          </a:p>
        </p:txBody>
      </p:sp>
      <p:sp>
        <p:nvSpPr>
          <p:cNvPr id="217" name="Google Shape;217;p32"/>
          <p:cNvSpPr txBox="1"/>
          <p:nvPr>
            <p:ph idx="3" type="body"/>
          </p:nvPr>
        </p:nvSpPr>
        <p:spPr>
          <a:xfrm>
            <a:off x="527300" y="2255100"/>
            <a:ext cx="10672500" cy="308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33"/>
              <a:buNone/>
            </a:pPr>
            <a:r>
              <a:rPr b="1" lang="en-US" sz="2400">
                <a:solidFill>
                  <a:srgbClr val="000000"/>
                </a:solidFill>
              </a:rPr>
              <a:t>The childcare program should</a:t>
            </a:r>
            <a:r>
              <a:rPr lang="en-US" sz="2400">
                <a:solidFill>
                  <a:srgbClr val="000000"/>
                </a:solidFill>
              </a:rPr>
              <a:t>:</a:t>
            </a:r>
            <a:endParaRPr sz="2400">
              <a:solidFill>
                <a:srgbClr val="000000"/>
              </a:solidFill>
            </a:endParaRPr>
          </a:p>
          <a:p>
            <a:pPr indent="0" lvl="0" marL="0" rtl="0" algn="l">
              <a:lnSpc>
                <a:spcPct val="100000"/>
              </a:lnSpc>
              <a:spcBef>
                <a:spcPts val="0"/>
              </a:spcBef>
              <a:spcAft>
                <a:spcPts val="0"/>
              </a:spcAft>
              <a:buSzPts val="2133"/>
              <a:buNone/>
            </a:pPr>
            <a:r>
              <a:t/>
            </a:r>
            <a:endParaRPr sz="900">
              <a:solidFill>
                <a:srgbClr val="000000"/>
              </a:solidFill>
            </a:endParaRPr>
          </a:p>
          <a:p>
            <a:pPr indent="-342900" lvl="0" marL="342900" rtl="0" algn="l">
              <a:lnSpc>
                <a:spcPct val="100000"/>
              </a:lnSpc>
              <a:spcBef>
                <a:spcPts val="0"/>
              </a:spcBef>
              <a:spcAft>
                <a:spcPts val="0"/>
              </a:spcAft>
              <a:buClr>
                <a:srgbClr val="000000"/>
              </a:buClr>
              <a:buSzPts val="2400"/>
              <a:buFont typeface="Noto Sans"/>
              <a:buChar char="▪"/>
            </a:pPr>
            <a:r>
              <a:rPr lang="en-US" sz="2400">
                <a:solidFill>
                  <a:srgbClr val="000000"/>
                </a:solidFill>
              </a:rPr>
              <a:t>Notify both families of the mix-up &amp; reassure transmission of infectious disease is small</a:t>
            </a:r>
            <a:endParaRPr sz="2400">
              <a:solidFill>
                <a:srgbClr val="000000"/>
              </a:solidFill>
            </a:endParaRPr>
          </a:p>
          <a:p>
            <a:pPr indent="-342900" lvl="0" marL="342900" rtl="0" algn="l">
              <a:lnSpc>
                <a:spcPct val="100000"/>
              </a:lnSpc>
              <a:spcBef>
                <a:spcPts val="0"/>
              </a:spcBef>
              <a:spcAft>
                <a:spcPts val="0"/>
              </a:spcAft>
              <a:buClr>
                <a:srgbClr val="000000"/>
              </a:buClr>
              <a:buSzPts val="2400"/>
              <a:buChar char="▪"/>
            </a:pPr>
            <a:r>
              <a:rPr lang="en-US" sz="2400">
                <a:solidFill>
                  <a:srgbClr val="000000"/>
                </a:solidFill>
              </a:rPr>
              <a:t>When discussing with the parents/guardians of the child who was given another mother’s milk:</a:t>
            </a:r>
            <a:endParaRPr sz="2400">
              <a:solidFill>
                <a:srgbClr val="000000"/>
              </a:solidFill>
            </a:endParaRPr>
          </a:p>
          <a:p>
            <a:pPr indent="-292100" lvl="1" marL="914400" rtl="0" algn="l">
              <a:lnSpc>
                <a:spcPct val="100000"/>
              </a:lnSpc>
              <a:spcBef>
                <a:spcPts val="0"/>
              </a:spcBef>
              <a:spcAft>
                <a:spcPts val="0"/>
              </a:spcAft>
              <a:buClr>
                <a:srgbClr val="000000"/>
              </a:buClr>
              <a:buSzPts val="1000"/>
              <a:buFont typeface="Calibri"/>
              <a:buChar char="■"/>
            </a:pPr>
            <a:r>
              <a:rPr lang="en-US" sz="2000">
                <a:solidFill>
                  <a:srgbClr val="000000"/>
                </a:solidFill>
              </a:rPr>
              <a:t>Inform them that their child was given another mother’s expressed human milk</a:t>
            </a:r>
            <a:endParaRPr sz="2000">
              <a:solidFill>
                <a:srgbClr val="000000"/>
              </a:solidFill>
            </a:endParaRPr>
          </a:p>
          <a:p>
            <a:pPr indent="-292100" lvl="1" marL="914400" rtl="0" algn="l">
              <a:lnSpc>
                <a:spcPct val="100000"/>
              </a:lnSpc>
              <a:spcBef>
                <a:spcPts val="0"/>
              </a:spcBef>
              <a:spcAft>
                <a:spcPts val="0"/>
              </a:spcAft>
              <a:buClr>
                <a:srgbClr val="000000"/>
              </a:buClr>
              <a:buSzPts val="1000"/>
              <a:buFont typeface="Calibri"/>
              <a:buChar char="■"/>
            </a:pPr>
            <a:r>
              <a:rPr lang="en-US" sz="2000">
                <a:solidFill>
                  <a:srgbClr val="000000"/>
                </a:solidFill>
              </a:rPr>
              <a:t>Encourage them to notify the child’s primary care provider and share any specific details known</a:t>
            </a:r>
            <a:endParaRPr sz="20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Assess why the wrong milk was given and develop policies </a:t>
            </a:r>
            <a:r>
              <a:rPr lang="en-US" sz="2400">
                <a:solidFill>
                  <a:srgbClr val="000000"/>
                </a:solidFill>
                <a:highlight>
                  <a:srgbClr val="FFFFFF"/>
                </a:highlight>
              </a:rPr>
              <a:t>and procedures to</a:t>
            </a:r>
            <a:r>
              <a:rPr lang="en-US" sz="2400">
                <a:solidFill>
                  <a:srgbClr val="000000"/>
                </a:solidFill>
              </a:rPr>
              <a:t> prevent </a:t>
            </a:r>
            <a:r>
              <a:rPr lang="en-US" sz="2400">
                <a:solidFill>
                  <a:srgbClr val="000000"/>
                </a:solidFill>
                <a:highlight>
                  <a:srgbClr val="FFFFFF"/>
                </a:highlight>
              </a:rPr>
              <a:t>future </a:t>
            </a:r>
            <a:r>
              <a:rPr lang="en-US" sz="2400">
                <a:solidFill>
                  <a:srgbClr val="000000"/>
                </a:solidFill>
              </a:rPr>
              <a:t>mistakes</a:t>
            </a:r>
            <a:endParaRPr sz="2400">
              <a:solidFill>
                <a:srgbClr val="000000"/>
              </a:solidFill>
            </a:endParaRPr>
          </a:p>
          <a:p>
            <a:pPr indent="0" lvl="0" marL="457200" rtl="0" algn="l">
              <a:lnSpc>
                <a:spcPct val="100000"/>
              </a:lnSpc>
              <a:spcBef>
                <a:spcPts val="0"/>
              </a:spcBef>
              <a:spcAft>
                <a:spcPts val="0"/>
              </a:spcAft>
              <a:buSzPts val="2133"/>
              <a:buNone/>
            </a:pPr>
            <a:r>
              <a:t/>
            </a:r>
            <a:endParaRPr sz="2400">
              <a:solidFill>
                <a:srgbClr val="000000"/>
              </a:solidFill>
            </a:endParaRPr>
          </a:p>
          <a:p>
            <a:pPr indent="0" lvl="0" marL="457200" rtl="0" algn="l">
              <a:lnSpc>
                <a:spcPct val="100000"/>
              </a:lnSpc>
              <a:spcBef>
                <a:spcPts val="0"/>
              </a:spcBef>
              <a:spcAft>
                <a:spcPts val="0"/>
              </a:spcAft>
              <a:buSzPts val="2133"/>
              <a:buNone/>
            </a:pPr>
            <a:r>
              <a:rPr i="1" lang="en-US" sz="1400">
                <a:solidFill>
                  <a:srgbClr val="000000"/>
                </a:solidFill>
              </a:rPr>
              <a:t>Source</a:t>
            </a:r>
            <a:r>
              <a:rPr lang="en-US" sz="1400">
                <a:solidFill>
                  <a:srgbClr val="000000"/>
                </a:solidFill>
              </a:rPr>
              <a:t>: </a:t>
            </a:r>
            <a:r>
              <a:rPr lang="en-US" sz="1400" u="sng">
                <a:solidFill>
                  <a:srgbClr val="000000"/>
                </a:solidFill>
                <a:hlinkClick r:id="rId3">
                  <a:extLst>
                    <a:ext uri="{A12FA001-AC4F-418D-AE19-62706E023703}">
                      <ahyp:hlinkClr val="tx"/>
                    </a:ext>
                  </a:extLst>
                </a:hlinkClick>
              </a:rPr>
              <a:t>https://nrckids.org/CFOC/Database/4.3.1.4</a:t>
            </a:r>
            <a:endParaRPr sz="1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idx="1" type="body"/>
          </p:nvPr>
        </p:nvSpPr>
        <p:spPr>
          <a:xfrm>
            <a:off x="294449" y="845450"/>
            <a:ext cx="3093000" cy="180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lang="en-US" sz="5000"/>
              <a:t>Responsive Feeding</a:t>
            </a:r>
            <a:endParaRPr sz="5000"/>
          </a:p>
        </p:txBody>
      </p:sp>
      <p:sp>
        <p:nvSpPr>
          <p:cNvPr id="223" name="Google Shape;223;p33"/>
          <p:cNvSpPr txBox="1"/>
          <p:nvPr>
            <p:ph idx="3" type="body"/>
          </p:nvPr>
        </p:nvSpPr>
        <p:spPr>
          <a:xfrm>
            <a:off x="3591900" y="275900"/>
            <a:ext cx="8600100" cy="4734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1867"/>
              <a:buNone/>
            </a:pPr>
            <a:r>
              <a:rPr b="1" lang="en-US" sz="2400"/>
              <a:t>Responsive Feeding of Infants by a Consistent Caregiver/Teacher</a:t>
            </a:r>
            <a:endParaRPr b="1" sz="2400"/>
          </a:p>
          <a:p>
            <a:pPr indent="0" lvl="0" marL="0" rtl="0" algn="ctr">
              <a:lnSpc>
                <a:spcPct val="100000"/>
              </a:lnSpc>
              <a:spcBef>
                <a:spcPts val="560"/>
              </a:spcBef>
              <a:spcAft>
                <a:spcPts val="0"/>
              </a:spcAft>
              <a:buSzPts val="1867"/>
              <a:buNone/>
            </a:pPr>
            <a:r>
              <a:t/>
            </a:r>
            <a:endParaRPr b="1" sz="2400"/>
          </a:p>
          <a:p>
            <a:pPr indent="-381000" lvl="1" marL="914400" rtl="0" algn="l">
              <a:lnSpc>
                <a:spcPct val="100000"/>
              </a:lnSpc>
              <a:spcBef>
                <a:spcPts val="560"/>
              </a:spcBef>
              <a:spcAft>
                <a:spcPts val="0"/>
              </a:spcAft>
              <a:buClr>
                <a:srgbClr val="000000"/>
              </a:buClr>
              <a:buSzPts val="2400"/>
              <a:buChar char="▪"/>
            </a:pPr>
            <a:r>
              <a:rPr lang="en-US" sz="2400">
                <a:solidFill>
                  <a:srgbClr val="000000"/>
                </a:solidFill>
              </a:rPr>
              <a:t>Give-and-take approach where the infant communicates feeding (hunger and fullness) cues and the caregiver responds appropriately</a:t>
            </a:r>
            <a:endParaRPr sz="2400">
              <a:solidFill>
                <a:srgbClr val="000000"/>
              </a:solidFill>
            </a:endParaRPr>
          </a:p>
          <a:p>
            <a:pPr indent="-381000" lvl="1" marL="914400" rtl="0" algn="l">
              <a:lnSpc>
                <a:spcPct val="100000"/>
              </a:lnSpc>
              <a:spcBef>
                <a:spcPts val="560"/>
              </a:spcBef>
              <a:spcAft>
                <a:spcPts val="0"/>
              </a:spcAft>
              <a:buClr>
                <a:srgbClr val="000000"/>
              </a:buClr>
              <a:buSzPts val="2400"/>
              <a:buChar char="▪"/>
            </a:pPr>
            <a:r>
              <a:rPr lang="en-US" sz="2400">
                <a:solidFill>
                  <a:srgbClr val="000000"/>
                </a:solidFill>
              </a:rPr>
              <a:t>Most successful when a consistent caregiver learns an infant’s individual cues</a:t>
            </a:r>
            <a:endParaRPr sz="2400">
              <a:solidFill>
                <a:srgbClr val="000000"/>
              </a:solidFill>
            </a:endParaRPr>
          </a:p>
          <a:p>
            <a:pPr indent="-381000" lvl="1" marL="914400" rtl="0" algn="l">
              <a:lnSpc>
                <a:spcPct val="100000"/>
              </a:lnSpc>
              <a:spcBef>
                <a:spcPts val="560"/>
              </a:spcBef>
              <a:spcAft>
                <a:spcPts val="0"/>
              </a:spcAft>
              <a:buClr>
                <a:srgbClr val="000000"/>
              </a:buClr>
              <a:buSzPts val="2400"/>
              <a:buChar char="▪"/>
            </a:pPr>
            <a:r>
              <a:rPr lang="en-US" sz="2400">
                <a:solidFill>
                  <a:srgbClr val="000000"/>
                </a:solidFill>
              </a:rPr>
              <a:t>Hunger cues include:</a:t>
            </a:r>
            <a:endParaRPr sz="2400">
              <a:solidFill>
                <a:srgbClr val="000000"/>
              </a:solidFill>
            </a:endParaRPr>
          </a:p>
          <a:p>
            <a:pPr indent="-381000" lvl="2" marL="1371600" rtl="0" algn="l">
              <a:lnSpc>
                <a:spcPct val="100000"/>
              </a:lnSpc>
              <a:spcBef>
                <a:spcPts val="560"/>
              </a:spcBef>
              <a:spcAft>
                <a:spcPts val="0"/>
              </a:spcAft>
              <a:buClr>
                <a:srgbClr val="000000"/>
              </a:buClr>
              <a:buSzPts val="2400"/>
              <a:buChar char="▪"/>
            </a:pPr>
            <a:r>
              <a:rPr lang="en-US" sz="2400">
                <a:solidFill>
                  <a:srgbClr val="000000"/>
                </a:solidFill>
              </a:rPr>
              <a:t>Opening and closing the mouth, rooting, bringing hands to face, flexed arms and legs, clenching fingers/fists, sucking sounds, fast breathing. Crying is a late hunger cue </a:t>
            </a:r>
            <a:endParaRPr sz="2400">
              <a:solidFill>
                <a:srgbClr val="000000"/>
              </a:solidFill>
            </a:endParaRPr>
          </a:p>
          <a:p>
            <a:pPr indent="-347154" lvl="1" marL="914400" rtl="0" algn="l">
              <a:lnSpc>
                <a:spcPct val="100000"/>
              </a:lnSpc>
              <a:spcBef>
                <a:spcPts val="560"/>
              </a:spcBef>
              <a:spcAft>
                <a:spcPts val="0"/>
              </a:spcAft>
              <a:buClr>
                <a:srgbClr val="000000"/>
              </a:buClr>
              <a:buSzPts val="1867"/>
              <a:buFont typeface="Calibri"/>
              <a:buChar char="▪"/>
            </a:pPr>
            <a:r>
              <a:rPr lang="en-US" sz="2400">
                <a:solidFill>
                  <a:srgbClr val="000000"/>
                </a:solidFill>
              </a:rPr>
              <a:t>Fullness cues include:</a:t>
            </a:r>
            <a:endParaRPr sz="2400">
              <a:solidFill>
                <a:srgbClr val="000000"/>
              </a:solidFill>
            </a:endParaRPr>
          </a:p>
          <a:p>
            <a:pPr indent="-381000" lvl="2" marL="1371600" rtl="0" algn="l">
              <a:lnSpc>
                <a:spcPct val="100000"/>
              </a:lnSpc>
              <a:spcBef>
                <a:spcPts val="560"/>
              </a:spcBef>
              <a:spcAft>
                <a:spcPts val="0"/>
              </a:spcAft>
              <a:buClr>
                <a:srgbClr val="000000"/>
              </a:buClr>
              <a:buSzPts val="2400"/>
              <a:buChar char="▪"/>
            </a:pPr>
            <a:r>
              <a:rPr lang="en-US" sz="2400">
                <a:solidFill>
                  <a:srgbClr val="000000"/>
                </a:solidFill>
              </a:rPr>
              <a:t>Shaking the head or turning away from food</a:t>
            </a:r>
            <a:endParaRPr sz="2000">
              <a:solidFill>
                <a:srgbClr val="000000"/>
              </a:solidFill>
            </a:endParaRPr>
          </a:p>
          <a:p>
            <a:pPr indent="0" lvl="0" marL="0" rtl="0" algn="l">
              <a:lnSpc>
                <a:spcPct val="100000"/>
              </a:lnSpc>
              <a:spcBef>
                <a:spcPts val="560"/>
              </a:spcBef>
              <a:spcAft>
                <a:spcPts val="0"/>
              </a:spcAft>
              <a:buSzPts val="1867"/>
              <a:buNone/>
            </a:pPr>
            <a:r>
              <a:t/>
            </a:r>
            <a:endParaRPr sz="2000"/>
          </a:p>
          <a:p>
            <a:pPr indent="0" lvl="0" marL="0" rtl="0" algn="l">
              <a:lnSpc>
                <a:spcPct val="100000"/>
              </a:lnSpc>
              <a:spcBef>
                <a:spcPts val="560"/>
              </a:spcBef>
              <a:spcAft>
                <a:spcPts val="0"/>
              </a:spcAft>
              <a:buSzPts val="1867"/>
              <a:buNone/>
            </a:pPr>
            <a:r>
              <a:rPr i="1" lang="en-US" sz="1300"/>
              <a:t>S</a:t>
            </a:r>
            <a:r>
              <a:rPr i="1" lang="en-US" sz="1400"/>
              <a:t>ource</a:t>
            </a:r>
            <a:r>
              <a:rPr lang="en-US" sz="1400"/>
              <a:t>: </a:t>
            </a:r>
            <a:r>
              <a:rPr lang="en-US" sz="1400" u="sng">
                <a:solidFill>
                  <a:schemeClr val="hlink"/>
                </a:solidFill>
                <a:highlight>
                  <a:srgbClr val="FFFFFF"/>
                </a:highlight>
                <a:hlinkClick r:id="rId3"/>
              </a:rPr>
              <a:t>https://nrckids.org/CFOC/Database/4.3.1.2</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idx="1" type="body"/>
          </p:nvPr>
        </p:nvSpPr>
        <p:spPr>
          <a:xfrm>
            <a:off x="894725" y="945250"/>
            <a:ext cx="9466500" cy="81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When is an Infant Ready for Solids?</a:t>
            </a:r>
            <a:endParaRPr/>
          </a:p>
        </p:txBody>
      </p:sp>
      <p:sp>
        <p:nvSpPr>
          <p:cNvPr id="229" name="Google Shape;229;p34"/>
          <p:cNvSpPr txBox="1"/>
          <p:nvPr/>
        </p:nvSpPr>
        <p:spPr>
          <a:xfrm>
            <a:off x="1295402" y="2835227"/>
            <a:ext cx="9601196" cy="3318936"/>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380"/>
              <a:buFont typeface="Arial"/>
              <a:buNone/>
            </a:pPr>
            <a:r>
              <a:rPr b="1" i="0" lang="en-US" sz="2580" u="none" cap="none" strike="noStrike">
                <a:solidFill>
                  <a:srgbClr val="000000"/>
                </a:solidFill>
                <a:latin typeface="Calibri"/>
                <a:ea typeface="Calibri"/>
                <a:cs typeface="Calibri"/>
                <a:sym typeface="Calibri"/>
              </a:rPr>
              <a:t>Each infant develops at his/her own pace</a:t>
            </a:r>
            <a:endParaRPr b="0" i="0" sz="1390" u="none" cap="none" strike="noStrike">
              <a:solidFill>
                <a:srgbClr val="000000"/>
              </a:solidFill>
              <a:latin typeface="Arial"/>
              <a:ea typeface="Arial"/>
              <a:cs typeface="Arial"/>
              <a:sym typeface="Arial"/>
            </a:endParaRPr>
          </a:p>
          <a:p>
            <a:pPr indent="0" lvl="0" marL="0" marR="0" rtl="0" algn="l">
              <a:lnSpc>
                <a:spcPct val="80000"/>
              </a:lnSpc>
              <a:spcBef>
                <a:spcPts val="476"/>
              </a:spcBef>
              <a:spcAft>
                <a:spcPts val="0"/>
              </a:spcAft>
              <a:buClr>
                <a:schemeClr val="dk1"/>
              </a:buClr>
              <a:buSzPts val="2380"/>
              <a:buFont typeface="Arial"/>
              <a:buNone/>
            </a:pPr>
            <a:r>
              <a:t/>
            </a:r>
            <a:endParaRPr b="0" i="0" sz="1879" u="none" cap="none" strike="noStrike">
              <a:solidFill>
                <a:srgbClr val="000000"/>
              </a:solidFill>
              <a:latin typeface="Calibri"/>
              <a:ea typeface="Calibri"/>
              <a:cs typeface="Calibri"/>
              <a:sym typeface="Calibri"/>
            </a:endParaRPr>
          </a:p>
          <a:p>
            <a:pPr indent="0" lvl="0" marL="0" marR="0" rtl="0" algn="l">
              <a:lnSpc>
                <a:spcPct val="80000"/>
              </a:lnSpc>
              <a:spcBef>
                <a:spcPts val="476"/>
              </a:spcBef>
              <a:spcAft>
                <a:spcPts val="0"/>
              </a:spcAft>
              <a:buClr>
                <a:schemeClr val="dk1"/>
              </a:buClr>
              <a:buSzPts val="2380"/>
              <a:buFont typeface="Arial"/>
              <a:buNone/>
            </a:pPr>
            <a:r>
              <a:rPr b="0" i="0" lang="en-US" sz="2580" u="none" cap="none" strike="noStrike">
                <a:solidFill>
                  <a:srgbClr val="000000"/>
                </a:solidFill>
                <a:latin typeface="Calibri"/>
                <a:ea typeface="Calibri"/>
                <a:cs typeface="Calibri"/>
                <a:sym typeface="Calibri"/>
              </a:rPr>
              <a:t>Signs of developmental readiness for introduction of solid foods:</a:t>
            </a:r>
            <a:endParaRPr b="0" i="0" sz="1390" u="none" cap="none" strike="noStrike">
              <a:solidFill>
                <a:srgbClr val="000000"/>
              </a:solidFill>
              <a:latin typeface="Arial"/>
              <a:ea typeface="Arial"/>
              <a:cs typeface="Arial"/>
              <a:sym typeface="Arial"/>
            </a:endParaRPr>
          </a:p>
          <a:p>
            <a:pPr indent="0" lvl="0" marL="0" marR="0" rtl="0" algn="l">
              <a:lnSpc>
                <a:spcPct val="80000"/>
              </a:lnSpc>
              <a:spcBef>
                <a:spcPts val="476"/>
              </a:spcBef>
              <a:spcAft>
                <a:spcPts val="0"/>
              </a:spcAft>
              <a:buClr>
                <a:schemeClr val="dk1"/>
              </a:buClr>
              <a:buSzPts val="2380"/>
              <a:buFont typeface="Arial"/>
              <a:buNone/>
            </a:pPr>
            <a:r>
              <a:t/>
            </a:r>
            <a:endParaRPr b="0" i="0" sz="1180" u="none" cap="none" strike="noStrike">
              <a:solidFill>
                <a:srgbClr val="000000"/>
              </a:solidFill>
              <a:latin typeface="Calibri"/>
              <a:ea typeface="Calibri"/>
              <a:cs typeface="Calibri"/>
              <a:sym typeface="Calibri"/>
            </a:endParaRPr>
          </a:p>
          <a:p>
            <a:pPr indent="-228611" lvl="0" marL="228611" marR="0" rtl="0" algn="l">
              <a:lnSpc>
                <a:spcPct val="80000"/>
              </a:lnSpc>
              <a:spcBef>
                <a:spcPts val="476"/>
              </a:spcBef>
              <a:spcAft>
                <a:spcPts val="0"/>
              </a:spcAft>
              <a:buClr>
                <a:srgbClr val="000000"/>
              </a:buClr>
              <a:buSzPts val="2580"/>
              <a:buFont typeface="Noto Sans"/>
              <a:buChar char="▪"/>
            </a:pPr>
            <a:r>
              <a:rPr b="0" i="0" lang="en-US" sz="2580" u="none" cap="none" strike="noStrike">
                <a:solidFill>
                  <a:srgbClr val="000000"/>
                </a:solidFill>
                <a:latin typeface="Calibri"/>
                <a:ea typeface="Calibri"/>
                <a:cs typeface="Calibri"/>
                <a:sym typeface="Calibri"/>
              </a:rPr>
              <a:t>The infant can hold his/her head up on his/her own</a:t>
            </a:r>
            <a:endParaRPr b="0" i="0" sz="1390" u="none" cap="none" strike="noStrike">
              <a:solidFill>
                <a:srgbClr val="000000"/>
              </a:solidFill>
              <a:latin typeface="Arial"/>
              <a:ea typeface="Arial"/>
              <a:cs typeface="Arial"/>
              <a:sym typeface="Arial"/>
            </a:endParaRPr>
          </a:p>
          <a:p>
            <a:pPr indent="-228611" lvl="0" marL="228611" marR="0" rtl="0" algn="l">
              <a:lnSpc>
                <a:spcPct val="80000"/>
              </a:lnSpc>
              <a:spcBef>
                <a:spcPts val="476"/>
              </a:spcBef>
              <a:spcAft>
                <a:spcPts val="0"/>
              </a:spcAft>
              <a:buClr>
                <a:srgbClr val="000000"/>
              </a:buClr>
              <a:buSzPts val="2580"/>
              <a:buFont typeface="Noto Sans"/>
              <a:buChar char="▪"/>
            </a:pPr>
            <a:r>
              <a:rPr b="0" i="0" lang="en-US" sz="2580" u="none" cap="none" strike="noStrike">
                <a:solidFill>
                  <a:srgbClr val="000000"/>
                </a:solidFill>
                <a:latin typeface="Calibri"/>
                <a:ea typeface="Calibri"/>
                <a:cs typeface="Calibri"/>
                <a:sym typeface="Calibri"/>
              </a:rPr>
              <a:t>The infant has interest in food when watching others eat</a:t>
            </a:r>
            <a:endParaRPr b="0" i="0" sz="1390" u="none" cap="none" strike="noStrike">
              <a:solidFill>
                <a:srgbClr val="000000"/>
              </a:solidFill>
              <a:latin typeface="Arial"/>
              <a:ea typeface="Arial"/>
              <a:cs typeface="Arial"/>
              <a:sym typeface="Arial"/>
            </a:endParaRPr>
          </a:p>
          <a:p>
            <a:pPr indent="-228611" lvl="0" marL="228611" marR="0" rtl="0" algn="l">
              <a:lnSpc>
                <a:spcPct val="80000"/>
              </a:lnSpc>
              <a:spcBef>
                <a:spcPts val="476"/>
              </a:spcBef>
              <a:spcAft>
                <a:spcPts val="0"/>
              </a:spcAft>
              <a:buClr>
                <a:srgbClr val="000000"/>
              </a:buClr>
              <a:buSzPts val="2580"/>
              <a:buFont typeface="Noto Sans"/>
              <a:buChar char="▪"/>
            </a:pPr>
            <a:r>
              <a:rPr b="0" i="0" lang="en-US" sz="2580" u="none" cap="none" strike="noStrike">
                <a:solidFill>
                  <a:srgbClr val="000000"/>
                </a:solidFill>
                <a:latin typeface="Calibri"/>
                <a:ea typeface="Calibri"/>
                <a:cs typeface="Calibri"/>
                <a:sym typeface="Calibri"/>
              </a:rPr>
              <a:t>The infant can push the food from the spoon into the back of the mouth to swallow (oral motor skills)</a:t>
            </a:r>
            <a:endParaRPr b="0" i="0" sz="1390" u="none" cap="none" strike="noStrike">
              <a:solidFill>
                <a:srgbClr val="000000"/>
              </a:solidFill>
              <a:latin typeface="Arial"/>
              <a:ea typeface="Arial"/>
              <a:cs typeface="Arial"/>
              <a:sym typeface="Arial"/>
            </a:endParaRPr>
          </a:p>
          <a:p>
            <a:pPr indent="-228611" lvl="0" marL="228611" marR="0" rtl="0" algn="l">
              <a:lnSpc>
                <a:spcPct val="80000"/>
              </a:lnSpc>
              <a:spcBef>
                <a:spcPts val="476"/>
              </a:spcBef>
              <a:spcAft>
                <a:spcPts val="0"/>
              </a:spcAft>
              <a:buClr>
                <a:srgbClr val="000000"/>
              </a:buClr>
              <a:buSzPts val="2580"/>
              <a:buFont typeface="Noto Sans"/>
              <a:buChar char="▪"/>
            </a:pPr>
            <a:r>
              <a:rPr b="0" i="0" lang="en-US" sz="2580" u="none" cap="none" strike="noStrike">
                <a:solidFill>
                  <a:srgbClr val="000000"/>
                </a:solidFill>
                <a:latin typeface="Calibri"/>
                <a:ea typeface="Calibri"/>
                <a:cs typeface="Calibri"/>
                <a:sym typeface="Calibri"/>
              </a:rPr>
              <a:t>The infant has doubled birth weight and is at least 4 months of age</a:t>
            </a:r>
            <a:endParaRPr b="0" i="0" sz="139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idx="1" type="body"/>
          </p:nvPr>
        </p:nvSpPr>
        <p:spPr>
          <a:xfrm>
            <a:off x="813859" y="708646"/>
            <a:ext cx="4545600" cy="9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What to Feed?</a:t>
            </a:r>
            <a:endParaRPr/>
          </a:p>
        </p:txBody>
      </p:sp>
      <p:sp>
        <p:nvSpPr>
          <p:cNvPr id="235" name="Google Shape;235;p35"/>
          <p:cNvSpPr txBox="1"/>
          <p:nvPr>
            <p:ph idx="3" type="body"/>
          </p:nvPr>
        </p:nvSpPr>
        <p:spPr>
          <a:xfrm>
            <a:off x="233100" y="2169400"/>
            <a:ext cx="7913100" cy="43866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Clr>
                <a:srgbClr val="000000"/>
              </a:buClr>
              <a:buSzPts val="2100"/>
              <a:buFont typeface="Noto Sans"/>
              <a:buChar char="▪"/>
            </a:pPr>
            <a:r>
              <a:rPr lang="en-US" sz="2100">
                <a:solidFill>
                  <a:srgbClr val="000000"/>
                </a:solidFill>
              </a:rPr>
              <a:t>It is best to start solids with vegetables, then move to cereal, fruit and lastly meats</a:t>
            </a:r>
            <a:endParaRPr sz="2100">
              <a:solidFill>
                <a:srgbClr val="000000"/>
              </a:solidFill>
            </a:endParaRPr>
          </a:p>
          <a:p>
            <a:pPr indent="-336550" lvl="0" marL="342900" rtl="0" algn="l">
              <a:lnSpc>
                <a:spcPct val="100000"/>
              </a:lnSpc>
              <a:spcBef>
                <a:spcPts val="420"/>
              </a:spcBef>
              <a:spcAft>
                <a:spcPts val="0"/>
              </a:spcAft>
              <a:buClr>
                <a:srgbClr val="000000"/>
              </a:buClr>
              <a:buSzPts val="2100"/>
              <a:buFont typeface="Noto Sans"/>
              <a:buChar char="▪"/>
            </a:pPr>
            <a:r>
              <a:rPr lang="en-US" sz="2100">
                <a:solidFill>
                  <a:srgbClr val="000000"/>
                </a:solidFill>
              </a:rPr>
              <a:t>Each new food should be given for 3 days before introducing new foods to watch for allergic reactions</a:t>
            </a:r>
            <a:endParaRPr sz="2100">
              <a:solidFill>
                <a:srgbClr val="000000"/>
              </a:solidFill>
            </a:endParaRPr>
          </a:p>
          <a:p>
            <a:pPr indent="-336550" lvl="0" marL="342900" rtl="0" algn="l">
              <a:lnSpc>
                <a:spcPct val="100000"/>
              </a:lnSpc>
              <a:spcBef>
                <a:spcPts val="420"/>
              </a:spcBef>
              <a:spcAft>
                <a:spcPts val="0"/>
              </a:spcAft>
              <a:buClr>
                <a:srgbClr val="000000"/>
              </a:buClr>
              <a:buSzPts val="2100"/>
              <a:buFont typeface="Noto Sans"/>
              <a:buChar char="▪"/>
            </a:pPr>
            <a:r>
              <a:rPr lang="en-US" sz="2100">
                <a:solidFill>
                  <a:srgbClr val="000000"/>
                </a:solidFill>
              </a:rPr>
              <a:t>Infants need only 1-2 tbsp of food in the beginning</a:t>
            </a:r>
            <a:endParaRPr sz="2100">
              <a:solidFill>
                <a:srgbClr val="000000"/>
              </a:solidFill>
            </a:endParaRPr>
          </a:p>
          <a:p>
            <a:pPr indent="-336550" lvl="0" marL="342900" rtl="0" algn="l">
              <a:lnSpc>
                <a:spcPct val="100000"/>
              </a:lnSpc>
              <a:spcBef>
                <a:spcPts val="420"/>
              </a:spcBef>
              <a:spcAft>
                <a:spcPts val="0"/>
              </a:spcAft>
              <a:buClr>
                <a:srgbClr val="000000"/>
              </a:buClr>
              <a:buSzPts val="2100"/>
              <a:buFont typeface="Noto Sans"/>
              <a:buChar char="▪"/>
            </a:pPr>
            <a:r>
              <a:rPr lang="en-US" sz="2100">
                <a:solidFill>
                  <a:srgbClr val="000000"/>
                </a:solidFill>
              </a:rPr>
              <a:t>Foods should not be mixed so that a child can taste individual foods and due to allergy concerns</a:t>
            </a:r>
            <a:endParaRPr sz="2100">
              <a:solidFill>
                <a:srgbClr val="000000"/>
              </a:solidFill>
            </a:endParaRPr>
          </a:p>
          <a:p>
            <a:pPr indent="-336550" lvl="0" marL="342900" rtl="0" algn="l">
              <a:lnSpc>
                <a:spcPct val="100000"/>
              </a:lnSpc>
              <a:spcBef>
                <a:spcPts val="420"/>
              </a:spcBef>
              <a:spcAft>
                <a:spcPts val="0"/>
              </a:spcAft>
              <a:buClr>
                <a:srgbClr val="000000"/>
              </a:buClr>
              <a:buSzPts val="2100"/>
              <a:buFont typeface="Noto Sans"/>
              <a:buChar char="▪"/>
            </a:pPr>
            <a:r>
              <a:rPr lang="en-US" sz="2100">
                <a:solidFill>
                  <a:srgbClr val="000000"/>
                </a:solidFill>
              </a:rPr>
              <a:t>Begin offering drinking water during meals once solid foods are introduced. Infants 6-11 months could be given water 0.5-1.0 cups (4-8 oz)/day in a cup</a:t>
            </a:r>
            <a:endParaRPr sz="2100">
              <a:solidFill>
                <a:srgbClr val="000000"/>
              </a:solidFill>
            </a:endParaRPr>
          </a:p>
          <a:p>
            <a:pPr indent="0" lvl="0" marL="0" rtl="0" algn="l">
              <a:lnSpc>
                <a:spcPct val="100000"/>
              </a:lnSpc>
              <a:spcBef>
                <a:spcPts val="420"/>
              </a:spcBef>
              <a:spcAft>
                <a:spcPts val="0"/>
              </a:spcAft>
              <a:buSzPts val="2133"/>
              <a:buNone/>
            </a:pPr>
            <a:r>
              <a:t/>
            </a:r>
            <a:endParaRPr sz="1600">
              <a:solidFill>
                <a:srgbClr val="000000"/>
              </a:solidFill>
            </a:endParaRPr>
          </a:p>
          <a:p>
            <a:pPr indent="0" lvl="0" marL="0" rtl="0" algn="l">
              <a:lnSpc>
                <a:spcPct val="100000"/>
              </a:lnSpc>
              <a:spcBef>
                <a:spcPts val="420"/>
              </a:spcBef>
              <a:spcAft>
                <a:spcPts val="0"/>
              </a:spcAft>
              <a:buSzPts val="2133"/>
              <a:buNone/>
            </a:pPr>
            <a:r>
              <a:rPr b="1" i="1" lang="en-US" sz="2100">
                <a:solidFill>
                  <a:srgbClr val="000000"/>
                </a:solidFill>
              </a:rPr>
              <a:t>These approaches can help encourage children to accept less sweet foods and foods with a variety of new flavors and textures</a:t>
            </a:r>
            <a:endParaRPr b="1" i="1" sz="2100">
              <a:solidFill>
                <a:srgbClr val="000000"/>
              </a:solidFill>
            </a:endParaRPr>
          </a:p>
          <a:p>
            <a:pPr indent="0" lvl="0" marL="0" rtl="0" algn="l">
              <a:lnSpc>
                <a:spcPct val="100000"/>
              </a:lnSpc>
              <a:spcBef>
                <a:spcPts val="427"/>
              </a:spcBef>
              <a:spcAft>
                <a:spcPts val="0"/>
              </a:spcAft>
              <a:buClr>
                <a:schemeClr val="dk1"/>
              </a:buClr>
              <a:buSzPts val="2133"/>
              <a:buNone/>
            </a:pPr>
            <a:r>
              <a:t/>
            </a:r>
            <a:endParaRPr/>
          </a:p>
        </p:txBody>
      </p:sp>
      <p:pic>
        <p:nvPicPr>
          <p:cNvPr descr="A picture containing food, vegetable, fruit, different&#10;&#10;Description automatically generated" id="236" name="Google Shape;236;p35"/>
          <p:cNvPicPr preferRelativeResize="0"/>
          <p:nvPr>
            <p:ph idx="4" type="pic"/>
          </p:nvPr>
        </p:nvPicPr>
        <p:blipFill rotWithShape="1">
          <a:blip r:embed="rId3">
            <a:alphaModFix/>
          </a:blip>
          <a:srcRect b="0" l="14425" r="14424" t="0"/>
          <a:stretch/>
        </p:blipFill>
        <p:spPr>
          <a:xfrm>
            <a:off x="8146200" y="1654075"/>
            <a:ext cx="3887000" cy="3549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