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Assistant"/>
      <p:regular r:id="rId16"/>
      <p:bold r:id="rId17"/>
    </p:embeddedFont>
    <p:embeddedFont>
      <p:font typeface="Oswald SemiBold"/>
      <p:regular r:id="rId18"/>
      <p:bold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RYiuozLJBYFiMSZ1kuBiLs9qX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22" Type="http://customschemas.google.com/relationships/presentationmetadata" Target="metadata"/><Relationship Id="rId21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ssistant-bold.fntdata"/><Relationship Id="rId16" Type="http://schemas.openxmlformats.org/officeDocument/2006/relationships/font" Target="fonts/Assistant-regular.fntdata"/><Relationship Id="rId19" Type="http://schemas.openxmlformats.org/officeDocument/2006/relationships/font" Target="fonts/OswaldSemiBold-bold.fntdata"/><Relationship Id="rId18" Type="http://schemas.openxmlformats.org/officeDocument/2006/relationships/font" Target="fonts/Oswald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/>
          <p:nvPr>
            <p:ph idx="1" type="body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5:notes"/>
          <p:cNvSpPr/>
          <p:nvPr>
            <p:ph idx="2" type="sldImg"/>
          </p:nvPr>
        </p:nvSpPr>
        <p:spPr>
          <a:xfrm>
            <a:off x="417513" y="701675"/>
            <a:ext cx="6242050" cy="351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 applesauce can be made without sugar</a:t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Title">
  <p:cSld name="Light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4400" y="5014164"/>
            <a:ext cx="3454400" cy="1561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 txBox="1"/>
          <p:nvPr>
            <p:ph idx="1" type="body"/>
          </p:nvPr>
        </p:nvSpPr>
        <p:spPr>
          <a:xfrm>
            <a:off x="914400" y="939800"/>
            <a:ext cx="7569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BE2D2D"/>
              </a:buClr>
              <a:buSzPts val="8800"/>
              <a:buFont typeface="Arial"/>
              <a:buNone/>
              <a:defRPr b="0" i="0" sz="8800" u="none" cap="none" strike="noStrike">
                <a:solidFill>
                  <a:srgbClr val="BE2D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2" type="body"/>
          </p:nvPr>
        </p:nvSpPr>
        <p:spPr>
          <a:xfrm>
            <a:off x="914400" y="4089400"/>
            <a:ext cx="76200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D2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3" type="body"/>
          </p:nvPr>
        </p:nvSpPr>
        <p:spPr>
          <a:xfrm>
            <a:off x="914400" y="5867400"/>
            <a:ext cx="5588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000D2F"/>
              </a:buClr>
              <a:buSzPts val="2933"/>
              <a:buFont typeface="Arial"/>
              <a:buNone/>
              <a:defRPr b="0" i="0" sz="2933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ree Points">
  <p:cSld name="1_Three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762000" y="4326855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6451600" y="14986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6451600" y="20261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6471684" y="319946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idx="5" type="body"/>
          </p:nvPr>
        </p:nvSpPr>
        <p:spPr>
          <a:xfrm>
            <a:off x="6471684" y="372700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3"/>
          <p:cNvSpPr txBox="1"/>
          <p:nvPr>
            <p:ph idx="6" type="body"/>
          </p:nvPr>
        </p:nvSpPr>
        <p:spPr>
          <a:xfrm>
            <a:off x="6431516" y="490032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7" type="body"/>
          </p:nvPr>
        </p:nvSpPr>
        <p:spPr>
          <a:xfrm>
            <a:off x="6431516" y="542786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3"/>
          <p:cNvSpPr/>
          <p:nvPr>
            <p:ph idx="8" type="pic"/>
          </p:nvPr>
        </p:nvSpPr>
        <p:spPr>
          <a:xfrm>
            <a:off x="0" y="0"/>
            <a:ext cx="55372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Text Boxes">
  <p:cSld name="1_Two Text Boxe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idx="1" type="body"/>
          </p:nvPr>
        </p:nvSpPr>
        <p:spPr>
          <a:xfrm>
            <a:off x="1168400" y="566035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4"/>
          <p:cNvSpPr txBox="1"/>
          <p:nvPr>
            <p:ph idx="2" type="body"/>
          </p:nvPr>
        </p:nvSpPr>
        <p:spPr>
          <a:xfrm>
            <a:off x="1168400" y="1697719"/>
            <a:ext cx="5815569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>
                <a:srgbClr val="BE2D2D"/>
              </a:buClr>
              <a:buSzPts val="2533"/>
              <a:buFont typeface="Arial"/>
              <a:buNone/>
              <a:defRPr b="1" i="0" sz="2533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4"/>
          <p:cNvSpPr txBox="1"/>
          <p:nvPr>
            <p:ph idx="3" type="body"/>
          </p:nvPr>
        </p:nvSpPr>
        <p:spPr>
          <a:xfrm>
            <a:off x="1168400" y="3246883"/>
            <a:ext cx="4521201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4" type="body"/>
          </p:nvPr>
        </p:nvSpPr>
        <p:spPr>
          <a:xfrm>
            <a:off x="1168400" y="3784600"/>
            <a:ext cx="4521201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4"/>
          <p:cNvSpPr txBox="1"/>
          <p:nvPr>
            <p:ph idx="5" type="body"/>
          </p:nvPr>
        </p:nvSpPr>
        <p:spPr>
          <a:xfrm>
            <a:off x="6502400" y="3246883"/>
            <a:ext cx="4521201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6" type="body"/>
          </p:nvPr>
        </p:nvSpPr>
        <p:spPr>
          <a:xfrm>
            <a:off x="6502400" y="3784600"/>
            <a:ext cx="4521201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- Dark">
  <p:cSld name="Three Points -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1376892" y="4431414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5994400" y="99836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5"/>
          <p:cNvSpPr txBox="1"/>
          <p:nvPr>
            <p:ph idx="3" type="body"/>
          </p:nvPr>
        </p:nvSpPr>
        <p:spPr>
          <a:xfrm>
            <a:off x="5994400" y="1525909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5"/>
          <p:cNvSpPr txBox="1"/>
          <p:nvPr>
            <p:ph idx="4" type="body"/>
          </p:nvPr>
        </p:nvSpPr>
        <p:spPr>
          <a:xfrm>
            <a:off x="5994400" y="27686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5" type="body"/>
          </p:nvPr>
        </p:nvSpPr>
        <p:spPr>
          <a:xfrm>
            <a:off x="5994400" y="32961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5"/>
          <p:cNvSpPr txBox="1"/>
          <p:nvPr>
            <p:ph idx="6" type="body"/>
          </p:nvPr>
        </p:nvSpPr>
        <p:spPr>
          <a:xfrm>
            <a:off x="5994400" y="4564267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7" type="body"/>
          </p:nvPr>
        </p:nvSpPr>
        <p:spPr>
          <a:xfrm>
            <a:off x="5994400" y="5091814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- Light">
  <p:cSld name="Three Points -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1376892" y="4431414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6"/>
          <p:cNvSpPr txBox="1"/>
          <p:nvPr>
            <p:ph idx="2" type="body"/>
          </p:nvPr>
        </p:nvSpPr>
        <p:spPr>
          <a:xfrm>
            <a:off x="5994400" y="99836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6"/>
          <p:cNvSpPr txBox="1"/>
          <p:nvPr>
            <p:ph idx="3" type="body"/>
          </p:nvPr>
        </p:nvSpPr>
        <p:spPr>
          <a:xfrm>
            <a:off x="5994400" y="1525909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6"/>
          <p:cNvSpPr txBox="1"/>
          <p:nvPr>
            <p:ph idx="4" type="body"/>
          </p:nvPr>
        </p:nvSpPr>
        <p:spPr>
          <a:xfrm>
            <a:off x="5994400" y="27686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5" type="body"/>
          </p:nvPr>
        </p:nvSpPr>
        <p:spPr>
          <a:xfrm>
            <a:off x="5994400" y="32961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6" type="body"/>
          </p:nvPr>
        </p:nvSpPr>
        <p:spPr>
          <a:xfrm>
            <a:off x="5994400" y="4564267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7" type="body"/>
          </p:nvPr>
        </p:nvSpPr>
        <p:spPr>
          <a:xfrm>
            <a:off x="5994400" y="5091814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Light - Inverse">
  <p:cSld name="Three Points Light - Inver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6959600" y="4626853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7"/>
          <p:cNvSpPr txBox="1"/>
          <p:nvPr>
            <p:ph idx="2" type="body"/>
          </p:nvPr>
        </p:nvSpPr>
        <p:spPr>
          <a:xfrm>
            <a:off x="965200" y="11938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7"/>
          <p:cNvSpPr txBox="1"/>
          <p:nvPr>
            <p:ph idx="3" type="body"/>
          </p:nvPr>
        </p:nvSpPr>
        <p:spPr>
          <a:xfrm>
            <a:off x="965200" y="17213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4" type="body"/>
          </p:nvPr>
        </p:nvSpPr>
        <p:spPr>
          <a:xfrm>
            <a:off x="965200" y="2964039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5" type="body"/>
          </p:nvPr>
        </p:nvSpPr>
        <p:spPr>
          <a:xfrm>
            <a:off x="965200" y="3491586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6" type="body"/>
          </p:nvPr>
        </p:nvSpPr>
        <p:spPr>
          <a:xfrm>
            <a:off x="965200" y="4759705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7"/>
          <p:cNvSpPr txBox="1"/>
          <p:nvPr>
            <p:ph idx="7" type="body"/>
          </p:nvPr>
        </p:nvSpPr>
        <p:spPr>
          <a:xfrm>
            <a:off x="965200" y="5287253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Main Ideas">
  <p:cSld name="Four Main Ide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/>
          <p:nvPr/>
        </p:nvSpPr>
        <p:spPr>
          <a:xfrm>
            <a:off x="976372" y="4909688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976372" y="2999740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5300160" y="4909688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5300160" y="2999740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 txBox="1"/>
          <p:nvPr>
            <p:ph idx="1" type="body"/>
          </p:nvPr>
        </p:nvSpPr>
        <p:spPr>
          <a:xfrm>
            <a:off x="976372" y="787400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2" type="body"/>
          </p:nvPr>
        </p:nvSpPr>
        <p:spPr>
          <a:xfrm>
            <a:off x="1433933" y="3249394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8"/>
          <p:cNvSpPr txBox="1"/>
          <p:nvPr>
            <p:ph idx="3" type="body"/>
          </p:nvPr>
        </p:nvSpPr>
        <p:spPr>
          <a:xfrm>
            <a:off x="5757721" y="3249394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8"/>
          <p:cNvSpPr txBox="1"/>
          <p:nvPr>
            <p:ph idx="4" type="body"/>
          </p:nvPr>
        </p:nvSpPr>
        <p:spPr>
          <a:xfrm>
            <a:off x="5757721" y="5159342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5" type="body"/>
          </p:nvPr>
        </p:nvSpPr>
        <p:spPr>
          <a:xfrm>
            <a:off x="1433933" y="5159342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Text/Two Pic">
  <p:cSld name="1_Two Text/Two Pic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1473200" y="358962"/>
            <a:ext cx="4142015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9"/>
          <p:cNvSpPr txBox="1"/>
          <p:nvPr>
            <p:ph idx="2" type="body"/>
          </p:nvPr>
        </p:nvSpPr>
        <p:spPr>
          <a:xfrm>
            <a:off x="1473200" y="896679"/>
            <a:ext cx="4142015" cy="2024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9"/>
          <p:cNvSpPr txBox="1"/>
          <p:nvPr>
            <p:ph idx="3" type="body"/>
          </p:nvPr>
        </p:nvSpPr>
        <p:spPr>
          <a:xfrm>
            <a:off x="1476745" y="3937000"/>
            <a:ext cx="4142015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9"/>
          <p:cNvSpPr txBox="1"/>
          <p:nvPr>
            <p:ph idx="4" type="body"/>
          </p:nvPr>
        </p:nvSpPr>
        <p:spPr>
          <a:xfrm>
            <a:off x="1476745" y="4474718"/>
            <a:ext cx="4142015" cy="2024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9"/>
          <p:cNvSpPr/>
          <p:nvPr>
            <p:ph idx="5" type="pic"/>
          </p:nvPr>
        </p:nvSpPr>
        <p:spPr>
          <a:xfrm>
            <a:off x="6576786" y="0"/>
            <a:ext cx="5615214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9"/>
          <p:cNvSpPr/>
          <p:nvPr>
            <p:ph idx="6" type="pic"/>
          </p:nvPr>
        </p:nvSpPr>
        <p:spPr>
          <a:xfrm>
            <a:off x="6554340" y="3429000"/>
            <a:ext cx="5615214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">
  <p:cSld name="Four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514154" y="685800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0"/>
          <p:cNvSpPr txBox="1"/>
          <p:nvPr>
            <p:ph idx="2" type="body"/>
          </p:nvPr>
        </p:nvSpPr>
        <p:spPr>
          <a:xfrm>
            <a:off x="4521200" y="685800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0"/>
          <p:cNvSpPr txBox="1"/>
          <p:nvPr>
            <p:ph idx="3" type="body"/>
          </p:nvPr>
        </p:nvSpPr>
        <p:spPr>
          <a:xfrm>
            <a:off x="4877047" y="1576552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30"/>
          <p:cNvSpPr txBox="1"/>
          <p:nvPr>
            <p:ph idx="4" type="body"/>
          </p:nvPr>
        </p:nvSpPr>
        <p:spPr>
          <a:xfrm>
            <a:off x="4521200" y="3557294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0"/>
          <p:cNvSpPr txBox="1"/>
          <p:nvPr>
            <p:ph idx="5" type="body"/>
          </p:nvPr>
        </p:nvSpPr>
        <p:spPr>
          <a:xfrm>
            <a:off x="4877047" y="4448046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6" type="body"/>
          </p:nvPr>
        </p:nvSpPr>
        <p:spPr>
          <a:xfrm>
            <a:off x="8398357" y="679302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0"/>
          <p:cNvSpPr txBox="1"/>
          <p:nvPr>
            <p:ph idx="7" type="body"/>
          </p:nvPr>
        </p:nvSpPr>
        <p:spPr>
          <a:xfrm>
            <a:off x="8754204" y="1570054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0"/>
          <p:cNvSpPr txBox="1"/>
          <p:nvPr>
            <p:ph idx="8" type="body"/>
          </p:nvPr>
        </p:nvSpPr>
        <p:spPr>
          <a:xfrm>
            <a:off x="8374729" y="3563792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9" type="body"/>
          </p:nvPr>
        </p:nvSpPr>
        <p:spPr>
          <a:xfrm>
            <a:off x="8730576" y="4454544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1 - Inverse">
  <p:cSld name="Four Points 1 - Inver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8890000" y="829208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31"/>
          <p:cNvSpPr txBox="1"/>
          <p:nvPr>
            <p:ph idx="2" type="body"/>
          </p:nvPr>
        </p:nvSpPr>
        <p:spPr>
          <a:xfrm>
            <a:off x="558553" y="840766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1"/>
          <p:cNvSpPr txBox="1"/>
          <p:nvPr>
            <p:ph idx="3" type="body"/>
          </p:nvPr>
        </p:nvSpPr>
        <p:spPr>
          <a:xfrm>
            <a:off x="914400" y="1731518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4" type="body"/>
          </p:nvPr>
        </p:nvSpPr>
        <p:spPr>
          <a:xfrm>
            <a:off x="558553" y="3712260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5" type="body"/>
          </p:nvPr>
        </p:nvSpPr>
        <p:spPr>
          <a:xfrm>
            <a:off x="914400" y="4603012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1"/>
          <p:cNvSpPr txBox="1"/>
          <p:nvPr>
            <p:ph idx="6" type="body"/>
          </p:nvPr>
        </p:nvSpPr>
        <p:spPr>
          <a:xfrm>
            <a:off x="4435711" y="834268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31"/>
          <p:cNvSpPr txBox="1"/>
          <p:nvPr>
            <p:ph idx="7" type="body"/>
          </p:nvPr>
        </p:nvSpPr>
        <p:spPr>
          <a:xfrm>
            <a:off x="4791557" y="1725020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31"/>
          <p:cNvSpPr txBox="1"/>
          <p:nvPr>
            <p:ph idx="8" type="body"/>
          </p:nvPr>
        </p:nvSpPr>
        <p:spPr>
          <a:xfrm>
            <a:off x="4412083" y="3718758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31"/>
          <p:cNvSpPr txBox="1"/>
          <p:nvPr>
            <p:ph idx="9" type="body"/>
          </p:nvPr>
        </p:nvSpPr>
        <p:spPr>
          <a:xfrm>
            <a:off x="4767930" y="4609510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2 - Inverse">
  <p:cSld name="Four Points 2 - Inver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8890000" y="715108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2" type="body"/>
          </p:nvPr>
        </p:nvSpPr>
        <p:spPr>
          <a:xfrm>
            <a:off x="660400" y="715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2"/>
          <p:cNvSpPr txBox="1"/>
          <p:nvPr>
            <p:ph idx="3" type="body"/>
          </p:nvPr>
        </p:nvSpPr>
        <p:spPr>
          <a:xfrm>
            <a:off x="1081233" y="1273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2"/>
          <p:cNvSpPr txBox="1"/>
          <p:nvPr>
            <p:ph idx="4" type="body"/>
          </p:nvPr>
        </p:nvSpPr>
        <p:spPr>
          <a:xfrm>
            <a:off x="660400" y="2239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2"/>
          <p:cNvSpPr txBox="1"/>
          <p:nvPr>
            <p:ph idx="5" type="body"/>
          </p:nvPr>
        </p:nvSpPr>
        <p:spPr>
          <a:xfrm>
            <a:off x="1081233" y="2797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6" type="body"/>
          </p:nvPr>
        </p:nvSpPr>
        <p:spPr>
          <a:xfrm>
            <a:off x="660400" y="3763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2"/>
          <p:cNvSpPr txBox="1"/>
          <p:nvPr>
            <p:ph idx="7" type="body"/>
          </p:nvPr>
        </p:nvSpPr>
        <p:spPr>
          <a:xfrm>
            <a:off x="1081233" y="4321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2"/>
          <p:cNvSpPr txBox="1"/>
          <p:nvPr>
            <p:ph idx="8" type="body"/>
          </p:nvPr>
        </p:nvSpPr>
        <p:spPr>
          <a:xfrm>
            <a:off x="660400" y="5287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2"/>
          <p:cNvSpPr txBox="1"/>
          <p:nvPr>
            <p:ph idx="9" type="body"/>
          </p:nvPr>
        </p:nvSpPr>
        <p:spPr>
          <a:xfrm>
            <a:off x="1081233" y="5845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Alt">
  <p:cSld name="Four Points A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508000" y="685800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2" type="body"/>
          </p:nvPr>
        </p:nvSpPr>
        <p:spPr>
          <a:xfrm>
            <a:off x="4572000" y="685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3" type="body"/>
          </p:nvPr>
        </p:nvSpPr>
        <p:spPr>
          <a:xfrm>
            <a:off x="4992833" y="1244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4" type="body"/>
          </p:nvPr>
        </p:nvSpPr>
        <p:spPr>
          <a:xfrm>
            <a:off x="4572000" y="2209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5" type="body"/>
          </p:nvPr>
        </p:nvSpPr>
        <p:spPr>
          <a:xfrm>
            <a:off x="4992833" y="2768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6" type="body"/>
          </p:nvPr>
        </p:nvSpPr>
        <p:spPr>
          <a:xfrm>
            <a:off x="4572000" y="3733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7" type="body"/>
          </p:nvPr>
        </p:nvSpPr>
        <p:spPr>
          <a:xfrm>
            <a:off x="4992833" y="4292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5"/>
          <p:cNvSpPr txBox="1"/>
          <p:nvPr>
            <p:ph idx="8" type="body"/>
          </p:nvPr>
        </p:nvSpPr>
        <p:spPr>
          <a:xfrm>
            <a:off x="4572000" y="5257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9" type="body"/>
          </p:nvPr>
        </p:nvSpPr>
        <p:spPr>
          <a:xfrm>
            <a:off x="4992833" y="5816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Alt 2">
  <p:cSld name="Four Points Al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/>
          <p:nvPr/>
        </p:nvSpPr>
        <p:spPr>
          <a:xfrm>
            <a:off x="989367" y="2052308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976371" y="803468"/>
            <a:ext cx="664362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D2F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D2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3"/>
          <p:cNvSpPr txBox="1"/>
          <p:nvPr>
            <p:ph idx="2" type="body"/>
          </p:nvPr>
        </p:nvSpPr>
        <p:spPr>
          <a:xfrm>
            <a:off x="1426867" y="2360911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3" type="body"/>
          </p:nvPr>
        </p:nvSpPr>
        <p:spPr>
          <a:xfrm>
            <a:off x="1428048" y="2882422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/>
          <p:nvPr/>
        </p:nvSpPr>
        <p:spPr>
          <a:xfrm>
            <a:off x="6311681" y="2052308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3"/>
          <p:cNvSpPr txBox="1"/>
          <p:nvPr>
            <p:ph idx="4" type="body"/>
          </p:nvPr>
        </p:nvSpPr>
        <p:spPr>
          <a:xfrm>
            <a:off x="6749182" y="2360911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3"/>
          <p:cNvSpPr txBox="1"/>
          <p:nvPr>
            <p:ph idx="5" type="body"/>
          </p:nvPr>
        </p:nvSpPr>
        <p:spPr>
          <a:xfrm>
            <a:off x="6750363" y="2882422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3"/>
          <p:cNvSpPr/>
          <p:nvPr/>
        </p:nvSpPr>
        <p:spPr>
          <a:xfrm>
            <a:off x="989367" y="4360001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3"/>
          <p:cNvSpPr txBox="1"/>
          <p:nvPr>
            <p:ph idx="6" type="body"/>
          </p:nvPr>
        </p:nvSpPr>
        <p:spPr>
          <a:xfrm>
            <a:off x="1426867" y="4668604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3"/>
          <p:cNvSpPr txBox="1"/>
          <p:nvPr>
            <p:ph idx="7" type="body"/>
          </p:nvPr>
        </p:nvSpPr>
        <p:spPr>
          <a:xfrm>
            <a:off x="1428048" y="5190116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3"/>
          <p:cNvSpPr/>
          <p:nvPr/>
        </p:nvSpPr>
        <p:spPr>
          <a:xfrm>
            <a:off x="6348819" y="4360001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3"/>
          <p:cNvSpPr txBox="1"/>
          <p:nvPr>
            <p:ph idx="8" type="body"/>
          </p:nvPr>
        </p:nvSpPr>
        <p:spPr>
          <a:xfrm>
            <a:off x="6786319" y="4668604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3"/>
          <p:cNvSpPr txBox="1"/>
          <p:nvPr>
            <p:ph idx="9" type="body"/>
          </p:nvPr>
        </p:nvSpPr>
        <p:spPr>
          <a:xfrm>
            <a:off x="6787500" y="5190116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1550712" y="825988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4"/>
          <p:cNvSpPr txBox="1"/>
          <p:nvPr>
            <p:ph idx="2" type="body"/>
          </p:nvPr>
        </p:nvSpPr>
        <p:spPr>
          <a:xfrm>
            <a:off x="1555985" y="5295653"/>
            <a:ext cx="2532031" cy="32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1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4"/>
          <p:cNvSpPr txBox="1"/>
          <p:nvPr>
            <p:ph idx="3" type="body"/>
          </p:nvPr>
        </p:nvSpPr>
        <p:spPr>
          <a:xfrm>
            <a:off x="1550712" y="5721836"/>
            <a:ext cx="2532031" cy="5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4"/>
          <p:cNvSpPr txBox="1"/>
          <p:nvPr>
            <p:ph idx="4" type="body"/>
          </p:nvPr>
        </p:nvSpPr>
        <p:spPr>
          <a:xfrm>
            <a:off x="4888121" y="5295653"/>
            <a:ext cx="2532031" cy="32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1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4"/>
          <p:cNvSpPr txBox="1"/>
          <p:nvPr>
            <p:ph idx="5" type="body"/>
          </p:nvPr>
        </p:nvSpPr>
        <p:spPr>
          <a:xfrm>
            <a:off x="4882847" y="5721836"/>
            <a:ext cx="2532031" cy="5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34"/>
          <p:cNvSpPr txBox="1"/>
          <p:nvPr>
            <p:ph idx="6" type="body"/>
          </p:nvPr>
        </p:nvSpPr>
        <p:spPr>
          <a:xfrm>
            <a:off x="8222072" y="5264745"/>
            <a:ext cx="2532031" cy="32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1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4"/>
          <p:cNvSpPr txBox="1"/>
          <p:nvPr>
            <p:ph idx="7" type="body"/>
          </p:nvPr>
        </p:nvSpPr>
        <p:spPr>
          <a:xfrm>
            <a:off x="8216799" y="5690927"/>
            <a:ext cx="2532031" cy="582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4"/>
          <p:cNvSpPr/>
          <p:nvPr>
            <p:ph idx="8" type="pic"/>
          </p:nvPr>
        </p:nvSpPr>
        <p:spPr>
          <a:xfrm>
            <a:off x="1555986" y="2984949"/>
            <a:ext cx="2505075" cy="1967442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4"/>
          <p:cNvSpPr/>
          <p:nvPr>
            <p:ph idx="9" type="pic"/>
          </p:nvPr>
        </p:nvSpPr>
        <p:spPr>
          <a:xfrm>
            <a:off x="4882848" y="2998307"/>
            <a:ext cx="2505075" cy="1967442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4"/>
          <p:cNvSpPr/>
          <p:nvPr>
            <p:ph idx="13" type="pic"/>
          </p:nvPr>
        </p:nvSpPr>
        <p:spPr>
          <a:xfrm>
            <a:off x="8206167" y="2981569"/>
            <a:ext cx="2505075" cy="19674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Dark">
  <p:cSld name="Closing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194" y="3342094"/>
            <a:ext cx="2825809" cy="127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5"/>
          <p:cNvSpPr txBox="1"/>
          <p:nvPr>
            <p:ph idx="1" type="body"/>
          </p:nvPr>
        </p:nvSpPr>
        <p:spPr>
          <a:xfrm>
            <a:off x="5599826" y="157021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5"/>
          <p:cNvSpPr txBox="1"/>
          <p:nvPr>
            <p:ph idx="2" type="body"/>
          </p:nvPr>
        </p:nvSpPr>
        <p:spPr>
          <a:xfrm>
            <a:off x="5599826" y="2097759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5"/>
          <p:cNvSpPr txBox="1"/>
          <p:nvPr>
            <p:ph idx="3" type="body"/>
          </p:nvPr>
        </p:nvSpPr>
        <p:spPr>
          <a:xfrm>
            <a:off x="5599826" y="3138893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5"/>
          <p:cNvSpPr txBox="1"/>
          <p:nvPr>
            <p:ph idx="4" type="body"/>
          </p:nvPr>
        </p:nvSpPr>
        <p:spPr>
          <a:xfrm>
            <a:off x="5599826" y="3666441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5"/>
          <p:cNvSpPr txBox="1"/>
          <p:nvPr>
            <p:ph idx="5" type="body"/>
          </p:nvPr>
        </p:nvSpPr>
        <p:spPr>
          <a:xfrm>
            <a:off x="5599826" y="46990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5"/>
          <p:cNvSpPr txBox="1"/>
          <p:nvPr>
            <p:ph idx="6" type="body"/>
          </p:nvPr>
        </p:nvSpPr>
        <p:spPr>
          <a:xfrm>
            <a:off x="5599826" y="5226548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5"/>
          <p:cNvSpPr txBox="1"/>
          <p:nvPr/>
        </p:nvSpPr>
        <p:spPr>
          <a:xfrm>
            <a:off x="1253194" y="2097759"/>
            <a:ext cx="3725206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FEFFFF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Light">
  <p:cSld name="1_Closing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194" y="3276600"/>
            <a:ext cx="3048000" cy="137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6"/>
          <p:cNvSpPr txBox="1"/>
          <p:nvPr/>
        </p:nvSpPr>
        <p:spPr>
          <a:xfrm>
            <a:off x="1253194" y="2097759"/>
            <a:ext cx="3725206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D2F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5599826" y="157021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6"/>
          <p:cNvSpPr txBox="1"/>
          <p:nvPr>
            <p:ph idx="2" type="body"/>
          </p:nvPr>
        </p:nvSpPr>
        <p:spPr>
          <a:xfrm>
            <a:off x="5599826" y="2097759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D2F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6"/>
          <p:cNvSpPr txBox="1"/>
          <p:nvPr>
            <p:ph idx="3" type="body"/>
          </p:nvPr>
        </p:nvSpPr>
        <p:spPr>
          <a:xfrm>
            <a:off x="5599826" y="3138893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6"/>
          <p:cNvSpPr txBox="1"/>
          <p:nvPr>
            <p:ph idx="4" type="body"/>
          </p:nvPr>
        </p:nvSpPr>
        <p:spPr>
          <a:xfrm>
            <a:off x="5599826" y="3666441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D2F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6"/>
          <p:cNvSpPr txBox="1"/>
          <p:nvPr>
            <p:ph idx="5" type="body"/>
          </p:nvPr>
        </p:nvSpPr>
        <p:spPr>
          <a:xfrm>
            <a:off x="5599826" y="46990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6"/>
          <p:cNvSpPr txBox="1"/>
          <p:nvPr>
            <p:ph idx="6" type="body"/>
          </p:nvPr>
        </p:nvSpPr>
        <p:spPr>
          <a:xfrm>
            <a:off x="5599826" y="5226548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D2F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our Points w/ Bullets">
  <p:cSld name="1_Four Points w/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1371600" y="4749800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5638800" y="939800"/>
            <a:ext cx="6197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045" lvl="1" marL="9144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133"/>
              <a:buFont typeface="Noto Sans"/>
              <a:buChar char="▪"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xt/Picture">
  <p:cSld name="Main Text/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737631" y="330200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737659" y="2565400"/>
            <a:ext cx="6120341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BE2D2D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3" type="body"/>
          </p:nvPr>
        </p:nvSpPr>
        <p:spPr>
          <a:xfrm>
            <a:off x="737659" y="3581400"/>
            <a:ext cx="6120341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7"/>
          <p:cNvSpPr/>
          <p:nvPr>
            <p:ph idx="4" type="pic"/>
          </p:nvPr>
        </p:nvSpPr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ext/Picture">
  <p:cSld name="Dark Text/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711200" y="694763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711200" y="1815998"/>
            <a:ext cx="5815569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BE2D2D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3" type="body"/>
          </p:nvPr>
        </p:nvSpPr>
        <p:spPr>
          <a:xfrm>
            <a:off x="711201" y="2677917"/>
            <a:ext cx="5909803" cy="2666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/>
          <p:nvPr>
            <p:ph idx="4" type="pic"/>
          </p:nvPr>
        </p:nvSpPr>
        <p:spPr>
          <a:xfrm>
            <a:off x="7241067" y="1468438"/>
            <a:ext cx="4229100" cy="39211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>
  <p:cSld name="Blank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-Content">
  <p:cSld name="1_Two-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558801" y="990600"/>
            <a:ext cx="51815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2D2D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BE2D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558801" y="2717800"/>
            <a:ext cx="5181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8"/>
          <p:cNvSpPr/>
          <p:nvPr>
            <p:ph idx="3" type="pic"/>
          </p:nvPr>
        </p:nvSpPr>
        <p:spPr>
          <a:xfrm>
            <a:off x="6553200" y="0"/>
            <a:ext cx="56388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itle">
  <p:cSld name="Dark 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6801" y="5023294"/>
            <a:ext cx="3290071" cy="148464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914400" y="1019461"/>
            <a:ext cx="762000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BE2D2D"/>
              </a:buClr>
              <a:buSzPts val="8800"/>
              <a:buFont typeface="Arial"/>
              <a:buNone/>
              <a:defRPr b="0" i="0" sz="8800" u="none" cap="none" strike="noStrike">
                <a:solidFill>
                  <a:srgbClr val="BE2D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E2D2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BE2D2D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BE2D2D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914400" y="4089400"/>
            <a:ext cx="76200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3" type="body"/>
          </p:nvPr>
        </p:nvSpPr>
        <p:spPr>
          <a:xfrm>
            <a:off x="914400" y="5867400"/>
            <a:ext cx="5588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lt1"/>
              </a:buClr>
              <a:buSzPts val="2933"/>
              <a:buFont typeface="Arial"/>
              <a:buNone/>
              <a:defRPr b="0" i="0" sz="29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762000" y="1905000"/>
            <a:ext cx="508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762000" y="2057400"/>
            <a:ext cx="462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2D2D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2"/>
          <p:cNvSpPr/>
          <p:nvPr>
            <p:ph idx="3" type="pic"/>
          </p:nvPr>
        </p:nvSpPr>
        <p:spPr>
          <a:xfrm>
            <a:off x="7772400" y="660400"/>
            <a:ext cx="3251200" cy="553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rckids.org/CFOC/Database/4" TargetMode="External"/><Relationship Id="rId4" Type="http://schemas.openxmlformats.org/officeDocument/2006/relationships/hyperlink" Target="https://theicn.org/mealtime-memo/may-2022" TargetMode="External"/><Relationship Id="rId9" Type="http://schemas.openxmlformats.org/officeDocument/2006/relationships/hyperlink" Target="https://extension.psu.edu/programs/betterkidcare/lessons/picky-eaters-a-guide-to-responsive-feeding" TargetMode="External"/><Relationship Id="rId5" Type="http://schemas.openxmlformats.org/officeDocument/2006/relationships/hyperlink" Target="https://theicn.org/may-2022-mealtime-memo-nutrition-education-for-young-children-4/" TargetMode="External"/><Relationship Id="rId6" Type="http://schemas.openxmlformats.org/officeDocument/2006/relationships/hyperlink" Target="https://www.virtuallabschool.org/focused-topics/essentials-in-child-care-food-service" TargetMode="External"/><Relationship Id="rId7" Type="http://schemas.openxmlformats.org/officeDocument/2006/relationships/hyperlink" Target="https://www.myplate.gov/" TargetMode="External"/><Relationship Id="rId8" Type="http://schemas.openxmlformats.org/officeDocument/2006/relationships/hyperlink" Target="https://www.ellynsatterinstitute.org/" TargetMode="External"/><Relationship Id="rId11" Type="http://schemas.openxmlformats.org/officeDocument/2006/relationships/hyperlink" Target="https://portal.ct.gov/SDE/Nutrition/CACFP-Child-Care-Centers" TargetMode="External"/><Relationship Id="rId10" Type="http://schemas.openxmlformats.org/officeDocument/2006/relationships/hyperlink" Target="https://portal.ct.gov/SDE/Nutrition/CACFP-Child-Care-Center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idx="1" type="body"/>
          </p:nvPr>
        </p:nvSpPr>
        <p:spPr>
          <a:xfrm>
            <a:off x="914400" y="1349703"/>
            <a:ext cx="7924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D2D"/>
              </a:buClr>
              <a:buSzPts val="8800"/>
              <a:buNone/>
            </a:pPr>
            <a:r>
              <a:rPr lang="en-US"/>
              <a:t>Daily Routines that Include Nutrition</a:t>
            </a: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846525" y="6244575"/>
            <a:ext cx="160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164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August</a:t>
            </a:r>
            <a:r>
              <a:rPr b="0" i="0" lang="en-US" sz="1400" u="none" cap="none" strike="noStrike">
                <a:solidFill>
                  <a:srgbClr val="00164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2023</a:t>
            </a:r>
            <a:endParaRPr b="0" i="0" sz="1400" u="none" cap="none" strike="noStrike">
              <a:solidFill>
                <a:srgbClr val="00164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>
            <p:ph idx="1" type="body"/>
          </p:nvPr>
        </p:nvSpPr>
        <p:spPr>
          <a:xfrm>
            <a:off x="1689049" y="433125"/>
            <a:ext cx="6911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/>
              <a:t>Resources and References</a:t>
            </a:r>
            <a:endParaRPr/>
          </a:p>
        </p:txBody>
      </p:sp>
      <p:sp>
        <p:nvSpPr>
          <p:cNvPr id="249" name="Google Shape;249;p11"/>
          <p:cNvSpPr txBox="1"/>
          <p:nvPr>
            <p:ph idx="2" type="body"/>
          </p:nvPr>
        </p:nvSpPr>
        <p:spPr>
          <a:xfrm>
            <a:off x="1529210" y="1139967"/>
            <a:ext cx="10265700" cy="4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1A20"/>
              </a:buClr>
              <a:buSzPts val="1700"/>
              <a:buChar char="▪"/>
            </a:pPr>
            <a:r>
              <a:rPr lang="en-US" sz="1700"/>
              <a:t>Caring for Our Children National Standards. Chapter 4 Nutrition and Food Service. </a:t>
            </a:r>
            <a:r>
              <a:rPr lang="en-US" sz="17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https://nrckids.org/CFOC/Database/4</a:t>
            </a:r>
            <a:r>
              <a:rPr lang="en-US" sz="1700">
                <a:solidFill>
                  <a:schemeClr val="accent2"/>
                </a:solidFill>
              </a:rPr>
              <a:t> (specifically, 4.5 Meal Service, Seating, and Supervision; 4.7 </a:t>
            </a:r>
            <a:r>
              <a:rPr lang="en-US" sz="1700"/>
              <a:t>Nutrition</a:t>
            </a:r>
            <a:r>
              <a:rPr lang="en-US" sz="1700">
                <a:solidFill>
                  <a:schemeClr val="accent2"/>
                </a:solidFill>
              </a:rPr>
              <a:t> Learning Experiences for Children and Nutrition Education for Parents/Guardians.) </a:t>
            </a:r>
            <a:endParaRPr/>
          </a:p>
          <a:p>
            <a:pPr indent="-1587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1A20"/>
              </a:buClr>
              <a:buSzPts val="1700"/>
              <a:buFont typeface="Noto Sans"/>
              <a:buChar char="▪"/>
            </a:pPr>
            <a:r>
              <a:rPr lang="en-US" sz="1700">
                <a:solidFill>
                  <a:srgbClr val="C61A20"/>
                </a:solidFill>
              </a:rPr>
              <a:t>Institute </a:t>
            </a:r>
            <a:r>
              <a:rPr lang="en-US" sz="1700">
                <a:solidFill>
                  <a:schemeClr val="accent2"/>
                </a:solidFill>
              </a:rPr>
              <a:t>of Child Nutrition. May 2022 Mealtime Memo: Nutrition Education for Young Children: </a:t>
            </a:r>
            <a:r>
              <a:rPr lang="en-US" sz="17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https://theicn.org/mealtime-memo/may-2022</a:t>
            </a:r>
            <a:endParaRPr sz="1700">
              <a:solidFill>
                <a:schemeClr val="accent2"/>
              </a:solidFill>
            </a:endParaRPr>
          </a:p>
          <a:p>
            <a:pPr indent="-1587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1A20"/>
              </a:buClr>
              <a:buSzPts val="1700"/>
              <a:buFont typeface="Noto Sans"/>
              <a:buChar char="▪"/>
            </a:pPr>
            <a:r>
              <a:rPr lang="en-US" sz="1700">
                <a:solidFill>
                  <a:schemeClr val="accent2"/>
                </a:solidFill>
              </a:rPr>
              <a:t>Institute of Child Nutrition. July 2022 Mealtime Memo: Family Engagement, Role Models of Healthy Behaviors: </a:t>
            </a:r>
            <a:r>
              <a:rPr lang="en-US" sz="1700" u="sng">
                <a:solidFill>
                  <a:srgbClr val="BE2D2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https://theicn.org/may-2022-mealtime-memo-nutrition-education-for-young-children-4/</a:t>
            </a:r>
            <a:endParaRPr sz="1700">
              <a:solidFill>
                <a:schemeClr val="accent2"/>
              </a:solidFill>
            </a:endParaRPr>
          </a:p>
          <a:p>
            <a:pPr indent="-1460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"/>
              <a:buChar char="▪"/>
            </a:pPr>
            <a:r>
              <a:rPr lang="en-US" sz="1700">
                <a:solidFill>
                  <a:schemeClr val="accent2"/>
                </a:solidFill>
              </a:rPr>
              <a:t>Department of Defense Child Development Virtual Laboratory School. Essentials in Child Care Food Service: </a:t>
            </a:r>
            <a:r>
              <a:rPr lang="en-US" sz="1700" u="sng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https://www.virtuallabschool.org/focused-topics/essentials-in-child-care-food-service</a:t>
            </a:r>
            <a:endParaRPr sz="1700">
              <a:solidFill>
                <a:schemeClr val="accent2"/>
              </a:solidFill>
            </a:endParaRPr>
          </a:p>
          <a:p>
            <a:pPr indent="-1587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700">
                <a:solidFill>
                  <a:schemeClr val="accent2"/>
                </a:solidFill>
              </a:rPr>
              <a:t>U.S. Department of Agriculture. MyPlate. </a:t>
            </a:r>
            <a:r>
              <a:rPr lang="en-US" sz="1700" u="sng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https://www.myplate.gov/</a:t>
            </a:r>
            <a:endParaRPr sz="1700" u="sng">
              <a:solidFill>
                <a:schemeClr val="accent2"/>
              </a:solidFill>
            </a:endParaRPr>
          </a:p>
          <a:p>
            <a:pPr indent="-1587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800">
                <a:solidFill>
                  <a:schemeClr val="accent2"/>
                </a:solidFill>
              </a:rPr>
              <a:t>Ellyn Satter Institute. </a:t>
            </a:r>
            <a:r>
              <a:rPr lang="en-US" sz="1800" u="sng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https://www.ellynsatterinstitute.org/</a:t>
            </a:r>
            <a:endParaRPr sz="1800" u="sng">
              <a:solidFill>
                <a:schemeClr val="accent2"/>
              </a:solidFill>
            </a:endParaRPr>
          </a:p>
          <a:p>
            <a:pPr indent="-1587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800">
                <a:solidFill>
                  <a:schemeClr val="accent2"/>
                </a:solidFill>
              </a:rPr>
              <a:t>Better Kid Care. Picky Eaters: A Guide to Responsive Feeding. </a:t>
            </a:r>
            <a:r>
              <a:rPr lang="en-US" sz="1800" u="sng">
                <a:solidFill>
                  <a:srgbClr val="BE2D2D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https://extension.psu.edu/programs/betterkidcare/lessons/picky-eaters-a-guide-to-responsive-feeding</a:t>
            </a:r>
            <a:endParaRPr sz="1800" u="sng">
              <a:solidFill>
                <a:srgbClr val="BE2D2D"/>
              </a:solidFill>
            </a:endParaRPr>
          </a:p>
          <a:p>
            <a:pPr indent="-1587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700">
                <a:solidFill>
                  <a:schemeClr val="accent2"/>
                </a:solidFill>
              </a:rPr>
              <a:t>For more information on CACFP requirements please visit:</a:t>
            </a:r>
            <a:r>
              <a:rPr lang="en-US" sz="1700">
                <a:solidFill>
                  <a:schemeClr val="accent2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700" u="sng">
                <a:solidFill>
                  <a:schemeClr val="accent2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https://portal.ct.gov/SDE/Nutrition/CACFP-Child-Care-Centers</a:t>
            </a:r>
            <a:r>
              <a:rPr lang="en-US" sz="1700">
                <a:solidFill>
                  <a:schemeClr val="accent2"/>
                </a:solidFill>
              </a:rPr>
              <a:t>. Before implementing any changes to your program’s food and nutrition policies or practices, contact your CACFP representative to ensure you are meeting all rules and regulations.</a:t>
            </a:r>
            <a:endParaRPr sz="1700">
              <a:solidFill>
                <a:schemeClr val="accent2"/>
              </a:solidFill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01175" y="6180900"/>
            <a:ext cx="1077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Disclosure:</a:t>
            </a:r>
            <a:r>
              <a:rPr b="1" i="1" lang="en-US" sz="16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information in this module is based on a variety of sources listed above. It highlights key points relevant to this topic, but is not exhaustive. Please refer to the above resources for more information.</a:t>
            </a:r>
            <a:endParaRPr b="1" i="1" sz="16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255" name="Google Shape;2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5102" y="2444750"/>
            <a:ext cx="4356100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 txBox="1"/>
          <p:nvPr/>
        </p:nvSpPr>
        <p:spPr>
          <a:xfrm>
            <a:off x="3763617" y="1298582"/>
            <a:ext cx="466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1640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2984375" y="5008125"/>
            <a:ext cx="6223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64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 possible with funding from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64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Centers for Disease Control and Prevention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9" lvl="0" marL="22861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164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16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font, logo, graphics&#10;&#10;Description automatically generated" id="258" name="Google Shape;2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4141" y="2520787"/>
            <a:ext cx="2141416" cy="228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>
            <p:ph idx="1" type="body"/>
          </p:nvPr>
        </p:nvSpPr>
        <p:spPr>
          <a:xfrm>
            <a:off x="486979" y="880560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800"/>
              <a:t>Daily Routines</a:t>
            </a:r>
            <a:endParaRPr sz="4800"/>
          </a:p>
        </p:txBody>
      </p:sp>
      <p:sp>
        <p:nvSpPr>
          <p:cNvPr id="191" name="Google Shape;191;p2"/>
          <p:cNvSpPr txBox="1"/>
          <p:nvPr>
            <p:ph idx="3" type="body"/>
          </p:nvPr>
        </p:nvSpPr>
        <p:spPr>
          <a:xfrm>
            <a:off x="4067850" y="682948"/>
            <a:ext cx="3802800" cy="998700"/>
          </a:xfrm>
          <a:prstGeom prst="rect">
            <a:avLst/>
          </a:prstGeom>
          <a:solidFill>
            <a:srgbClr val="001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5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 b="1" sz="3600"/>
          </a:p>
          <a:p>
            <a:pPr indent="0" lvl="0" marL="0" rtl="0" algn="ctr">
              <a:lnSpc>
                <a:spcPct val="51111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Creative Play</a:t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7411244" y="1824281"/>
            <a:ext cx="613200" cy="106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61A20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9147756" y="4156714"/>
            <a:ext cx="613200" cy="106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61A20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"/>
          <p:cNvSpPr txBox="1"/>
          <p:nvPr>
            <p:ph idx="3" type="body"/>
          </p:nvPr>
        </p:nvSpPr>
        <p:spPr>
          <a:xfrm>
            <a:off x="5816438" y="3021848"/>
            <a:ext cx="3802800" cy="998700"/>
          </a:xfrm>
          <a:prstGeom prst="rect">
            <a:avLst/>
          </a:prstGeom>
          <a:solidFill>
            <a:srgbClr val="001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5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 b="1" sz="3600"/>
          </a:p>
          <a:p>
            <a:pPr indent="0" lvl="0" marL="0" rtl="0" algn="ctr">
              <a:lnSpc>
                <a:spcPct val="51111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Meal Transitions</a:t>
            </a:r>
            <a:endParaRPr/>
          </a:p>
        </p:txBody>
      </p:sp>
      <p:sp>
        <p:nvSpPr>
          <p:cNvPr id="195" name="Google Shape;195;p2"/>
          <p:cNvSpPr txBox="1"/>
          <p:nvPr>
            <p:ph idx="3" type="body"/>
          </p:nvPr>
        </p:nvSpPr>
        <p:spPr>
          <a:xfrm>
            <a:off x="7552938" y="5347698"/>
            <a:ext cx="3802800" cy="998700"/>
          </a:xfrm>
          <a:prstGeom prst="rect">
            <a:avLst/>
          </a:prstGeom>
          <a:solidFill>
            <a:srgbClr val="001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5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 b="1" sz="3600"/>
          </a:p>
          <a:p>
            <a:pPr indent="0" lvl="0" marL="0" rtl="0" algn="ctr">
              <a:lnSpc>
                <a:spcPct val="51111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Meal Service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>
            <p:ph idx="1" type="body"/>
          </p:nvPr>
        </p:nvSpPr>
        <p:spPr>
          <a:xfrm>
            <a:off x="845651" y="4762475"/>
            <a:ext cx="313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/>
              <a:t>Teaching Nutrition</a:t>
            </a:r>
            <a:endParaRPr/>
          </a:p>
        </p:txBody>
      </p:sp>
      <p:sp>
        <p:nvSpPr>
          <p:cNvPr id="201" name="Google Shape;201;p3"/>
          <p:cNvSpPr txBox="1"/>
          <p:nvPr>
            <p:ph idx="2" type="body"/>
          </p:nvPr>
        </p:nvSpPr>
        <p:spPr>
          <a:xfrm>
            <a:off x="4035725" y="1146525"/>
            <a:ext cx="7904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/>
              <a:t>Nutrition can be taught in many ways: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600"/>
          </a:p>
          <a:p>
            <a:pPr indent="-361950" lvl="0" marL="45720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b="0" lang="en-US">
                <a:solidFill>
                  <a:srgbClr val="000000"/>
                </a:solidFill>
              </a:rPr>
              <a:t>Using literature is always a good way to teach nutrition. There are many books about food, health and good nutrition</a:t>
            </a:r>
            <a:endParaRPr b="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b="0" lang="en-US">
                <a:solidFill>
                  <a:srgbClr val="000000"/>
                </a:solidFill>
              </a:rPr>
              <a:t>Creative play in the kitchen is also an excellent way to teach and reinforce good eating</a:t>
            </a:r>
            <a:endParaRPr b="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b="0" lang="en-US">
                <a:solidFill>
                  <a:srgbClr val="000000"/>
                </a:solidFill>
              </a:rPr>
              <a:t>Consider removing the “junk food” from your play kitchens and adding more fruits and vegetables</a:t>
            </a:r>
            <a:endParaRPr b="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b="0" lang="en-US">
                <a:solidFill>
                  <a:srgbClr val="000000"/>
                </a:solidFill>
              </a:rPr>
              <a:t>Go grocery shopping in your classroom with pretend foods</a:t>
            </a:r>
            <a:endParaRPr b="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b="0" lang="en-US">
                <a:solidFill>
                  <a:srgbClr val="000000"/>
                </a:solidFill>
              </a:rPr>
              <a:t>Include posters on the wall about MyPlate and healthy food choices</a:t>
            </a:r>
            <a:endParaRPr b="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b="0" lang="en-US">
                <a:solidFill>
                  <a:srgbClr val="000000"/>
                </a:solidFill>
              </a:rPr>
              <a:t>Incorporate cooking activities</a:t>
            </a:r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>
            <p:ph idx="1" type="body"/>
          </p:nvPr>
        </p:nvSpPr>
        <p:spPr>
          <a:xfrm>
            <a:off x="737631" y="1040524"/>
            <a:ext cx="4545569" cy="813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MyPlate</a:t>
            </a:r>
            <a:endParaRPr/>
          </a:p>
        </p:txBody>
      </p:sp>
      <p:sp>
        <p:nvSpPr>
          <p:cNvPr id="207" name="Google Shape;207;p4"/>
          <p:cNvSpPr txBox="1"/>
          <p:nvPr>
            <p:ph idx="3" type="body"/>
          </p:nvPr>
        </p:nvSpPr>
        <p:spPr>
          <a:xfrm>
            <a:off x="737625" y="2879827"/>
            <a:ext cx="6120300" cy="2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solidFill>
                  <a:srgbClr val="000000"/>
                </a:solidFill>
              </a:rPr>
              <a:t>MyPlate is sponsored by the USDA and offers an excellent tool to teach about good nutrition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pic>
        <p:nvPicPr>
          <p:cNvPr id="208" name="Google Shape;208;p4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3638" l="0" r="0" t="3641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/>
          <p:nvPr>
            <p:ph idx="1" type="body"/>
          </p:nvPr>
        </p:nvSpPr>
        <p:spPr>
          <a:xfrm>
            <a:off x="737631" y="977462"/>
            <a:ext cx="4545569" cy="87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Cooking Activities</a:t>
            </a:r>
            <a:endParaRPr/>
          </a:p>
        </p:txBody>
      </p:sp>
      <p:sp>
        <p:nvSpPr>
          <p:cNvPr id="214" name="Google Shape;214;p6"/>
          <p:cNvSpPr txBox="1"/>
          <p:nvPr>
            <p:ph idx="3" type="body"/>
          </p:nvPr>
        </p:nvSpPr>
        <p:spPr>
          <a:xfrm>
            <a:off x="637631" y="2530365"/>
            <a:ext cx="61203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When using cooking activities to teach about nutrition, be sure to make nutritious foods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Don’t make things that contain a lot of sugar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Instead, make a fruit salad, smoothie, tossed salad, rice cake pizzas, etc.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Always use child friendly utensils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Always promote good food safety</a:t>
            </a:r>
            <a:endParaRPr sz="2533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/>
          </a:p>
        </p:txBody>
      </p:sp>
      <p:pic>
        <p:nvPicPr>
          <p:cNvPr descr="A person cooking in a kitchen&#10;&#10;Description automatically generated with medium confidence" id="215" name="Google Shape;215;p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8475" r="18475" t="0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idx="1" type="body"/>
          </p:nvPr>
        </p:nvSpPr>
        <p:spPr>
          <a:xfrm>
            <a:off x="737631" y="966952"/>
            <a:ext cx="4545569" cy="887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Meal Transitions</a:t>
            </a:r>
            <a:endParaRPr/>
          </a:p>
        </p:txBody>
      </p:sp>
      <p:sp>
        <p:nvSpPr>
          <p:cNvPr id="221" name="Google Shape;221;p7"/>
          <p:cNvSpPr txBox="1"/>
          <p:nvPr>
            <p:ph idx="3" type="body"/>
          </p:nvPr>
        </p:nvSpPr>
        <p:spPr>
          <a:xfrm>
            <a:off x="552075" y="2392325"/>
            <a:ext cx="59343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It is important that children are ready to eat when the meal is served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Find an activity to help them to calm down before a meal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Have children wash hands and sit at the table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If you are serving a meal, tell them about the food that they are going to be eating</a:t>
            </a:r>
            <a:endParaRPr sz="2533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Char char="▪"/>
            </a:pPr>
            <a:r>
              <a:rPr lang="en-US" sz="2533">
                <a:solidFill>
                  <a:srgbClr val="000000"/>
                </a:solidFill>
              </a:rPr>
              <a:t>Ask them which food is the fruit, which the vegetable, etc. </a:t>
            </a:r>
            <a:r>
              <a:rPr lang="en-US" sz="2233"/>
              <a:t> </a:t>
            </a:r>
            <a:endParaRPr sz="2233"/>
          </a:p>
          <a:p>
            <a:pPr indent="0" lvl="0" marL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/>
          </a:p>
        </p:txBody>
      </p:sp>
      <p:pic>
        <p:nvPicPr>
          <p:cNvPr descr="A person and a child eating&#10;&#10;Description automatically generated with low confidence" id="222" name="Google Shape;222;p7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4049" r="14049" t="0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>
            <p:ph idx="1" type="body"/>
          </p:nvPr>
        </p:nvSpPr>
        <p:spPr>
          <a:xfrm>
            <a:off x="711200" y="694763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Meal Service</a:t>
            </a:r>
            <a:endParaRPr/>
          </a:p>
        </p:txBody>
      </p:sp>
      <p:sp>
        <p:nvSpPr>
          <p:cNvPr id="228" name="Google Shape;228;p8"/>
          <p:cNvSpPr txBox="1"/>
          <p:nvPr>
            <p:ph idx="3" type="body"/>
          </p:nvPr>
        </p:nvSpPr>
        <p:spPr>
          <a:xfrm>
            <a:off x="6337738" y="1507563"/>
            <a:ext cx="5429525" cy="384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Serving meals family style has advantages for both children and child care providers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Using family style meal service means that all foods are presented at the same time and passed around the table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Children are encouraged, but not forced, to put a portion of each food on their plates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Staff are encouraged to sit with the children and eat in child-size portions to model good eating and good table manners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child, sitting&#10;&#10;Description automatically generated" id="229" name="Google Shape;229;p8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2342" r="12342" t="0"/>
          <a:stretch/>
        </p:blipFill>
        <p:spPr>
          <a:xfrm>
            <a:off x="1449388" y="1814513"/>
            <a:ext cx="3900487" cy="34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>
            <p:ph idx="1" type="body"/>
          </p:nvPr>
        </p:nvSpPr>
        <p:spPr>
          <a:xfrm>
            <a:off x="711200" y="694763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Meal Service</a:t>
            </a:r>
            <a:endParaRPr/>
          </a:p>
        </p:txBody>
      </p:sp>
      <p:sp>
        <p:nvSpPr>
          <p:cNvPr id="235" name="Google Shape;235;p9"/>
          <p:cNvSpPr txBox="1"/>
          <p:nvPr>
            <p:ph idx="3" type="body"/>
          </p:nvPr>
        </p:nvSpPr>
        <p:spPr>
          <a:xfrm>
            <a:off x="6243150" y="1053201"/>
            <a:ext cx="5524200" cy="4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lang="en-US" sz="2600"/>
              <a:t>Children should be provided adequate time to eat: it is recommended to allow 20 minutes for breakfast and snack and 30 minutes for lunch</a:t>
            </a:r>
            <a:endParaRPr sz="2333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lang="en-US" sz="2600"/>
              <a:t>Mealtime should include a meaningful conversation</a:t>
            </a:r>
            <a:endParaRPr sz="2333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lang="en-US" sz="2600"/>
              <a:t>Mealtime should not be a time for discipline</a:t>
            </a:r>
            <a:endParaRPr sz="2333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lang="en-US" sz="2600"/>
              <a:t>Food should not be used as a reward or withheld as a form of punishment</a:t>
            </a:r>
            <a:endParaRPr sz="2333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37260"/>
            <a:ext cx="4478250" cy="29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711200" y="694763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Meal Service</a:t>
            </a:r>
            <a:endParaRPr/>
          </a:p>
        </p:txBody>
      </p:sp>
      <p:sp>
        <p:nvSpPr>
          <p:cNvPr id="242" name="Google Shape;242;p10"/>
          <p:cNvSpPr txBox="1"/>
          <p:nvPr>
            <p:ph idx="3" type="body"/>
          </p:nvPr>
        </p:nvSpPr>
        <p:spPr>
          <a:xfrm>
            <a:off x="5854262" y="1282261"/>
            <a:ext cx="5913001" cy="5139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Children can assist with the meal service by:</a:t>
            </a:r>
            <a:endParaRPr/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lt1"/>
                </a:solidFill>
              </a:rPr>
              <a:t>Helping to set the table</a:t>
            </a:r>
            <a:endParaRPr/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lt1"/>
                </a:solidFill>
              </a:rPr>
              <a:t>Carrying foods to the table</a:t>
            </a:r>
            <a:endParaRPr sz="2400">
              <a:solidFill>
                <a:schemeClr val="lt1"/>
              </a:solidFill>
            </a:endParaRPr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Serving themselves</a:t>
            </a:r>
            <a:endParaRPr sz="2400">
              <a:solidFill>
                <a:schemeClr val="lt1"/>
              </a:solidFill>
            </a:endParaRPr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lt1"/>
                </a:solidFill>
              </a:rPr>
              <a:t>Cleaning up after the meal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11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Children should be taught about food safety by:</a:t>
            </a:r>
            <a:endParaRPr/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lt1"/>
                </a:solidFill>
              </a:rPr>
              <a:t>Not eating off another person’s plate</a:t>
            </a:r>
            <a:endParaRPr/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lt1"/>
                </a:solidFill>
              </a:rPr>
              <a:t>Using utensils to serve food and eat</a:t>
            </a:r>
            <a:endParaRPr/>
          </a:p>
          <a:p>
            <a:pPr indent="-342900" lvl="1" marL="8382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lt1"/>
                </a:solidFill>
              </a:rPr>
              <a:t>Not putting their utensils in the common dish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</a:pPr>
            <a:r>
              <a:t/>
            </a:r>
            <a:endParaRPr/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1867948"/>
            <a:ext cx="4676775" cy="31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udd Center Theme">
  <a:themeElements>
    <a:clrScheme name="Rudd Color Pallete">
      <a:dk1>
        <a:srgbClr val="001640"/>
      </a:dk1>
      <a:lt1>
        <a:srgbClr val="FFFFFF"/>
      </a:lt1>
      <a:dk2>
        <a:srgbClr val="001640"/>
      </a:dk2>
      <a:lt2>
        <a:srgbClr val="FDFFFF"/>
      </a:lt2>
      <a:accent1>
        <a:srgbClr val="001640"/>
      </a:accent1>
      <a:accent2>
        <a:srgbClr val="BE2C2C"/>
      </a:accent2>
      <a:accent3>
        <a:srgbClr val="D4AE36"/>
      </a:accent3>
      <a:accent4>
        <a:srgbClr val="9E9A9F"/>
      </a:accent4>
      <a:accent5>
        <a:srgbClr val="4BACC6"/>
      </a:accent5>
      <a:accent6>
        <a:srgbClr val="F79646"/>
      </a:accent6>
      <a:hlink>
        <a:srgbClr val="0000FF"/>
      </a:hlink>
      <a:folHlink>
        <a:srgbClr val="BF19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2022-08-28T19:40:56Z</dcterms:created>
  <dc:creator>Judy</dc:creator>
</cp:coreProperties>
</file>